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7" r:id="rId3"/>
    <p:sldId id="257" r:id="rId4"/>
    <p:sldId id="258" r:id="rId5"/>
    <p:sldId id="268" r:id="rId6"/>
    <p:sldId id="259" r:id="rId7"/>
    <p:sldId id="260" r:id="rId8"/>
    <p:sldId id="262" r:id="rId9"/>
    <p:sldId id="261" r:id="rId10"/>
    <p:sldId id="263" r:id="rId11"/>
    <p:sldId id="264" r:id="rId12"/>
    <p:sldId id="269"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15"/>
  </p:normalViewPr>
  <p:slideViewPr>
    <p:cSldViewPr snapToGrid="0" snapToObjects="1">
      <p:cViewPr varScale="1">
        <p:scale>
          <a:sx n="115" d="100"/>
          <a:sy n="115" d="100"/>
        </p:scale>
        <p:origin x="4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6B6DBA-A62C-924E-AEAB-56FDABE3CC70}" type="datetimeFigureOut">
              <a:rPr lang="en-US" smtClean="0"/>
              <a:t>1/21/21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DCC9B8-3CAB-0744-ADE9-8A7092B9B929}" type="slidenum">
              <a:rPr lang="en-US" smtClean="0"/>
              <a:t>‹#›</a:t>
            </a:fld>
            <a:endParaRPr lang="en-US"/>
          </a:p>
        </p:txBody>
      </p:sp>
    </p:spTree>
    <p:extLst>
      <p:ext uri="{BB962C8B-B14F-4D97-AF65-F5344CB8AC3E}">
        <p14:creationId xmlns:p14="http://schemas.microsoft.com/office/powerpoint/2010/main" val="450885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6B6DBA-A62C-924E-AEAB-56FDABE3CC70}" type="datetimeFigureOut">
              <a:rPr lang="en-US" smtClean="0"/>
              <a:t>1/21/21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DCC9B8-3CAB-0744-ADE9-8A7092B9B929}" type="slidenum">
              <a:rPr lang="en-US" smtClean="0"/>
              <a:t>‹#›</a:t>
            </a:fld>
            <a:endParaRPr lang="en-US"/>
          </a:p>
        </p:txBody>
      </p:sp>
    </p:spTree>
    <p:extLst>
      <p:ext uri="{BB962C8B-B14F-4D97-AF65-F5344CB8AC3E}">
        <p14:creationId xmlns:p14="http://schemas.microsoft.com/office/powerpoint/2010/main" val="1608661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6B6DBA-A62C-924E-AEAB-56FDABE3CC70}" type="datetimeFigureOut">
              <a:rPr lang="en-US" smtClean="0"/>
              <a:t>1/21/21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DCC9B8-3CAB-0744-ADE9-8A7092B9B929}" type="slidenum">
              <a:rPr lang="en-US" smtClean="0"/>
              <a:t>‹#›</a:t>
            </a:fld>
            <a:endParaRPr lang="en-US"/>
          </a:p>
        </p:txBody>
      </p:sp>
    </p:spTree>
    <p:extLst>
      <p:ext uri="{BB962C8B-B14F-4D97-AF65-F5344CB8AC3E}">
        <p14:creationId xmlns:p14="http://schemas.microsoft.com/office/powerpoint/2010/main" val="2108988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6B6DBA-A62C-924E-AEAB-56FDABE3CC70}" type="datetimeFigureOut">
              <a:rPr lang="en-US" smtClean="0"/>
              <a:t>1/21/21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DCC9B8-3CAB-0744-ADE9-8A7092B9B929}" type="slidenum">
              <a:rPr lang="en-US" smtClean="0"/>
              <a:t>‹#›</a:t>
            </a:fld>
            <a:endParaRPr lang="en-US"/>
          </a:p>
        </p:txBody>
      </p:sp>
    </p:spTree>
    <p:extLst>
      <p:ext uri="{BB962C8B-B14F-4D97-AF65-F5344CB8AC3E}">
        <p14:creationId xmlns:p14="http://schemas.microsoft.com/office/powerpoint/2010/main" val="1570299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6B6DBA-A62C-924E-AEAB-56FDABE3CC70}" type="datetimeFigureOut">
              <a:rPr lang="en-US" smtClean="0"/>
              <a:t>1/21/21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DCC9B8-3CAB-0744-ADE9-8A7092B9B929}" type="slidenum">
              <a:rPr lang="en-US" smtClean="0"/>
              <a:t>‹#›</a:t>
            </a:fld>
            <a:endParaRPr lang="en-US"/>
          </a:p>
        </p:txBody>
      </p:sp>
    </p:spTree>
    <p:extLst>
      <p:ext uri="{BB962C8B-B14F-4D97-AF65-F5344CB8AC3E}">
        <p14:creationId xmlns:p14="http://schemas.microsoft.com/office/powerpoint/2010/main" val="1826847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6B6DBA-A62C-924E-AEAB-56FDABE3CC70}" type="datetimeFigureOut">
              <a:rPr lang="en-US" smtClean="0"/>
              <a:t>1/21/21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DCC9B8-3CAB-0744-ADE9-8A7092B9B929}" type="slidenum">
              <a:rPr lang="en-US" smtClean="0"/>
              <a:t>‹#›</a:t>
            </a:fld>
            <a:endParaRPr lang="en-US"/>
          </a:p>
        </p:txBody>
      </p:sp>
    </p:spTree>
    <p:extLst>
      <p:ext uri="{BB962C8B-B14F-4D97-AF65-F5344CB8AC3E}">
        <p14:creationId xmlns:p14="http://schemas.microsoft.com/office/powerpoint/2010/main" val="1245525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6B6DBA-A62C-924E-AEAB-56FDABE3CC70}" type="datetimeFigureOut">
              <a:rPr lang="en-US" smtClean="0"/>
              <a:t>1/21/21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DCC9B8-3CAB-0744-ADE9-8A7092B9B929}" type="slidenum">
              <a:rPr lang="en-US" smtClean="0"/>
              <a:t>‹#›</a:t>
            </a:fld>
            <a:endParaRPr lang="en-US"/>
          </a:p>
        </p:txBody>
      </p:sp>
    </p:spTree>
    <p:extLst>
      <p:ext uri="{BB962C8B-B14F-4D97-AF65-F5344CB8AC3E}">
        <p14:creationId xmlns:p14="http://schemas.microsoft.com/office/powerpoint/2010/main" val="2021416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6B6DBA-A62C-924E-AEAB-56FDABE3CC70}" type="datetimeFigureOut">
              <a:rPr lang="en-US" smtClean="0"/>
              <a:t>1/21/21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DCC9B8-3CAB-0744-ADE9-8A7092B9B929}" type="slidenum">
              <a:rPr lang="en-US" smtClean="0"/>
              <a:t>‹#›</a:t>
            </a:fld>
            <a:endParaRPr lang="en-US"/>
          </a:p>
        </p:txBody>
      </p:sp>
    </p:spTree>
    <p:extLst>
      <p:ext uri="{BB962C8B-B14F-4D97-AF65-F5344CB8AC3E}">
        <p14:creationId xmlns:p14="http://schemas.microsoft.com/office/powerpoint/2010/main" val="756273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B6DBA-A62C-924E-AEAB-56FDABE3CC70}" type="datetimeFigureOut">
              <a:rPr lang="en-US" smtClean="0"/>
              <a:t>1/21/21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DCC9B8-3CAB-0744-ADE9-8A7092B9B929}" type="slidenum">
              <a:rPr lang="en-US" smtClean="0"/>
              <a:t>‹#›</a:t>
            </a:fld>
            <a:endParaRPr lang="en-US"/>
          </a:p>
        </p:txBody>
      </p:sp>
    </p:spTree>
    <p:extLst>
      <p:ext uri="{BB962C8B-B14F-4D97-AF65-F5344CB8AC3E}">
        <p14:creationId xmlns:p14="http://schemas.microsoft.com/office/powerpoint/2010/main" val="1884676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6B6DBA-A62C-924E-AEAB-56FDABE3CC70}" type="datetimeFigureOut">
              <a:rPr lang="en-US" smtClean="0"/>
              <a:t>1/21/21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DCC9B8-3CAB-0744-ADE9-8A7092B9B929}" type="slidenum">
              <a:rPr lang="en-US" smtClean="0"/>
              <a:t>‹#›</a:t>
            </a:fld>
            <a:endParaRPr lang="en-US"/>
          </a:p>
        </p:txBody>
      </p:sp>
    </p:spTree>
    <p:extLst>
      <p:ext uri="{BB962C8B-B14F-4D97-AF65-F5344CB8AC3E}">
        <p14:creationId xmlns:p14="http://schemas.microsoft.com/office/powerpoint/2010/main" val="374091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6B6DBA-A62C-924E-AEAB-56FDABE3CC70}" type="datetimeFigureOut">
              <a:rPr lang="en-US" smtClean="0"/>
              <a:t>1/21/21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DCC9B8-3CAB-0744-ADE9-8A7092B9B929}" type="slidenum">
              <a:rPr lang="en-US" smtClean="0"/>
              <a:t>‹#›</a:t>
            </a:fld>
            <a:endParaRPr lang="en-US"/>
          </a:p>
        </p:txBody>
      </p:sp>
    </p:spTree>
    <p:extLst>
      <p:ext uri="{BB962C8B-B14F-4D97-AF65-F5344CB8AC3E}">
        <p14:creationId xmlns:p14="http://schemas.microsoft.com/office/powerpoint/2010/main" val="16767352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6B6DBA-A62C-924E-AEAB-56FDABE3CC70}" type="datetimeFigureOut">
              <a:rPr lang="en-US" smtClean="0"/>
              <a:t>1/21/21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DCC9B8-3CAB-0744-ADE9-8A7092B9B929}" type="slidenum">
              <a:rPr lang="en-US" smtClean="0"/>
              <a:t>‹#›</a:t>
            </a:fld>
            <a:endParaRPr lang="en-US"/>
          </a:p>
        </p:txBody>
      </p:sp>
    </p:spTree>
    <p:extLst>
      <p:ext uri="{BB962C8B-B14F-4D97-AF65-F5344CB8AC3E}">
        <p14:creationId xmlns:p14="http://schemas.microsoft.com/office/powerpoint/2010/main" val="1454468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stephenbrookfield.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tephenbrookfield.com/powerpoints-pdf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tephenbrookfield.com/" TargetMode="External"/><Relationship Id="rId3" Type="http://schemas.openxmlformats.org/officeDocument/2006/relationships/hyperlink" Target="https://www.antiracisttraining.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tephenbrookfield.com/" TargetMode="External"/><Relationship Id="rId3" Type="http://schemas.openxmlformats.org/officeDocument/2006/relationships/hyperlink" Target="http://www.stephenbrookfield.com/powerpoints-pdf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tephenbrookfield.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3024"/>
            <a:ext cx="9144000" cy="3286939"/>
          </a:xfrm>
        </p:spPr>
        <p:txBody>
          <a:bodyPr>
            <a:normAutofit fontScale="90000"/>
          </a:bodyPr>
          <a:lstStyle/>
          <a:p>
            <a:r>
              <a:rPr lang="en-US" b="1" i="1" dirty="0" smtClean="0">
                <a:solidFill>
                  <a:srgbClr val="FF0000"/>
                </a:solidFill>
              </a:rPr>
              <a:t>Building an adult friendly online learning environment</a:t>
            </a:r>
            <a:br>
              <a:rPr lang="en-US" b="1" i="1" dirty="0" smtClean="0">
                <a:solidFill>
                  <a:srgbClr val="FF0000"/>
                </a:solidFill>
              </a:rPr>
            </a:br>
            <a:r>
              <a:rPr lang="en-US" b="1" i="1" dirty="0" smtClean="0">
                <a:solidFill>
                  <a:srgbClr val="FF0000"/>
                </a:solidFill>
              </a:rPr>
              <a:t>AU Online Presentation</a:t>
            </a:r>
            <a:br>
              <a:rPr lang="en-US" b="1" i="1" dirty="0" smtClean="0">
                <a:solidFill>
                  <a:srgbClr val="FF0000"/>
                </a:solidFill>
              </a:rPr>
            </a:br>
            <a:r>
              <a:rPr lang="en-US" b="1" i="1" dirty="0" smtClean="0">
                <a:solidFill>
                  <a:srgbClr val="FF0000"/>
                </a:solidFill>
              </a:rPr>
              <a:t>Jan. 23</a:t>
            </a:r>
            <a:r>
              <a:rPr lang="en-US" b="1" i="1" baseline="30000" dirty="0" smtClean="0">
                <a:solidFill>
                  <a:srgbClr val="FF0000"/>
                </a:solidFill>
              </a:rPr>
              <a:t>rd</a:t>
            </a:r>
            <a:r>
              <a:rPr lang="en-US" b="1" i="1" dirty="0" smtClean="0">
                <a:solidFill>
                  <a:srgbClr val="FF0000"/>
                </a:solidFill>
              </a:rPr>
              <a:t>, 2020</a:t>
            </a:r>
            <a:endParaRPr lang="en-US" b="1" i="1" dirty="0">
              <a:solidFill>
                <a:srgbClr val="FF0000"/>
              </a:solidFill>
            </a:endParaRPr>
          </a:p>
        </p:txBody>
      </p:sp>
      <p:sp>
        <p:nvSpPr>
          <p:cNvPr id="3" name="Subtitle 2"/>
          <p:cNvSpPr>
            <a:spLocks noGrp="1"/>
          </p:cNvSpPr>
          <p:nvPr>
            <p:ph type="subTitle" idx="1"/>
          </p:nvPr>
        </p:nvSpPr>
        <p:spPr>
          <a:xfrm>
            <a:off x="1524000" y="3602038"/>
            <a:ext cx="9144000" cy="3021786"/>
          </a:xfrm>
          <a:solidFill>
            <a:schemeClr val="accent4">
              <a:lumMod val="20000"/>
              <a:lumOff val="80000"/>
            </a:schemeClr>
          </a:solidFill>
        </p:spPr>
        <p:txBody>
          <a:bodyPr>
            <a:noAutofit/>
          </a:bodyPr>
          <a:lstStyle/>
          <a:p>
            <a:r>
              <a:rPr lang="en-US" sz="3600" dirty="0" smtClean="0"/>
              <a:t>Stephen Brookfield</a:t>
            </a:r>
          </a:p>
          <a:p>
            <a:r>
              <a:rPr lang="en-US" sz="3600" dirty="0" smtClean="0"/>
              <a:t>Distinguished Scholar, </a:t>
            </a:r>
          </a:p>
          <a:p>
            <a:r>
              <a:rPr lang="en-US" sz="3600" dirty="0" smtClean="0"/>
              <a:t>Antioch University</a:t>
            </a:r>
          </a:p>
          <a:p>
            <a:r>
              <a:rPr lang="en-US" sz="3600" dirty="0" smtClean="0">
                <a:hlinkClick r:id="rId2"/>
              </a:rPr>
              <a:t>www.stephenbrookfield.com</a:t>
            </a:r>
            <a:endParaRPr lang="en-US" sz="3600" dirty="0" smtClean="0"/>
          </a:p>
          <a:p>
            <a:r>
              <a:rPr lang="en-US" sz="3600" dirty="0" err="1" smtClean="0"/>
              <a:t>sbrookfield@antioch.edu</a:t>
            </a:r>
            <a:endParaRPr lang="en-US" sz="3600" dirty="0"/>
          </a:p>
        </p:txBody>
      </p:sp>
    </p:spTree>
    <p:extLst>
      <p:ext uri="{BB962C8B-B14F-4D97-AF65-F5344CB8AC3E}">
        <p14:creationId xmlns:p14="http://schemas.microsoft.com/office/powerpoint/2010/main" val="1709417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What Students Value: CREDIBILITY</a:t>
            </a:r>
            <a:endParaRPr lang="en-US" dirty="0"/>
          </a:p>
        </p:txBody>
      </p:sp>
      <p:sp>
        <p:nvSpPr>
          <p:cNvPr id="3" name="Content Placeholder 2"/>
          <p:cNvSpPr>
            <a:spLocks noGrp="1"/>
          </p:cNvSpPr>
          <p:nvPr>
            <p:ph idx="1"/>
          </p:nvPr>
        </p:nvSpPr>
        <p:spPr>
          <a:xfrm>
            <a:off x="838200" y="1825624"/>
            <a:ext cx="10515600" cy="4943165"/>
          </a:xfrm>
          <a:solidFill>
            <a:schemeClr val="accent5">
              <a:lumMod val="20000"/>
              <a:lumOff val="80000"/>
            </a:schemeClr>
          </a:solidFill>
        </p:spPr>
        <p:txBody>
          <a:bodyPr>
            <a:normAutofit lnSpcReduction="10000"/>
          </a:bodyPr>
          <a:lstStyle/>
          <a:p>
            <a:pPr algn="ctr"/>
            <a:r>
              <a:rPr lang="en-US" b="1" dirty="0" smtClean="0">
                <a:solidFill>
                  <a:srgbClr val="FF0000"/>
                </a:solidFill>
              </a:rPr>
              <a:t>Expertise</a:t>
            </a:r>
            <a:r>
              <a:rPr lang="en-US" dirty="0" smtClean="0"/>
              <a:t> – We Know Our Stuff, Demonstrate Expertise, Respond Well to Unexpected Questions </a:t>
            </a:r>
          </a:p>
          <a:p>
            <a:pPr algn="ctr"/>
            <a:r>
              <a:rPr lang="en-US" b="1" dirty="0" smtClean="0">
                <a:solidFill>
                  <a:srgbClr val="FF0000"/>
                </a:solidFill>
              </a:rPr>
              <a:t>Experience</a:t>
            </a:r>
            <a:r>
              <a:rPr lang="en-US" dirty="0" smtClean="0"/>
              <a:t> – We’ve Been Around the Block &amp; Use Examples from Real Life &amp; Our Past Experiences</a:t>
            </a:r>
          </a:p>
          <a:p>
            <a:pPr algn="ctr"/>
            <a:r>
              <a:rPr lang="en-US" b="1" dirty="0" smtClean="0">
                <a:solidFill>
                  <a:srgbClr val="FF0000"/>
                </a:solidFill>
              </a:rPr>
              <a:t>Rationale</a:t>
            </a:r>
            <a:r>
              <a:rPr lang="en-US" dirty="0" smtClean="0"/>
              <a:t> – There’s a Method to Our Madness: At Any Moment Students Can Ask ‘Why Are We Doing This?’ &amp; We’ll have a Convincing Response – We Constantly Let Students Know Why We’re Doing the Things We Are &amp; Issuing the Instructions We Do</a:t>
            </a:r>
          </a:p>
          <a:p>
            <a:pPr algn="ctr"/>
            <a:r>
              <a:rPr lang="en-US" b="1" dirty="0" smtClean="0">
                <a:solidFill>
                  <a:srgbClr val="FF0000"/>
                </a:solidFill>
              </a:rPr>
              <a:t>Conviction (Re. the Importance of Learning)</a:t>
            </a:r>
            <a:r>
              <a:rPr lang="en-US" dirty="0" smtClean="0"/>
              <a:t> – We Show Students We Want to Make Sure They’ve Understood the Material Correctly by Providing Extensive Individualized Evaluation of their Work</a:t>
            </a:r>
          </a:p>
          <a:p>
            <a:r>
              <a:rPr lang="en-US" sz="1800" i="1" dirty="0" smtClean="0"/>
              <a:t>                                                                                    The Skillful Teacher </a:t>
            </a:r>
            <a:r>
              <a:rPr lang="en-US" sz="1800" dirty="0" smtClean="0"/>
              <a:t>Stephen Brookfield (2015, 3</a:t>
            </a:r>
            <a:r>
              <a:rPr lang="en-US" sz="1800" baseline="30000" dirty="0" smtClean="0"/>
              <a:t>rd</a:t>
            </a:r>
            <a:r>
              <a:rPr lang="en-US" sz="1800" dirty="0" smtClean="0"/>
              <a:t> Ed.)</a:t>
            </a:r>
          </a:p>
          <a:p>
            <a:pPr algn="ctr"/>
            <a:endParaRPr lang="en-US" dirty="0" smtClean="0"/>
          </a:p>
          <a:p>
            <a:pPr algn="ctr"/>
            <a:endParaRPr lang="en-US" dirty="0" smtClean="0"/>
          </a:p>
          <a:p>
            <a:endParaRPr lang="en-US" dirty="0"/>
          </a:p>
        </p:txBody>
      </p:sp>
    </p:spTree>
    <p:extLst>
      <p:ext uri="{BB962C8B-B14F-4D97-AF65-F5344CB8AC3E}">
        <p14:creationId xmlns:p14="http://schemas.microsoft.com/office/powerpoint/2010/main" val="362460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6340"/>
          </a:xfrm>
        </p:spPr>
        <p:txBody>
          <a:bodyPr/>
          <a:lstStyle/>
          <a:p>
            <a:r>
              <a:rPr lang="en-US" b="1" i="1" dirty="0" smtClean="0">
                <a:solidFill>
                  <a:srgbClr val="FF0000"/>
                </a:solidFill>
              </a:rPr>
              <a:t>What Students Value: AUTHENTICITY</a:t>
            </a:r>
            <a:endParaRPr lang="en-US" dirty="0"/>
          </a:p>
        </p:txBody>
      </p:sp>
      <p:sp>
        <p:nvSpPr>
          <p:cNvPr id="3" name="Content Placeholder 2"/>
          <p:cNvSpPr>
            <a:spLocks noGrp="1"/>
          </p:cNvSpPr>
          <p:nvPr>
            <p:ph idx="1"/>
          </p:nvPr>
        </p:nvSpPr>
        <p:spPr>
          <a:xfrm>
            <a:off x="838200" y="1048215"/>
            <a:ext cx="10515600" cy="5128748"/>
          </a:xfrm>
          <a:solidFill>
            <a:schemeClr val="accent2">
              <a:lumMod val="20000"/>
              <a:lumOff val="80000"/>
            </a:schemeClr>
          </a:solidFill>
        </p:spPr>
        <p:txBody>
          <a:bodyPr>
            <a:normAutofit fontScale="92500" lnSpcReduction="10000"/>
          </a:bodyPr>
          <a:lstStyle/>
          <a:p>
            <a:pPr algn="ctr"/>
            <a:r>
              <a:rPr lang="en-US" b="1" i="1" dirty="0" smtClean="0">
                <a:solidFill>
                  <a:srgbClr val="FF0000"/>
                </a:solidFill>
              </a:rPr>
              <a:t>CONGRUENCE</a:t>
            </a:r>
            <a:r>
              <a:rPr lang="en-US" dirty="0" smtClean="0"/>
              <a:t> – Of  Words &amp; Actions, We Keep Any Promises We’ve Made &amp; Don’t Make One’s We Can’t Keep!</a:t>
            </a:r>
          </a:p>
          <a:p>
            <a:pPr algn="ctr"/>
            <a:r>
              <a:rPr lang="en-US" b="1" i="1" dirty="0" smtClean="0">
                <a:solidFill>
                  <a:srgbClr val="FF0000"/>
                </a:solidFill>
              </a:rPr>
              <a:t>FULL DISCLOSURE </a:t>
            </a:r>
            <a:r>
              <a:rPr lang="en-US" dirty="0" smtClean="0"/>
              <a:t>– Of Expectations, Criteria, &amp; Agendas. We constantly check that students know what we’re looking for, possibly by giving them examples of previous work done well or poorly. We make our criteria as specific &amp; concrete as possible (see my </a:t>
            </a:r>
            <a:r>
              <a:rPr lang="en-US" dirty="0" smtClean="0">
                <a:hlinkClick r:id="rId2"/>
              </a:rPr>
              <a:t>Grading for Participation Rubric</a:t>
            </a:r>
            <a:r>
              <a:rPr lang="en-US" dirty="0"/>
              <a:t> </a:t>
            </a:r>
            <a:r>
              <a:rPr lang="en-US" dirty="0" smtClean="0"/>
              <a:t>– bottom item of this link) </a:t>
            </a:r>
          </a:p>
          <a:p>
            <a:pPr algn="ctr"/>
            <a:r>
              <a:rPr lang="en-US" b="1" i="1" dirty="0" smtClean="0">
                <a:solidFill>
                  <a:srgbClr val="FF0000"/>
                </a:solidFill>
              </a:rPr>
              <a:t>RESPONSIVENESS</a:t>
            </a:r>
            <a:r>
              <a:rPr lang="en-US" dirty="0" smtClean="0"/>
              <a:t> – We Seek Out &amp; Respond to Students’ Concerns (via chat rooms, discussion boards, social media etc.). Whenever possible &amp; appropriate, we provide different assessment options through which students can document their learning for us  </a:t>
            </a:r>
          </a:p>
          <a:p>
            <a:pPr algn="ctr"/>
            <a:r>
              <a:rPr lang="en-US" b="1" i="1" dirty="0" smtClean="0">
                <a:solidFill>
                  <a:srgbClr val="FF0000"/>
                </a:solidFill>
              </a:rPr>
              <a:t>PERSONHOOD</a:t>
            </a:r>
            <a:r>
              <a:rPr lang="en-US" dirty="0" smtClean="0"/>
              <a:t> – We Deliberately Use Appropriate Autobiographical Disclosure</a:t>
            </a:r>
          </a:p>
          <a:p>
            <a:r>
              <a:rPr lang="en-US" sz="1600" i="1" dirty="0" smtClean="0"/>
              <a:t>                                                                                                               </a:t>
            </a:r>
            <a:r>
              <a:rPr lang="en-US" sz="1800" i="1" dirty="0" smtClean="0"/>
              <a:t>The Skillful Teacher </a:t>
            </a:r>
            <a:r>
              <a:rPr lang="en-US" sz="1800" dirty="0" smtClean="0"/>
              <a:t>Stephen Brookfield (2015, 3</a:t>
            </a:r>
            <a:r>
              <a:rPr lang="en-US" sz="1800" baseline="30000" dirty="0" smtClean="0"/>
              <a:t>rd</a:t>
            </a:r>
            <a:r>
              <a:rPr lang="en-US" sz="1800" dirty="0" smtClean="0"/>
              <a:t> Ed.)</a:t>
            </a:r>
          </a:p>
          <a:p>
            <a:endParaRPr lang="en-US" dirty="0"/>
          </a:p>
        </p:txBody>
      </p:sp>
    </p:spTree>
    <p:extLst>
      <p:ext uri="{BB962C8B-B14F-4D97-AF65-F5344CB8AC3E}">
        <p14:creationId xmlns:p14="http://schemas.microsoft.com/office/powerpoint/2010/main" val="1735568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Sli.do</a:t>
            </a:r>
            <a:endParaRPr lang="en-US" dirty="0"/>
          </a:p>
        </p:txBody>
      </p:sp>
      <p:sp>
        <p:nvSpPr>
          <p:cNvPr id="3" name="Content Placeholder 2"/>
          <p:cNvSpPr>
            <a:spLocks noGrp="1"/>
          </p:cNvSpPr>
          <p:nvPr>
            <p:ph idx="1"/>
          </p:nvPr>
        </p:nvSpPr>
        <p:spPr>
          <a:solidFill>
            <a:schemeClr val="accent4">
              <a:lumMod val="40000"/>
              <a:lumOff val="60000"/>
            </a:schemeClr>
          </a:solidFill>
        </p:spPr>
        <p:txBody>
          <a:bodyPr>
            <a:normAutofit/>
          </a:bodyPr>
          <a:lstStyle/>
          <a:p>
            <a:pPr algn="ctr"/>
            <a:r>
              <a:rPr lang="en-US" i="1" dirty="0">
                <a:solidFill>
                  <a:srgbClr val="FF0000"/>
                </a:solidFill>
              </a:rPr>
              <a:t>A question – </a:t>
            </a:r>
            <a:r>
              <a:rPr lang="en-US" dirty="0"/>
              <a:t>At what moment(s) </a:t>
            </a:r>
            <a:r>
              <a:rPr lang="en-US" dirty="0" smtClean="0"/>
              <a:t>today were </a:t>
            </a:r>
            <a:r>
              <a:rPr lang="en-US" dirty="0"/>
              <a:t>you most or least engaged </a:t>
            </a:r>
            <a:r>
              <a:rPr lang="en-US" dirty="0"/>
              <a:t>&amp;</a:t>
            </a:r>
            <a:r>
              <a:rPr lang="en-US" dirty="0" smtClean="0"/>
              <a:t> </a:t>
            </a:r>
            <a:r>
              <a:rPr lang="en-US" dirty="0"/>
              <a:t>what were the most helpful or unhelpful actions </a:t>
            </a:r>
            <a:r>
              <a:rPr lang="en-US" dirty="0" err="1" smtClean="0"/>
              <a:t>thatanyone</a:t>
            </a:r>
            <a:r>
              <a:rPr lang="en-US" dirty="0" smtClean="0"/>
              <a:t> took? </a:t>
            </a:r>
          </a:p>
          <a:p>
            <a:pPr algn="ctr"/>
            <a:r>
              <a:rPr lang="en-US" i="1" dirty="0" smtClean="0">
                <a:solidFill>
                  <a:srgbClr val="FF0000"/>
                </a:solidFill>
              </a:rPr>
              <a:t>Go </a:t>
            </a:r>
            <a:r>
              <a:rPr lang="en-US" i="1" dirty="0">
                <a:solidFill>
                  <a:srgbClr val="FF0000"/>
                </a:solidFill>
              </a:rPr>
              <a:t>to </a:t>
            </a:r>
            <a:r>
              <a:rPr lang="en-US" sz="6000" i="1" dirty="0" err="1">
                <a:solidFill>
                  <a:srgbClr val="FF0000"/>
                </a:solidFill>
              </a:rPr>
              <a:t>sli.do</a:t>
            </a:r>
            <a:endParaRPr lang="en-US" sz="6000" i="1" dirty="0">
              <a:solidFill>
                <a:srgbClr val="FF0000"/>
              </a:solidFill>
            </a:endParaRPr>
          </a:p>
          <a:p>
            <a:pPr algn="ctr"/>
            <a:r>
              <a:rPr lang="en-US" i="1" dirty="0">
                <a:solidFill>
                  <a:srgbClr val="FF0000"/>
                </a:solidFill>
              </a:rPr>
              <a:t>Enter code </a:t>
            </a:r>
            <a:r>
              <a:rPr lang="en-US" sz="6600" i="1" dirty="0">
                <a:solidFill>
                  <a:srgbClr val="FF0000"/>
                </a:solidFill>
              </a:rPr>
              <a:t>8</a:t>
            </a:r>
            <a:r>
              <a:rPr lang="en-US" sz="6600" i="1" dirty="0" smtClean="0">
                <a:solidFill>
                  <a:srgbClr val="FF0000"/>
                </a:solidFill>
              </a:rPr>
              <a:t>2523</a:t>
            </a:r>
            <a:endParaRPr lang="en-US" sz="6600" i="1" dirty="0">
              <a:solidFill>
                <a:srgbClr val="FF0000"/>
              </a:solidFill>
            </a:endParaRPr>
          </a:p>
          <a:p>
            <a:pPr algn="ctr"/>
            <a:r>
              <a:rPr lang="en-US" i="1" dirty="0">
                <a:solidFill>
                  <a:srgbClr val="FF0000"/>
                </a:solidFill>
              </a:rPr>
              <a:t>Please respond to the question. Your responses are </a:t>
            </a:r>
            <a:r>
              <a:rPr lang="en-US" i="1" dirty="0" smtClean="0">
                <a:solidFill>
                  <a:srgbClr val="FF0000"/>
                </a:solidFill>
              </a:rPr>
              <a:t>anonymous</a:t>
            </a:r>
            <a:endParaRPr lang="en-US" i="1" dirty="0">
              <a:solidFill>
                <a:srgbClr val="FF0000"/>
              </a:solidFill>
            </a:endParaRPr>
          </a:p>
        </p:txBody>
      </p:sp>
    </p:spTree>
    <p:extLst>
      <p:ext uri="{BB962C8B-B14F-4D97-AF65-F5344CB8AC3E}">
        <p14:creationId xmlns:p14="http://schemas.microsoft.com/office/powerpoint/2010/main" val="1453449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Some of Stephen’s Resources</a:t>
            </a:r>
            <a:endParaRPr lang="en-US" b="1" u="sng" dirty="0">
              <a:solidFill>
                <a:srgbClr val="FF0000"/>
              </a:solidFill>
            </a:endParaRPr>
          </a:p>
        </p:txBody>
      </p:sp>
      <p:sp>
        <p:nvSpPr>
          <p:cNvPr id="3" name="Content Placeholder 2"/>
          <p:cNvSpPr>
            <a:spLocks noGrp="1"/>
          </p:cNvSpPr>
          <p:nvPr>
            <p:ph idx="1"/>
          </p:nvPr>
        </p:nvSpPr>
        <p:spPr>
          <a:solidFill>
            <a:schemeClr val="accent6">
              <a:lumMod val="20000"/>
              <a:lumOff val="80000"/>
            </a:schemeClr>
          </a:solidFill>
        </p:spPr>
        <p:txBody>
          <a:bodyPr>
            <a:normAutofit fontScale="92500"/>
          </a:bodyPr>
          <a:lstStyle/>
          <a:p>
            <a:pPr algn="ctr"/>
            <a:r>
              <a:rPr lang="en-US" sz="4000" i="1" dirty="0" smtClean="0">
                <a:solidFill>
                  <a:srgbClr val="0070C0"/>
                </a:solidFill>
              </a:rPr>
              <a:t>The Skillful Teacher </a:t>
            </a:r>
            <a:r>
              <a:rPr lang="en-US" sz="4000" dirty="0" smtClean="0"/>
              <a:t>(2015, 3</a:t>
            </a:r>
            <a:r>
              <a:rPr lang="en-US" sz="4000" baseline="30000" dirty="0" smtClean="0"/>
              <a:t>rd</a:t>
            </a:r>
            <a:r>
              <a:rPr lang="en-US" sz="4000" dirty="0" smtClean="0"/>
              <a:t>. Ed.)</a:t>
            </a:r>
          </a:p>
          <a:p>
            <a:pPr algn="ctr"/>
            <a:r>
              <a:rPr lang="en-US" sz="4000" i="1" dirty="0" smtClean="0"/>
              <a:t>The Discussion Book </a:t>
            </a:r>
            <a:r>
              <a:rPr lang="en-US" sz="4000" dirty="0" smtClean="0"/>
              <a:t>(2016), with Stephen </a:t>
            </a:r>
            <a:r>
              <a:rPr lang="en-US" sz="4000" dirty="0" err="1" smtClean="0"/>
              <a:t>Preskill</a:t>
            </a:r>
            <a:endParaRPr lang="en-US" sz="4000" dirty="0" smtClean="0"/>
          </a:p>
          <a:p>
            <a:pPr algn="ctr"/>
            <a:r>
              <a:rPr lang="en-US" sz="4000" i="1" dirty="0" smtClean="0">
                <a:solidFill>
                  <a:srgbClr val="FF0000"/>
                </a:solidFill>
              </a:rPr>
              <a:t>Powerful Techniques for Teaching Adults </a:t>
            </a:r>
            <a:r>
              <a:rPr lang="en-US" sz="4000" dirty="0" smtClean="0"/>
              <a:t>(2013)</a:t>
            </a:r>
          </a:p>
          <a:p>
            <a:pPr algn="ctr"/>
            <a:r>
              <a:rPr lang="en-US" sz="4000" dirty="0" smtClean="0"/>
              <a:t> (All books published by </a:t>
            </a:r>
            <a:r>
              <a:rPr lang="en-US" sz="4000" dirty="0" err="1" smtClean="0"/>
              <a:t>Jossey</a:t>
            </a:r>
            <a:r>
              <a:rPr lang="en-US" sz="4000" dirty="0" smtClean="0"/>
              <a:t>-Bass/Wiley)</a:t>
            </a:r>
          </a:p>
          <a:p>
            <a:pPr algn="ctr"/>
            <a:r>
              <a:rPr lang="en-US" sz="5400" dirty="0" smtClean="0">
                <a:hlinkClick r:id="rId2"/>
              </a:rPr>
              <a:t>http://www.stephenbrookfield.com/</a:t>
            </a:r>
            <a:endParaRPr lang="en-US" sz="5400" dirty="0" smtClean="0"/>
          </a:p>
          <a:p>
            <a:pPr algn="ctr"/>
            <a:r>
              <a:rPr lang="en-US" sz="5400" dirty="0" err="1" smtClean="0">
                <a:hlinkClick r:id="rId3"/>
              </a:rPr>
              <a:t>Antiracisttraining.org</a:t>
            </a:r>
            <a:endParaRPr lang="en-US" sz="5400" dirty="0" smtClean="0"/>
          </a:p>
          <a:p>
            <a:endParaRPr lang="en-US" sz="4000" dirty="0"/>
          </a:p>
        </p:txBody>
      </p:sp>
    </p:spTree>
    <p:extLst>
      <p:ext uri="{BB962C8B-B14F-4D97-AF65-F5344CB8AC3E}">
        <p14:creationId xmlns:p14="http://schemas.microsoft.com/office/powerpoint/2010/main" val="1136904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To retrieve this power point after the session</a:t>
            </a:r>
            <a:r>
              <a:rPr lang="mr-IN" b="1" i="1" dirty="0" smtClean="0">
                <a:solidFill>
                  <a:srgbClr val="FF0000"/>
                </a:solidFill>
              </a:rPr>
              <a:t>…</a:t>
            </a:r>
            <a:r>
              <a:rPr lang="en-US" b="1" i="1" dirty="0" smtClean="0">
                <a:solidFill>
                  <a:srgbClr val="FF0000"/>
                </a:solidFill>
              </a:rPr>
              <a:t>.</a:t>
            </a:r>
            <a:endParaRPr lang="en-US" b="1" i="1" dirty="0">
              <a:solidFill>
                <a:srgbClr val="FF0000"/>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algn="ctr"/>
            <a:r>
              <a:rPr lang="en-US" sz="3600" dirty="0"/>
              <a:t>Go to </a:t>
            </a:r>
            <a:r>
              <a:rPr lang="en-US" sz="3600" dirty="0">
                <a:hlinkClick r:id="rId2"/>
              </a:rPr>
              <a:t>http://www.stephenbrookfield.com/ </a:t>
            </a:r>
            <a:endParaRPr lang="en-US" sz="3600" dirty="0" smtClean="0"/>
          </a:p>
          <a:p>
            <a:pPr algn="ctr"/>
            <a:r>
              <a:rPr lang="en-US" sz="3600" dirty="0" smtClean="0"/>
              <a:t>Click on the ‘</a:t>
            </a:r>
            <a:r>
              <a:rPr lang="en-US" sz="3600" dirty="0" smtClean="0">
                <a:hlinkClick r:id="rId3"/>
              </a:rPr>
              <a:t>Resources</a:t>
            </a:r>
            <a:r>
              <a:rPr lang="en-US" sz="3600" dirty="0" smtClean="0"/>
              <a:t>’ link at the top right of the page (next to ‘Home’)</a:t>
            </a:r>
          </a:p>
          <a:p>
            <a:pPr algn="ctr"/>
            <a:r>
              <a:rPr lang="en-US" sz="3600" dirty="0" smtClean="0"/>
              <a:t> This </a:t>
            </a:r>
            <a:r>
              <a:rPr lang="en-US" sz="3600" dirty="0" err="1" smtClean="0"/>
              <a:t>powerpoint</a:t>
            </a:r>
            <a:r>
              <a:rPr lang="en-US" sz="3600" dirty="0" smtClean="0"/>
              <a:t> is the first one listed under the </a:t>
            </a:r>
            <a:r>
              <a:rPr lang="en-US" sz="3600" i="1" dirty="0" err="1"/>
              <a:t>Powerpoints</a:t>
            </a:r>
            <a:r>
              <a:rPr lang="en-US" sz="3600" i="1" dirty="0"/>
              <a:t> &amp; PDF’s </a:t>
            </a:r>
            <a:r>
              <a:rPr lang="en-US" sz="3600" dirty="0" smtClean="0"/>
              <a:t>link</a:t>
            </a:r>
            <a:endParaRPr lang="en-US" sz="3600" dirty="0"/>
          </a:p>
        </p:txBody>
      </p:sp>
    </p:spTree>
    <p:extLst>
      <p:ext uri="{BB962C8B-B14F-4D97-AF65-F5344CB8AC3E}">
        <p14:creationId xmlns:p14="http://schemas.microsoft.com/office/powerpoint/2010/main" val="626129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My Home Page – Steal!</a:t>
            </a:r>
            <a:endParaRPr lang="en-US" b="1" i="1" dirty="0">
              <a:solidFill>
                <a:srgbClr val="FF0000"/>
              </a:solidFill>
            </a:endParaRPr>
          </a:p>
        </p:txBody>
      </p:sp>
      <p:sp>
        <p:nvSpPr>
          <p:cNvPr id="3" name="Content Placeholder 2"/>
          <p:cNvSpPr>
            <a:spLocks noGrp="1"/>
          </p:cNvSpPr>
          <p:nvPr>
            <p:ph idx="1"/>
          </p:nvPr>
        </p:nvSpPr>
        <p:spPr>
          <a:solidFill>
            <a:schemeClr val="accent4">
              <a:lumMod val="20000"/>
              <a:lumOff val="80000"/>
            </a:schemeClr>
          </a:solidFill>
        </p:spPr>
        <p:txBody>
          <a:bodyPr>
            <a:normAutofit fontScale="85000" lnSpcReduction="10000"/>
          </a:bodyPr>
          <a:lstStyle/>
          <a:p>
            <a:pPr algn="ctr"/>
            <a:r>
              <a:rPr lang="en-US" sz="6000" b="1" dirty="0" smtClean="0">
                <a:solidFill>
                  <a:srgbClr val="FF0000"/>
                </a:solidFill>
                <a:hlinkClick r:id="rId2"/>
              </a:rPr>
              <a:t>http://www.stephenbrookfield.com/</a:t>
            </a:r>
            <a:endParaRPr lang="en-US" sz="6000" b="1" dirty="0" smtClean="0">
              <a:solidFill>
                <a:srgbClr val="FF0000"/>
              </a:solidFill>
            </a:endParaRPr>
          </a:p>
          <a:p>
            <a:pPr algn="ctr"/>
            <a:r>
              <a:rPr lang="en-US" dirty="0" smtClean="0"/>
              <a:t>Best teachers are pedagogic burglars</a:t>
            </a:r>
          </a:p>
          <a:p>
            <a:pPr algn="ctr"/>
            <a:r>
              <a:rPr lang="en-US" dirty="0" smtClean="0"/>
              <a:t>It’s not stealing because I give you permission!</a:t>
            </a:r>
          </a:p>
          <a:p>
            <a:pPr algn="ctr"/>
            <a:r>
              <a:rPr lang="en-US" dirty="0" smtClean="0"/>
              <a:t>No need to ask me for permission to use or reproduce anything </a:t>
            </a:r>
            <a:r>
              <a:rPr lang="mr-IN" dirty="0" smtClean="0"/>
              <a:t>–</a:t>
            </a:r>
            <a:r>
              <a:rPr lang="en-US" dirty="0" smtClean="0"/>
              <a:t> though I’d appreciate acknowledgment</a:t>
            </a:r>
          </a:p>
          <a:p>
            <a:pPr algn="ctr"/>
            <a:r>
              <a:rPr lang="en-US" dirty="0" smtClean="0"/>
              <a:t>Listen to The 99ers (punk rock) while you steal</a:t>
            </a:r>
          </a:p>
          <a:p>
            <a:pPr marL="0" indent="0" algn="ctr">
              <a:buNone/>
            </a:pPr>
            <a:r>
              <a:rPr lang="en-US" dirty="0" smtClean="0"/>
              <a:t>    </a:t>
            </a:r>
            <a:r>
              <a:rPr lang="en-US" sz="3600" b="1" dirty="0" smtClean="0">
                <a:solidFill>
                  <a:srgbClr val="FF0000"/>
                </a:solidFill>
              </a:rPr>
              <a:t>(www.the99ersband.com)</a:t>
            </a:r>
            <a:endParaRPr lang="en-US" sz="3600" dirty="0" smtClean="0"/>
          </a:p>
          <a:p>
            <a:pPr algn="ctr"/>
            <a:r>
              <a:rPr lang="en-US" sz="6000" b="1" dirty="0" smtClean="0">
                <a:solidFill>
                  <a:srgbClr val="FF0000"/>
                </a:solidFill>
                <a:hlinkClick r:id="rId2"/>
              </a:rPr>
              <a:t>http://www.stephenbrookfield.com/</a:t>
            </a:r>
            <a:endParaRPr lang="en-US" sz="6000" b="1" dirty="0" smtClean="0">
              <a:solidFill>
                <a:srgbClr val="FF0000"/>
              </a:solidFill>
            </a:endParaRPr>
          </a:p>
          <a:p>
            <a:endParaRPr lang="en-US" dirty="0"/>
          </a:p>
        </p:txBody>
      </p:sp>
    </p:spTree>
    <p:extLst>
      <p:ext uri="{BB962C8B-B14F-4D97-AF65-F5344CB8AC3E}">
        <p14:creationId xmlns:p14="http://schemas.microsoft.com/office/powerpoint/2010/main" val="1601343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Situating Myself as a Teacher</a:t>
            </a:r>
            <a:endParaRPr lang="en-US" dirty="0"/>
          </a:p>
        </p:txBody>
      </p:sp>
      <p:sp>
        <p:nvSpPr>
          <p:cNvPr id="3" name="Content Placeholder 2"/>
          <p:cNvSpPr>
            <a:spLocks noGrp="1"/>
          </p:cNvSpPr>
          <p:nvPr>
            <p:ph idx="1"/>
          </p:nvPr>
        </p:nvSpPr>
        <p:spPr>
          <a:solidFill>
            <a:schemeClr val="accent5">
              <a:lumMod val="20000"/>
              <a:lumOff val="80000"/>
            </a:schemeClr>
          </a:solidFill>
        </p:spPr>
        <p:txBody>
          <a:bodyPr/>
          <a:lstStyle/>
          <a:p>
            <a:r>
              <a:rPr lang="en-US" b="1" dirty="0" smtClean="0">
                <a:solidFill>
                  <a:srgbClr val="FF0000"/>
                </a:solidFill>
              </a:rPr>
              <a:t>History of academic mediocrity </a:t>
            </a:r>
            <a:r>
              <a:rPr lang="en-US" dirty="0" smtClean="0"/>
              <a:t>– failed my college track exams, my university entrance exams, graduated well in the bottom half of my class,  failed my master’s degree exam – </a:t>
            </a:r>
            <a:r>
              <a:rPr lang="en-US" i="1" dirty="0" smtClean="0"/>
              <a:t>Broadening student-centered assessment measures</a:t>
            </a:r>
          </a:p>
          <a:p>
            <a:r>
              <a:rPr lang="en-US" b="1" dirty="0" smtClean="0">
                <a:solidFill>
                  <a:srgbClr val="FF0000"/>
                </a:solidFill>
              </a:rPr>
              <a:t>Watching my doctoral supervisor </a:t>
            </a:r>
            <a:r>
              <a:rPr lang="en-US" dirty="0" smtClean="0"/>
              <a:t>– giving me ‘bad’ inconvenient news in a way that I knew was in my own best interests</a:t>
            </a:r>
          </a:p>
          <a:p>
            <a:pPr marL="82296" indent="0" algn="ctr">
              <a:buNone/>
            </a:pPr>
            <a:r>
              <a:rPr lang="en-US" i="1" dirty="0" smtClean="0"/>
              <a:t>Ethical use of teacher power</a:t>
            </a:r>
          </a:p>
          <a:p>
            <a:pPr marL="82296" indent="0" algn="ctr">
              <a:buNone/>
            </a:pPr>
            <a:r>
              <a:rPr lang="en-US" i="1" dirty="0" smtClean="0"/>
              <a:t>Relational underpinnings to teaching</a:t>
            </a:r>
          </a:p>
          <a:p>
            <a:endParaRPr lang="en-US" dirty="0"/>
          </a:p>
        </p:txBody>
      </p:sp>
    </p:spTree>
    <p:extLst>
      <p:ext uri="{BB962C8B-B14F-4D97-AF65-F5344CB8AC3E}">
        <p14:creationId xmlns:p14="http://schemas.microsoft.com/office/powerpoint/2010/main" val="1950752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Some Core Assumptions of Teaching Skillfully in an Online Friendly Manner</a:t>
            </a:r>
            <a:endParaRPr lang="en-US" b="1" i="1" dirty="0">
              <a:solidFill>
                <a:srgbClr val="FF0000"/>
              </a:solidFill>
            </a:endParaRPr>
          </a:p>
        </p:txBody>
      </p:sp>
      <p:sp>
        <p:nvSpPr>
          <p:cNvPr id="3" name="Content Placeholder 2"/>
          <p:cNvSpPr>
            <a:spLocks noGrp="1"/>
          </p:cNvSpPr>
          <p:nvPr>
            <p:ph idx="1"/>
          </p:nvPr>
        </p:nvSpPr>
        <p:spPr>
          <a:solidFill>
            <a:schemeClr val="accent6">
              <a:lumMod val="40000"/>
              <a:lumOff val="60000"/>
            </a:schemeClr>
          </a:solidFill>
        </p:spPr>
        <p:txBody>
          <a:bodyPr>
            <a:normAutofit/>
          </a:bodyPr>
          <a:lstStyle/>
          <a:p>
            <a:r>
              <a:rPr lang="en-US" dirty="0" smtClean="0"/>
              <a:t>Good practice is whatever helps students learn</a:t>
            </a:r>
          </a:p>
          <a:p>
            <a:r>
              <a:rPr lang="en-US" dirty="0" smtClean="0"/>
              <a:t>Teacher presence is the single most important variable in determining whether or not students feel engaged in online environments</a:t>
            </a:r>
          </a:p>
          <a:p>
            <a:r>
              <a:rPr lang="en-US" dirty="0" smtClean="0"/>
              <a:t>The best teaching is critically reflective – involves a constant scrutiny of the assumptions we operate under, particularly through the lens of students’ experience of learning</a:t>
            </a:r>
          </a:p>
          <a:p>
            <a:r>
              <a:rPr lang="en-US" dirty="0"/>
              <a:t>The Most Important Pedagogic Knowledge We Need to Do Good Work is Regular Information About How Our Students Experience the Learning We Are </a:t>
            </a:r>
            <a:r>
              <a:rPr lang="en-US" dirty="0" smtClean="0"/>
              <a:t>Supervising</a:t>
            </a:r>
          </a:p>
          <a:p>
            <a:r>
              <a:rPr lang="en-US" sz="1800" i="1" dirty="0" smtClean="0"/>
              <a:t>                                                                                               The </a:t>
            </a:r>
            <a:r>
              <a:rPr lang="en-US" sz="1800" i="1" dirty="0"/>
              <a:t>Skillful Teacher </a:t>
            </a:r>
            <a:r>
              <a:rPr lang="en-US" sz="1800" dirty="0"/>
              <a:t>Stephen Brookfield (2015, 3</a:t>
            </a:r>
            <a:r>
              <a:rPr lang="en-US" sz="1800" baseline="30000" dirty="0"/>
              <a:t>rd</a:t>
            </a:r>
            <a:r>
              <a:rPr lang="en-US" sz="1800" dirty="0"/>
              <a:t> Ed</a:t>
            </a:r>
            <a:r>
              <a:rPr lang="en-US" sz="1800" dirty="0" smtClean="0"/>
              <a:t>.)</a:t>
            </a:r>
            <a:endParaRPr lang="en-US" sz="1800" dirty="0"/>
          </a:p>
        </p:txBody>
      </p:sp>
    </p:spTree>
    <p:extLst>
      <p:ext uri="{BB962C8B-B14F-4D97-AF65-F5344CB8AC3E}">
        <p14:creationId xmlns:p14="http://schemas.microsoft.com/office/powerpoint/2010/main" val="686489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81306"/>
          </a:xfrm>
        </p:spPr>
        <p:txBody>
          <a:bodyPr/>
          <a:lstStyle/>
          <a:p>
            <a:r>
              <a:rPr lang="en-US" b="1" dirty="0" smtClean="0"/>
              <a:t>Core Premise -</a:t>
            </a:r>
            <a:r>
              <a:rPr lang="en-US" b="1" i="1" dirty="0" smtClean="0">
                <a:solidFill>
                  <a:srgbClr val="FF0000"/>
                </a:solidFill>
              </a:rPr>
              <a:t>The Skillful Teacher </a:t>
            </a:r>
            <a:r>
              <a:rPr lang="en-US" b="1" dirty="0" smtClean="0"/>
              <a:t>(2015)</a:t>
            </a:r>
            <a:endParaRPr lang="en-US" dirty="0"/>
          </a:p>
        </p:txBody>
      </p:sp>
      <p:sp>
        <p:nvSpPr>
          <p:cNvPr id="3" name="Content Placeholder 2"/>
          <p:cNvSpPr>
            <a:spLocks noGrp="1"/>
          </p:cNvSpPr>
          <p:nvPr>
            <p:ph idx="1"/>
          </p:nvPr>
        </p:nvSpPr>
        <p:spPr>
          <a:xfrm>
            <a:off x="838200" y="981307"/>
            <a:ext cx="10515600" cy="5195656"/>
          </a:xfrm>
          <a:solidFill>
            <a:schemeClr val="accent4">
              <a:lumMod val="40000"/>
              <a:lumOff val="60000"/>
            </a:schemeClr>
          </a:solidFill>
        </p:spPr>
        <p:txBody>
          <a:bodyPr>
            <a:normAutofit/>
          </a:bodyPr>
          <a:lstStyle/>
          <a:p>
            <a:pPr algn="ctr"/>
            <a:r>
              <a:rPr lang="en-US" dirty="0" smtClean="0"/>
              <a:t>The Most Important Pedagogic Knowledge We Need to Do Good Work is Regular Information About How Our Students Experience the Learning We Are Supervising</a:t>
            </a:r>
            <a:endParaRPr lang="en-US" i="1" dirty="0" smtClean="0">
              <a:solidFill>
                <a:srgbClr val="FF0000"/>
              </a:solidFill>
            </a:endParaRPr>
          </a:p>
          <a:p>
            <a:pPr algn="ctr"/>
            <a:r>
              <a:rPr lang="en-US" i="1" dirty="0" smtClean="0">
                <a:solidFill>
                  <a:srgbClr val="FF0000"/>
                </a:solidFill>
              </a:rPr>
              <a:t>A question – in your experience as a learner, when have you been treated as an adult? What did the teacher do, or what practices were in place, that made you feel you were being treated in an adult way?</a:t>
            </a:r>
          </a:p>
          <a:p>
            <a:pPr algn="ctr"/>
            <a:r>
              <a:rPr lang="en-US" i="1" dirty="0" smtClean="0">
                <a:solidFill>
                  <a:srgbClr val="FF0000"/>
                </a:solidFill>
              </a:rPr>
              <a:t>Go to </a:t>
            </a:r>
            <a:r>
              <a:rPr lang="en-US" sz="6000" i="1" dirty="0" err="1" smtClean="0">
                <a:solidFill>
                  <a:srgbClr val="FF0000"/>
                </a:solidFill>
              </a:rPr>
              <a:t>sli.do</a:t>
            </a:r>
            <a:endParaRPr lang="en-US" sz="6000" i="1" dirty="0" smtClean="0">
              <a:solidFill>
                <a:srgbClr val="FF0000"/>
              </a:solidFill>
            </a:endParaRPr>
          </a:p>
          <a:p>
            <a:pPr algn="ctr"/>
            <a:r>
              <a:rPr lang="en-US" i="1" dirty="0" smtClean="0">
                <a:solidFill>
                  <a:srgbClr val="FF0000"/>
                </a:solidFill>
              </a:rPr>
              <a:t>Enter code </a:t>
            </a:r>
            <a:r>
              <a:rPr lang="en-US" sz="6600" i="1" dirty="0" smtClean="0">
                <a:solidFill>
                  <a:srgbClr val="FF0000"/>
                </a:solidFill>
              </a:rPr>
              <a:t>12472</a:t>
            </a:r>
          </a:p>
          <a:p>
            <a:pPr algn="ctr"/>
            <a:r>
              <a:rPr lang="en-US" i="1" dirty="0" smtClean="0">
                <a:solidFill>
                  <a:srgbClr val="FF0000"/>
                </a:solidFill>
              </a:rPr>
              <a:t>Please respond to the question. Your responses are anonymous</a:t>
            </a:r>
            <a:endParaRPr lang="en-US" i="1" dirty="0" smtClean="0">
              <a:solidFill>
                <a:srgbClr val="FF0000"/>
              </a:solidFill>
            </a:endParaRPr>
          </a:p>
        </p:txBody>
      </p:sp>
    </p:spTree>
    <p:extLst>
      <p:ext uri="{BB962C8B-B14F-4D97-AF65-F5344CB8AC3E}">
        <p14:creationId xmlns:p14="http://schemas.microsoft.com/office/powerpoint/2010/main" val="1633044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04331"/>
          </a:xfrm>
        </p:spPr>
        <p:txBody>
          <a:bodyPr>
            <a:normAutofit fontScale="90000"/>
          </a:bodyPr>
          <a:lstStyle/>
          <a:p>
            <a:r>
              <a:rPr lang="en-US" b="1" i="1" dirty="0" smtClean="0">
                <a:solidFill>
                  <a:srgbClr val="FF0000"/>
                </a:solidFill>
              </a:rPr>
              <a:t>Use </a:t>
            </a:r>
            <a:r>
              <a:rPr lang="en-US" b="1" i="1" dirty="0" err="1" smtClean="0">
                <a:solidFill>
                  <a:srgbClr val="FF0000"/>
                </a:solidFill>
              </a:rPr>
              <a:t>sli.do</a:t>
            </a:r>
            <a:r>
              <a:rPr lang="en-US" b="1" i="1" dirty="0" smtClean="0">
                <a:solidFill>
                  <a:srgbClr val="FF0000"/>
                </a:solidFill>
              </a:rPr>
              <a:t> to get a ‘real’ snapshot of how your students are experiencing their learning</a:t>
            </a:r>
            <a:endParaRPr lang="en-US" b="1" i="1" dirty="0">
              <a:solidFill>
                <a:srgbClr val="FF0000"/>
              </a:solidFill>
            </a:endParaRPr>
          </a:p>
        </p:txBody>
      </p:sp>
      <p:sp>
        <p:nvSpPr>
          <p:cNvPr id="3" name="Content Placeholder 2"/>
          <p:cNvSpPr>
            <a:spLocks noGrp="1"/>
          </p:cNvSpPr>
          <p:nvPr>
            <p:ph idx="1"/>
          </p:nvPr>
        </p:nvSpPr>
        <p:spPr>
          <a:xfrm>
            <a:off x="0" y="1204332"/>
            <a:ext cx="12192000" cy="5653667"/>
          </a:xfrm>
          <a:solidFill>
            <a:schemeClr val="accent2">
              <a:lumMod val="20000"/>
              <a:lumOff val="80000"/>
            </a:schemeClr>
          </a:solidFill>
        </p:spPr>
        <p:txBody>
          <a:bodyPr>
            <a:normAutofit lnSpcReduction="10000"/>
          </a:bodyPr>
          <a:lstStyle/>
          <a:p>
            <a:r>
              <a:rPr lang="en-US" sz="2400" dirty="0" smtClean="0"/>
              <a:t>Create a </a:t>
            </a:r>
            <a:r>
              <a:rPr lang="en-US" sz="2400" i="1" dirty="0" err="1" smtClean="0">
                <a:solidFill>
                  <a:srgbClr val="FF0000"/>
                </a:solidFill>
              </a:rPr>
              <a:t>sli.do</a:t>
            </a:r>
            <a:r>
              <a:rPr lang="en-US" sz="2400" i="1" dirty="0" smtClean="0">
                <a:solidFill>
                  <a:srgbClr val="FF0000"/>
                </a:solidFill>
              </a:rPr>
              <a:t> </a:t>
            </a:r>
            <a:r>
              <a:rPr lang="en-US" sz="2400" dirty="0" smtClean="0"/>
              <a:t>question each week about how students are experiencing the course</a:t>
            </a:r>
          </a:p>
          <a:p>
            <a:r>
              <a:rPr lang="en-US" sz="2400" dirty="0" smtClean="0"/>
              <a:t>Examples: </a:t>
            </a:r>
          </a:p>
          <a:p>
            <a:r>
              <a:rPr lang="en-US" sz="2400" dirty="0" smtClean="0">
                <a:solidFill>
                  <a:srgbClr val="FF0000"/>
                </a:solidFill>
              </a:rPr>
              <a:t>What was the moment you were most engaged as a learner this week? </a:t>
            </a:r>
          </a:p>
          <a:p>
            <a:r>
              <a:rPr lang="en-US" sz="2400" dirty="0" smtClean="0">
                <a:solidFill>
                  <a:srgbClr val="00B050"/>
                </a:solidFill>
              </a:rPr>
              <a:t>What was the most confusing idea or information in the course materials this week? </a:t>
            </a:r>
          </a:p>
          <a:p>
            <a:r>
              <a:rPr lang="en-US" sz="2400" dirty="0" smtClean="0">
                <a:solidFill>
                  <a:srgbClr val="0070C0"/>
                </a:solidFill>
              </a:rPr>
              <a:t>What was the feature of the course that was most helpful/unhelpful this week?</a:t>
            </a:r>
          </a:p>
          <a:p>
            <a:r>
              <a:rPr lang="en-US" sz="2400" dirty="0" smtClean="0"/>
              <a:t>By Sunday evening at 11:59.pm each student posts an anonymous response</a:t>
            </a:r>
          </a:p>
          <a:p>
            <a:r>
              <a:rPr lang="en-US" sz="2400" dirty="0" smtClean="0"/>
              <a:t>You review the responses and on Monday or Tuesday provide your summary of what people have said – you clarify how you will be changing things, or why you </a:t>
            </a:r>
            <a:r>
              <a:rPr lang="en-US" sz="2400" b="1" i="1" u="sng" dirty="0" smtClean="0"/>
              <a:t>won’t</a:t>
            </a:r>
            <a:r>
              <a:rPr lang="en-US" sz="2400" dirty="0" smtClean="0"/>
              <a:t> be changing things (as in when students keep asking you to tell them the right answer when you want them to think through problems &amp; applications themselves).</a:t>
            </a:r>
          </a:p>
          <a:p>
            <a:r>
              <a:rPr lang="en-US" sz="2400" dirty="0" smtClean="0"/>
              <a:t>The anonymous nature of this tool means students are much more likely to be honest about what is useful and/or frustrating</a:t>
            </a:r>
          </a:p>
          <a:p>
            <a:r>
              <a:rPr lang="en-US" sz="2400" dirty="0" smtClean="0"/>
              <a:t>Students appreciate your efforts to find out what’s happening to them and to make adjustments when necessary</a:t>
            </a:r>
          </a:p>
          <a:p>
            <a:endParaRPr lang="en-US" sz="2400" dirty="0" smtClean="0"/>
          </a:p>
          <a:p>
            <a:endParaRPr lang="en-US" sz="2400" dirty="0"/>
          </a:p>
        </p:txBody>
      </p:sp>
    </p:spTree>
    <p:extLst>
      <p:ext uri="{BB962C8B-B14F-4D97-AF65-F5344CB8AC3E}">
        <p14:creationId xmlns:p14="http://schemas.microsoft.com/office/powerpoint/2010/main" val="730461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FF0000"/>
                </a:solidFill>
              </a:rPr>
              <a:t>3</a:t>
            </a:r>
            <a:r>
              <a:rPr lang="en-US" b="1" i="1" dirty="0" smtClean="0">
                <a:solidFill>
                  <a:srgbClr val="FF0000"/>
                </a:solidFill>
              </a:rPr>
              <a:t> ways to get anonymous feedback</a:t>
            </a:r>
            <a:endParaRPr lang="en-US" b="1" i="1" dirty="0">
              <a:solidFill>
                <a:srgbClr val="FF0000"/>
              </a:solidFill>
            </a:endParaRPr>
          </a:p>
        </p:txBody>
      </p:sp>
      <p:sp>
        <p:nvSpPr>
          <p:cNvPr id="3" name="Content Placeholder 2"/>
          <p:cNvSpPr>
            <a:spLocks noGrp="1"/>
          </p:cNvSpPr>
          <p:nvPr>
            <p:ph idx="1"/>
          </p:nvPr>
        </p:nvSpPr>
        <p:spPr>
          <a:solidFill>
            <a:schemeClr val="accent4">
              <a:lumMod val="20000"/>
              <a:lumOff val="80000"/>
            </a:schemeClr>
          </a:solidFill>
        </p:spPr>
        <p:txBody>
          <a:bodyPr>
            <a:noAutofit/>
          </a:bodyPr>
          <a:lstStyle/>
          <a:p>
            <a:r>
              <a:rPr lang="en-US" sz="4000" dirty="0" err="1" smtClean="0"/>
              <a:t>Sli.do</a:t>
            </a:r>
            <a:endParaRPr lang="en-US" sz="4000" dirty="0" smtClean="0"/>
          </a:p>
          <a:p>
            <a:r>
              <a:rPr lang="en-US" sz="4000" dirty="0" err="1" smtClean="0"/>
              <a:t>Backchannelchat.com</a:t>
            </a:r>
            <a:endParaRPr lang="en-US" sz="4000" dirty="0" smtClean="0"/>
          </a:p>
          <a:p>
            <a:r>
              <a:rPr lang="en-US" sz="4000" dirty="0" err="1" smtClean="0"/>
              <a:t>Tweedback.de</a:t>
            </a:r>
            <a:endParaRPr lang="en-US" sz="4000" dirty="0" smtClean="0"/>
          </a:p>
          <a:p>
            <a:r>
              <a:rPr lang="en-US" dirty="0" smtClean="0"/>
              <a:t>All 3 are free tools needing no subscription</a:t>
            </a:r>
          </a:p>
          <a:p>
            <a:r>
              <a:rPr lang="en-US" dirty="0" smtClean="0"/>
              <a:t>All are anonymous, thereby freeing students up to be as honest as they like with you about what is going well or getting in the way of their learning</a:t>
            </a:r>
            <a:endParaRPr lang="en-US" dirty="0"/>
          </a:p>
        </p:txBody>
      </p:sp>
    </p:spTree>
    <p:extLst>
      <p:ext uri="{BB962C8B-B14F-4D97-AF65-F5344CB8AC3E}">
        <p14:creationId xmlns:p14="http://schemas.microsoft.com/office/powerpoint/2010/main" val="2103479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Let’s try a circle of voices</a:t>
            </a:r>
            <a:endParaRPr lang="en-US" b="1" i="1" dirty="0">
              <a:solidFill>
                <a:srgbClr val="FF0000"/>
              </a:solidFill>
            </a:endParaRPr>
          </a:p>
        </p:txBody>
      </p:sp>
      <p:sp>
        <p:nvSpPr>
          <p:cNvPr id="3" name="Content Placeholder 2"/>
          <p:cNvSpPr>
            <a:spLocks noGrp="1"/>
          </p:cNvSpPr>
          <p:nvPr>
            <p:ph idx="1"/>
          </p:nvPr>
        </p:nvSpPr>
        <p:spPr>
          <a:xfrm>
            <a:off x="838200" y="1825624"/>
            <a:ext cx="10515600" cy="4575175"/>
          </a:xfrm>
          <a:solidFill>
            <a:schemeClr val="accent6">
              <a:lumMod val="20000"/>
              <a:lumOff val="80000"/>
            </a:schemeClr>
          </a:solidFill>
        </p:spPr>
        <p:txBody>
          <a:bodyPr>
            <a:normAutofit/>
          </a:bodyPr>
          <a:lstStyle/>
          <a:p>
            <a:r>
              <a:rPr lang="en-US" sz="2400" dirty="0" smtClean="0"/>
              <a:t>Here’s the question: </a:t>
            </a:r>
            <a:r>
              <a:rPr lang="en-US" sz="2400" b="1" i="1" dirty="0" smtClean="0">
                <a:solidFill>
                  <a:srgbClr val="7030A0"/>
                </a:solidFill>
              </a:rPr>
              <a:t>What do you think students in your classes find to be the most </a:t>
            </a:r>
            <a:r>
              <a:rPr lang="en-US" sz="2400" b="1" i="1" dirty="0" smtClean="0">
                <a:solidFill>
                  <a:srgbClr val="7030A0"/>
                </a:solidFill>
              </a:rPr>
              <a:t>help</a:t>
            </a:r>
            <a:r>
              <a:rPr lang="en-US" sz="2400" b="1" i="1" dirty="0" smtClean="0">
                <a:solidFill>
                  <a:srgbClr val="7030A0"/>
                </a:solidFill>
              </a:rPr>
              <a:t>ful </a:t>
            </a:r>
            <a:r>
              <a:rPr lang="en-US" sz="2400" b="1" i="1" dirty="0" smtClean="0">
                <a:solidFill>
                  <a:srgbClr val="7030A0"/>
                </a:solidFill>
              </a:rPr>
              <a:t>things you do </a:t>
            </a:r>
            <a:r>
              <a:rPr lang="en-US" sz="2400" b="1" i="1" dirty="0" smtClean="0">
                <a:solidFill>
                  <a:srgbClr val="7030A0"/>
                </a:solidFill>
              </a:rPr>
              <a:t>to support their learning? </a:t>
            </a:r>
            <a:endParaRPr lang="en-US" sz="2400" b="1" i="1" dirty="0" smtClean="0">
              <a:solidFill>
                <a:srgbClr val="7030A0"/>
              </a:solidFill>
            </a:endParaRPr>
          </a:p>
          <a:p>
            <a:r>
              <a:rPr lang="en-US" sz="2400" dirty="0" smtClean="0"/>
              <a:t>Spend a minute or two quietly thinking about your responses to the question and making </a:t>
            </a:r>
            <a:r>
              <a:rPr lang="en-US" sz="2400" dirty="0"/>
              <a:t>s</a:t>
            </a:r>
            <a:r>
              <a:rPr lang="en-US" sz="2400" dirty="0" smtClean="0"/>
              <a:t>ome mental or written notes to be shared with others in a small group</a:t>
            </a:r>
          </a:p>
          <a:p>
            <a:r>
              <a:rPr lang="en-US" sz="2400" dirty="0" smtClean="0"/>
              <a:t>You will be in breakout groups of 4 – Begin by going around the group (you can go alphabetically by first names) &amp; have each person speak their thoughts on the topic for up to a minute – NO INTERRUPTIONS ARE ALLOWED </a:t>
            </a:r>
          </a:p>
          <a:p>
            <a:r>
              <a:rPr lang="en-US" sz="2400" dirty="0" smtClean="0"/>
              <a:t>Once everyone has spoken you can then move into open conversation – but you can only talk about what </a:t>
            </a:r>
            <a:r>
              <a:rPr lang="en-US" sz="2400" i="1" dirty="0" smtClean="0"/>
              <a:t>someone else </a:t>
            </a:r>
            <a:r>
              <a:rPr lang="en-US" sz="2400" dirty="0" smtClean="0"/>
              <a:t>said in the opening round.</a:t>
            </a:r>
          </a:p>
          <a:p>
            <a:r>
              <a:rPr lang="en-US" sz="1900" i="1" dirty="0" smtClean="0"/>
              <a:t>The Discussion Book: 50 Great Ways to Get People Talking</a:t>
            </a:r>
            <a:r>
              <a:rPr lang="en-US" sz="1900" dirty="0" smtClean="0"/>
              <a:t>. Stephen Brookfield &amp; Stephen </a:t>
            </a:r>
            <a:r>
              <a:rPr lang="en-US" sz="1900" dirty="0" err="1" smtClean="0"/>
              <a:t>Preskill</a:t>
            </a:r>
            <a:r>
              <a:rPr lang="en-US" sz="1900" dirty="0" smtClean="0"/>
              <a:t> (2016)</a:t>
            </a:r>
          </a:p>
          <a:p>
            <a:endParaRPr lang="en-US" dirty="0"/>
          </a:p>
        </p:txBody>
      </p:sp>
    </p:spTree>
    <p:extLst>
      <p:ext uri="{BB962C8B-B14F-4D97-AF65-F5344CB8AC3E}">
        <p14:creationId xmlns:p14="http://schemas.microsoft.com/office/powerpoint/2010/main" val="17409528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1139</Words>
  <Application>Microsoft Macintosh PowerPoint</Application>
  <PresentationFormat>Widescreen</PresentationFormat>
  <Paragraphs>82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Calibri Light</vt:lpstr>
      <vt:lpstr>Mangal</vt:lpstr>
      <vt:lpstr>Arial</vt:lpstr>
      <vt:lpstr>Office Theme</vt:lpstr>
      <vt:lpstr>Building an adult friendly online learning environment AU Online Presentation Jan. 23rd, 2020</vt:lpstr>
      <vt:lpstr>To retrieve this power point after the session….</vt:lpstr>
      <vt:lpstr>My Home Page – Steal!</vt:lpstr>
      <vt:lpstr>Situating Myself as a Teacher</vt:lpstr>
      <vt:lpstr>Some Core Assumptions of Teaching Skillfully in an Online Friendly Manner</vt:lpstr>
      <vt:lpstr>Core Premise -The Skillful Teacher (2015)</vt:lpstr>
      <vt:lpstr>Use sli.do to get a ‘real’ snapshot of how your students are experiencing their learning</vt:lpstr>
      <vt:lpstr>3 ways to get anonymous feedback</vt:lpstr>
      <vt:lpstr>Let’s try a circle of voices</vt:lpstr>
      <vt:lpstr>What Students Value: CREDIBILITY</vt:lpstr>
      <vt:lpstr>What Students Value: AUTHENTICITY</vt:lpstr>
      <vt:lpstr>Sli.do</vt:lpstr>
      <vt:lpstr>Some of Stephen’s Resources</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an adult friendly online learning environment AU Online Presentation Jan. 23rd, 2020</dc:title>
  <dc:creator>Brookfield, Stephen D.</dc:creator>
  <cp:lastModifiedBy>Brookfield, Stephen D.</cp:lastModifiedBy>
  <cp:revision>15</cp:revision>
  <dcterms:created xsi:type="dcterms:W3CDTF">2021-01-07T22:18:38Z</dcterms:created>
  <dcterms:modified xsi:type="dcterms:W3CDTF">2021-01-21T22:18:23Z</dcterms:modified>
</cp:coreProperties>
</file>