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72" r:id="rId15"/>
    <p:sldId id="269" r:id="rId16"/>
    <p:sldId id="270" r:id="rId17"/>
    <p:sldId id="271" r:id="rId18"/>
    <p:sldId id="274"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65"/>
  </p:normalViewPr>
  <p:slideViewPr>
    <p:cSldViewPr snapToGrid="0" snapToObjects="1">
      <p:cViewPr varScale="1">
        <p:scale>
          <a:sx n="113" d="100"/>
          <a:sy n="113"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ED0035-B181-7947-9EB9-1597BEE617E0}"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1546615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D0035-B181-7947-9EB9-1597BEE617E0}"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91538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D0035-B181-7947-9EB9-1597BEE617E0}"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23698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D0035-B181-7947-9EB9-1597BEE617E0}"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120037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D0035-B181-7947-9EB9-1597BEE617E0}"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59465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ED0035-B181-7947-9EB9-1597BEE617E0}"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3955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ED0035-B181-7947-9EB9-1597BEE617E0}" type="datetimeFigureOut">
              <a:rPr lang="en-US" smtClean="0"/>
              <a:t>5/25/22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128606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ED0035-B181-7947-9EB9-1597BEE617E0}" type="datetimeFigureOut">
              <a:rPr lang="en-US" smtClean="0"/>
              <a:t>5/25/22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54348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D0035-B181-7947-9EB9-1597BEE617E0}" type="datetimeFigureOut">
              <a:rPr lang="en-US" smtClean="0"/>
              <a:t>5/25/22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105242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D0035-B181-7947-9EB9-1597BEE617E0}"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1459289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D0035-B181-7947-9EB9-1597BEE617E0}"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BF1A8-717F-6945-AAA9-A59470DB5DFA}" type="slidenum">
              <a:rPr lang="en-US" smtClean="0"/>
              <a:t>‹#›</a:t>
            </a:fld>
            <a:endParaRPr lang="en-US"/>
          </a:p>
        </p:txBody>
      </p:sp>
    </p:spTree>
    <p:extLst>
      <p:ext uri="{BB962C8B-B14F-4D97-AF65-F5344CB8AC3E}">
        <p14:creationId xmlns:p14="http://schemas.microsoft.com/office/powerpoint/2010/main" val="20072431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D0035-B181-7947-9EB9-1597BEE617E0}" type="datetimeFigureOut">
              <a:rPr lang="en-US" smtClean="0"/>
              <a:t>5/25/22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BF1A8-717F-6945-AAA9-A59470DB5DFA}" type="slidenum">
              <a:rPr lang="en-US" smtClean="0"/>
              <a:t>‹#›</a:t>
            </a:fld>
            <a:endParaRPr lang="en-US"/>
          </a:p>
        </p:txBody>
      </p:sp>
    </p:spTree>
    <p:extLst>
      <p:ext uri="{BB962C8B-B14F-4D97-AF65-F5344CB8AC3E}">
        <p14:creationId xmlns:p14="http://schemas.microsoft.com/office/powerpoint/2010/main" val="773119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ephenbrookfiel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ephenbrookfield.com/powerpoints-pdf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54756"/>
            <a:ext cx="9144000" cy="2855207"/>
          </a:xfrm>
          <a:solidFill>
            <a:schemeClr val="accent5">
              <a:lumMod val="20000"/>
              <a:lumOff val="80000"/>
            </a:schemeClr>
          </a:solidFill>
        </p:spPr>
        <p:txBody>
          <a:bodyPr>
            <a:normAutofit fontScale="90000"/>
          </a:bodyPr>
          <a:lstStyle/>
          <a:p>
            <a:r>
              <a:rPr lang="en-US" sz="5300" dirty="0" smtClean="0">
                <a:solidFill>
                  <a:srgbClr val="FF0000"/>
                </a:solidFill>
              </a:rPr>
              <a:t/>
            </a:r>
            <a:br>
              <a:rPr lang="en-US" sz="5300" dirty="0" smtClean="0">
                <a:solidFill>
                  <a:srgbClr val="FF0000"/>
                </a:solidFill>
              </a:rPr>
            </a:br>
            <a:r>
              <a:rPr lang="en-US" sz="5300" dirty="0">
                <a:solidFill>
                  <a:srgbClr val="FF0000"/>
                </a:solidFill>
              </a:rPr>
              <a:t/>
            </a:r>
            <a:br>
              <a:rPr lang="en-US" sz="5300" dirty="0">
                <a:solidFill>
                  <a:srgbClr val="FF0000"/>
                </a:solidFill>
              </a:rPr>
            </a:br>
            <a:r>
              <a:rPr lang="en-US" sz="6700" dirty="0" smtClean="0">
                <a:solidFill>
                  <a:srgbClr val="FF0000"/>
                </a:solidFill>
              </a:rPr>
              <a:t>Becoming a Critically Reflective Teacher</a:t>
            </a:r>
            <a:r>
              <a:rPr lang="en-US" dirty="0" smtClean="0"/>
              <a:t/>
            </a:r>
            <a:br>
              <a:rPr lang="en-US" dirty="0" smtClean="0"/>
            </a:br>
            <a:r>
              <a:rPr lang="en-US" sz="3600" dirty="0" smtClean="0"/>
              <a:t>New Mexico State University, Las Cruces, June 8</a:t>
            </a:r>
            <a:r>
              <a:rPr lang="en-US" sz="3600" baseline="30000" dirty="0" smtClean="0"/>
              <a:t>th</a:t>
            </a:r>
            <a:r>
              <a:rPr lang="en-US" sz="3600" dirty="0" smtClean="0"/>
              <a:t> 2022 </a:t>
            </a:r>
            <a:endParaRPr lang="en-US" sz="3600" dirty="0"/>
          </a:p>
        </p:txBody>
      </p:sp>
      <p:sp>
        <p:nvSpPr>
          <p:cNvPr id="3" name="Subtitle 2"/>
          <p:cNvSpPr>
            <a:spLocks noGrp="1"/>
          </p:cNvSpPr>
          <p:nvPr>
            <p:ph type="subTitle" idx="1"/>
          </p:nvPr>
        </p:nvSpPr>
        <p:spPr>
          <a:xfrm>
            <a:off x="1524000" y="3602037"/>
            <a:ext cx="9144000" cy="2606851"/>
          </a:xfrm>
          <a:solidFill>
            <a:schemeClr val="accent6">
              <a:lumMod val="20000"/>
              <a:lumOff val="80000"/>
            </a:schemeClr>
          </a:solidFill>
        </p:spPr>
        <p:txBody>
          <a:bodyPr>
            <a:normAutofit fontScale="85000" lnSpcReduction="20000"/>
          </a:bodyPr>
          <a:lstStyle/>
          <a:p>
            <a:endParaRPr lang="en-US" dirty="0" smtClean="0"/>
          </a:p>
          <a:p>
            <a:r>
              <a:rPr lang="en-US" sz="4600" dirty="0" smtClean="0"/>
              <a:t>Stephen Brookfield</a:t>
            </a:r>
          </a:p>
          <a:p>
            <a:r>
              <a:rPr lang="en-US" sz="4600" dirty="0" smtClean="0"/>
              <a:t>Distinguished Scholar, Antioch University</a:t>
            </a:r>
          </a:p>
          <a:p>
            <a:endParaRPr lang="en-US" sz="4600" dirty="0" smtClean="0"/>
          </a:p>
          <a:p>
            <a:r>
              <a:rPr lang="en-US" sz="4600" dirty="0" smtClean="0"/>
              <a:t>http://</a:t>
            </a:r>
            <a:r>
              <a:rPr lang="en-US" sz="4600" dirty="0" err="1" smtClean="0"/>
              <a:t>www.stephenbrookfield.com</a:t>
            </a:r>
            <a:r>
              <a:rPr lang="en-US" sz="4600" dirty="0" smtClean="0"/>
              <a:t>/</a:t>
            </a:r>
          </a:p>
          <a:p>
            <a:endParaRPr lang="en-US" dirty="0"/>
          </a:p>
        </p:txBody>
      </p:sp>
    </p:spTree>
    <p:extLst>
      <p:ext uri="{BB962C8B-B14F-4D97-AF65-F5344CB8AC3E}">
        <p14:creationId xmlns:p14="http://schemas.microsoft.com/office/powerpoint/2010/main" val="831384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75756" cy="5811838"/>
          </a:xfrm>
        </p:spPr>
        <p:txBody>
          <a:bodyPr>
            <a:normAutofit fontScale="90000"/>
          </a:bodyPr>
          <a:lstStyle/>
          <a:p>
            <a:pPr algn="ctr"/>
            <a:r>
              <a:rPr lang="en-US" sz="3600" dirty="0" smtClean="0">
                <a:solidFill>
                  <a:srgbClr val="FF0000"/>
                </a:solidFill>
                <a:latin typeface="+mn-lt"/>
              </a:rPr>
              <a:t/>
            </a:r>
            <a:br>
              <a:rPr lang="en-US" sz="3600" dirty="0" smtClean="0">
                <a:solidFill>
                  <a:srgbClr val="FF0000"/>
                </a:solidFill>
                <a:latin typeface="+mn-lt"/>
              </a:rPr>
            </a:br>
            <a:r>
              <a:rPr lang="en-US" sz="3600" dirty="0">
                <a:solidFill>
                  <a:srgbClr val="FF0000"/>
                </a:solidFill>
                <a:latin typeface="+mn-lt"/>
              </a:rPr>
              <a:t/>
            </a:r>
            <a:br>
              <a:rPr lang="en-US" sz="3600" dirty="0">
                <a:solidFill>
                  <a:srgbClr val="FF0000"/>
                </a:solidFill>
                <a:latin typeface="+mn-lt"/>
              </a:rPr>
            </a:br>
            <a:r>
              <a:rPr lang="en-US" sz="3600" dirty="0" smtClean="0">
                <a:solidFill>
                  <a:srgbClr val="FF0000"/>
                </a:solidFill>
                <a:latin typeface="+mn-lt"/>
              </a:rPr>
              <a:t/>
            </a:r>
            <a:br>
              <a:rPr lang="en-US" sz="3600" dirty="0" smtClean="0">
                <a:solidFill>
                  <a:srgbClr val="FF0000"/>
                </a:solidFill>
                <a:latin typeface="+mn-lt"/>
              </a:rPr>
            </a:br>
            <a:r>
              <a:rPr lang="en-US" sz="3600" dirty="0">
                <a:solidFill>
                  <a:srgbClr val="FF0000"/>
                </a:solidFill>
                <a:latin typeface="+mn-lt"/>
              </a:rPr>
              <a:t/>
            </a:r>
            <a:br>
              <a:rPr lang="en-US" sz="3600" dirty="0">
                <a:solidFill>
                  <a:srgbClr val="FF0000"/>
                </a:solidFill>
                <a:latin typeface="+mn-lt"/>
              </a:rPr>
            </a:br>
            <a:r>
              <a:rPr lang="en-US" sz="3600" dirty="0" smtClean="0">
                <a:solidFill>
                  <a:srgbClr val="FF0000"/>
                </a:solidFill>
                <a:latin typeface="+mn-lt"/>
              </a:rPr>
              <a:t/>
            </a:r>
            <a:br>
              <a:rPr lang="en-US" sz="3600" dirty="0" smtClean="0">
                <a:solidFill>
                  <a:srgbClr val="FF0000"/>
                </a:solidFill>
                <a:latin typeface="+mn-lt"/>
              </a:rPr>
            </a:br>
            <a:r>
              <a:rPr lang="en-US" sz="3600" dirty="0">
                <a:solidFill>
                  <a:srgbClr val="FF0000"/>
                </a:solidFill>
                <a:latin typeface="+mn-lt"/>
              </a:rPr>
              <a:t/>
            </a:r>
            <a:br>
              <a:rPr lang="en-US" sz="3600" dirty="0">
                <a:solidFill>
                  <a:srgbClr val="FF0000"/>
                </a:solidFill>
                <a:latin typeface="+mn-lt"/>
              </a:rPr>
            </a:br>
            <a:r>
              <a:rPr lang="en-US" sz="3600" dirty="0" smtClean="0">
                <a:solidFill>
                  <a:srgbClr val="FF0000"/>
                </a:solidFill>
                <a:latin typeface="+mn-lt"/>
              </a:rPr>
              <a:t/>
            </a:r>
            <a:br>
              <a:rPr lang="en-US" sz="3600" dirty="0" smtClean="0">
                <a:solidFill>
                  <a:srgbClr val="FF0000"/>
                </a:solidFill>
                <a:latin typeface="+mn-lt"/>
              </a:rPr>
            </a:br>
            <a:r>
              <a:rPr lang="en-US" sz="3600" dirty="0">
                <a:solidFill>
                  <a:srgbClr val="FF0000"/>
                </a:solidFill>
                <a:latin typeface="+mn-lt"/>
              </a:rPr>
              <a:t/>
            </a:r>
            <a:br>
              <a:rPr lang="en-US" sz="3600" dirty="0">
                <a:solidFill>
                  <a:srgbClr val="FF0000"/>
                </a:solidFill>
                <a:latin typeface="+mn-lt"/>
              </a:rPr>
            </a:br>
            <a:r>
              <a:rPr lang="en-US" sz="3600" dirty="0" smtClean="0">
                <a:solidFill>
                  <a:srgbClr val="FF0000"/>
                </a:solidFill>
                <a:latin typeface="+mn-lt"/>
              </a:rPr>
              <a:t/>
            </a:r>
            <a:br>
              <a:rPr lang="en-US" sz="3600" dirty="0" smtClean="0">
                <a:solidFill>
                  <a:srgbClr val="FF0000"/>
                </a:solidFill>
                <a:latin typeface="+mn-lt"/>
              </a:rPr>
            </a:br>
            <a:r>
              <a:rPr lang="en-US" sz="3600" dirty="0" smtClean="0">
                <a:solidFill>
                  <a:srgbClr val="FF0000"/>
                </a:solidFill>
                <a:latin typeface="+mn-lt"/>
              </a:rPr>
              <a:t>My racial identity – the ‘good White person’</a:t>
            </a:r>
            <a:endParaRPr lang="en-US" sz="3600" dirty="0">
              <a:solidFill>
                <a:srgbClr val="FF0000"/>
              </a:solidFill>
              <a:latin typeface="+mn-lt"/>
            </a:endParaRPr>
          </a:p>
        </p:txBody>
      </p:sp>
      <p:sp>
        <p:nvSpPr>
          <p:cNvPr id="3" name="Content Placeholder 2"/>
          <p:cNvSpPr>
            <a:spLocks noGrp="1"/>
          </p:cNvSpPr>
          <p:nvPr>
            <p:ph idx="1"/>
          </p:nvPr>
        </p:nvSpPr>
        <p:spPr>
          <a:xfrm>
            <a:off x="4515556" y="365125"/>
            <a:ext cx="6838244" cy="5811838"/>
          </a:xfrm>
          <a:solidFill>
            <a:schemeClr val="accent5">
              <a:lumMod val="20000"/>
              <a:lumOff val="80000"/>
            </a:schemeClr>
          </a:solidFill>
        </p:spPr>
        <p:txBody>
          <a:bodyPr>
            <a:normAutofit fontScale="92500" lnSpcReduction="10000"/>
          </a:bodyPr>
          <a:lstStyle/>
          <a:p>
            <a:pPr algn="ctr"/>
            <a:r>
              <a:rPr lang="en-US" sz="3600" dirty="0" smtClean="0"/>
              <a:t>I’ve escaped racist conditioning</a:t>
            </a:r>
          </a:p>
          <a:p>
            <a:pPr algn="ctr"/>
            <a:r>
              <a:rPr lang="en-US" sz="3600" dirty="0" smtClean="0"/>
              <a:t>I treat everyone the same </a:t>
            </a:r>
          </a:p>
          <a:p>
            <a:pPr algn="ctr"/>
            <a:r>
              <a:rPr lang="en-US" sz="3600" dirty="0" smtClean="0"/>
              <a:t>I don’t see color</a:t>
            </a:r>
          </a:p>
          <a:p>
            <a:pPr algn="ctr"/>
            <a:r>
              <a:rPr lang="en-US" sz="3600" dirty="0" smtClean="0"/>
              <a:t>I have nothing to contribute to racial discussions</a:t>
            </a:r>
          </a:p>
          <a:p>
            <a:pPr algn="ctr"/>
            <a:r>
              <a:rPr lang="en-US" sz="3600" dirty="0" smtClean="0"/>
              <a:t>I can monitor my own racism</a:t>
            </a:r>
          </a:p>
          <a:p>
            <a:pPr algn="ctr"/>
            <a:r>
              <a:rPr lang="en-US" sz="3600" dirty="0" smtClean="0"/>
              <a:t>I’m a good moral person</a:t>
            </a:r>
          </a:p>
          <a:p>
            <a:pPr algn="ctr"/>
            <a:r>
              <a:rPr lang="en-US" sz="3600" dirty="0" smtClean="0"/>
              <a:t>My heart is in the right place</a:t>
            </a:r>
          </a:p>
          <a:p>
            <a:pPr algn="ctr"/>
            <a:r>
              <a:rPr lang="en-US" sz="3600" dirty="0" smtClean="0"/>
              <a:t>My actions always have good intent</a:t>
            </a:r>
          </a:p>
          <a:p>
            <a:endParaRPr lang="en-US" dirty="0" smtClean="0"/>
          </a:p>
          <a:p>
            <a:r>
              <a:rPr lang="en-US" sz="1600" i="1" dirty="0" smtClean="0"/>
              <a:t>Good White People</a:t>
            </a:r>
            <a:r>
              <a:rPr lang="en-US" sz="1600" dirty="0" smtClean="0"/>
              <a:t>. Shannon Sullivan, 2014. (SUNY Press)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4"/>
            <a:ext cx="3575756" cy="4093987"/>
          </a:xfrm>
          <a:prstGeom prst="rect">
            <a:avLst/>
          </a:prstGeom>
        </p:spPr>
      </p:pic>
    </p:spTree>
    <p:extLst>
      <p:ext uri="{BB962C8B-B14F-4D97-AF65-F5344CB8AC3E}">
        <p14:creationId xmlns:p14="http://schemas.microsoft.com/office/powerpoint/2010/main" val="38049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186"/>
          </a:xfrm>
        </p:spPr>
        <p:txBody>
          <a:bodyPr/>
          <a:lstStyle/>
          <a:p>
            <a:r>
              <a:rPr lang="en-US" b="1" i="1" dirty="0" smtClean="0">
                <a:solidFill>
                  <a:srgbClr val="FF0000"/>
                </a:solidFill>
              </a:rPr>
              <a:t>In fact</a:t>
            </a:r>
            <a:r>
              <a:rPr lang="mr-IN" b="1" i="1" dirty="0" smtClean="0">
                <a:solidFill>
                  <a:srgbClr val="FF0000"/>
                </a:solidFill>
              </a:rPr>
              <a:t>…</a:t>
            </a:r>
            <a:endParaRPr lang="en-US" dirty="0"/>
          </a:p>
        </p:txBody>
      </p:sp>
      <p:sp>
        <p:nvSpPr>
          <p:cNvPr id="3" name="Content Placeholder 2"/>
          <p:cNvSpPr>
            <a:spLocks noGrp="1"/>
          </p:cNvSpPr>
          <p:nvPr>
            <p:ph idx="1"/>
          </p:nvPr>
        </p:nvSpPr>
        <p:spPr>
          <a:xfrm>
            <a:off x="838200" y="1106312"/>
            <a:ext cx="10515600" cy="5520266"/>
          </a:xfrm>
          <a:solidFill>
            <a:schemeClr val="accent6">
              <a:lumMod val="20000"/>
              <a:lumOff val="80000"/>
            </a:schemeClr>
          </a:solidFill>
        </p:spPr>
        <p:txBody>
          <a:bodyPr>
            <a:normAutofit fontScale="92500" lnSpcReduction="20000"/>
          </a:bodyPr>
          <a:lstStyle/>
          <a:p>
            <a:r>
              <a:rPr lang="en-US" dirty="0" smtClean="0"/>
              <a:t>I grew up bathed in the idea &amp; practice of White supremacy </a:t>
            </a:r>
          </a:p>
          <a:p>
            <a:r>
              <a:rPr lang="en-US" dirty="0" smtClean="0"/>
              <a:t>Whites act according to the ideals of the European Enlightenment – we use reason, logic &amp; objectivity, we stay calm &amp; should therefore be in charge of making decisions for ALL people. White supremacy positions Whites in superior contrast to people of color who are seen as emotional, unpredictable, volatile &amp; unreliable &amp; should be kept as far from the reigns of power as possible </a:t>
            </a:r>
          </a:p>
          <a:p>
            <a:r>
              <a:rPr lang="en-US" dirty="0" smtClean="0"/>
              <a:t>I will NEVER lose that conditioning</a:t>
            </a:r>
          </a:p>
          <a:p>
            <a:r>
              <a:rPr lang="en-US" dirty="0" smtClean="0"/>
              <a:t>I have a lot to contribute to racial discussions – because I know intimately at a deep level how White supremacy is learned &amp; transmitted</a:t>
            </a:r>
          </a:p>
          <a:p>
            <a:r>
              <a:rPr lang="en-US" dirty="0" smtClean="0"/>
              <a:t>The intent of my actions has no necessary connection to their effects</a:t>
            </a:r>
          </a:p>
          <a:p>
            <a:r>
              <a:rPr lang="en-US" dirty="0" smtClean="0"/>
              <a:t>My responsibility is to talk about my struggle recognizing my own Whiteness, how that structures my life, &amp; how I enact racism</a:t>
            </a:r>
          </a:p>
          <a:p>
            <a:r>
              <a:rPr lang="en-US" dirty="0" smtClean="0"/>
              <a:t>My responsibility is NOT to wait for colleagues of color to raise questions of racism – but to be the first to do that as a normal expectation of professional behavior</a:t>
            </a:r>
          </a:p>
        </p:txBody>
      </p:sp>
    </p:spTree>
    <p:extLst>
      <p:ext uri="{BB962C8B-B14F-4D97-AF65-F5344CB8AC3E}">
        <p14:creationId xmlns:p14="http://schemas.microsoft.com/office/powerpoint/2010/main" val="1412796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93444" cy="5811838"/>
          </a:xfrm>
        </p:spPr>
        <p:txBody>
          <a:bodyPr/>
          <a:lstStyle/>
          <a:p>
            <a:pPr algn="ctr"/>
            <a:r>
              <a:rPr lang="en-US" dirty="0" smtClean="0">
                <a:latin typeface="+mn-lt"/>
              </a:rPr>
              <a:t/>
            </a:r>
            <a:br>
              <a:rPr lang="en-US" dirty="0" smtClean="0">
                <a:latin typeface="+mn-lt"/>
              </a:rPr>
            </a:br>
            <a:r>
              <a:rPr lang="en-US" dirty="0">
                <a:latin typeface="+mn-lt"/>
              </a:rPr>
              <a:t/>
            </a:r>
            <a:br>
              <a:rPr lang="en-US" dirty="0">
                <a:latin typeface="+mn-lt"/>
              </a:rPr>
            </a:br>
            <a:r>
              <a:rPr lang="en-US" dirty="0" smtClean="0">
                <a:latin typeface="+mn-lt"/>
              </a:rPr>
              <a:t/>
            </a:r>
            <a:br>
              <a:rPr lang="en-US" dirty="0" smtClean="0">
                <a:latin typeface="+mn-lt"/>
              </a:rPr>
            </a:br>
            <a:r>
              <a:rPr lang="en-US" dirty="0">
                <a:latin typeface="+mn-lt"/>
              </a:rPr>
              <a:t/>
            </a:r>
            <a:br>
              <a:rPr lang="en-US" dirty="0">
                <a:latin typeface="+mn-lt"/>
              </a:rPr>
            </a:br>
            <a:r>
              <a:rPr lang="en-US" dirty="0" smtClean="0">
                <a:latin typeface="+mn-lt"/>
              </a:rPr>
              <a:t/>
            </a:r>
            <a:br>
              <a:rPr lang="en-US" dirty="0" smtClean="0">
                <a:latin typeface="+mn-lt"/>
              </a:rPr>
            </a:br>
            <a:r>
              <a:rPr lang="en-US" dirty="0">
                <a:latin typeface="+mn-lt"/>
              </a:rPr>
              <a:t/>
            </a:r>
            <a:br>
              <a:rPr lang="en-US" dirty="0">
                <a:latin typeface="+mn-lt"/>
              </a:rPr>
            </a:br>
            <a:r>
              <a:rPr lang="en-US" dirty="0" smtClean="0">
                <a:latin typeface="+mn-lt"/>
              </a:rPr>
              <a:t/>
            </a:r>
            <a:br>
              <a:rPr lang="en-US" dirty="0" smtClean="0">
                <a:latin typeface="+mn-lt"/>
              </a:rPr>
            </a:br>
            <a:r>
              <a:rPr lang="en-US" dirty="0" smtClean="0">
                <a:latin typeface="+mn-lt"/>
              </a:rPr>
              <a:t>The 1</a:t>
            </a:r>
            <a:r>
              <a:rPr lang="en-US" baseline="30000" dirty="0" smtClean="0">
                <a:latin typeface="+mn-lt"/>
              </a:rPr>
              <a:t>st</a:t>
            </a:r>
            <a:r>
              <a:rPr lang="en-US" dirty="0" smtClean="0">
                <a:latin typeface="+mn-lt"/>
              </a:rPr>
              <a:t> Class Speech</a:t>
            </a:r>
            <a:endParaRPr lang="en-US" dirty="0">
              <a:latin typeface="+mn-lt"/>
            </a:endParaRPr>
          </a:p>
        </p:txBody>
      </p:sp>
      <p:sp>
        <p:nvSpPr>
          <p:cNvPr id="3" name="Content Placeholder 2"/>
          <p:cNvSpPr>
            <a:spLocks noGrp="1"/>
          </p:cNvSpPr>
          <p:nvPr>
            <p:ph idx="1"/>
          </p:nvPr>
        </p:nvSpPr>
        <p:spPr>
          <a:xfrm>
            <a:off x="4831644" y="365125"/>
            <a:ext cx="6522156" cy="5811838"/>
          </a:xfrm>
          <a:solidFill>
            <a:schemeClr val="accent1">
              <a:lumMod val="20000"/>
              <a:lumOff val="80000"/>
            </a:schemeClr>
          </a:solidFill>
        </p:spPr>
        <p:txBody>
          <a:bodyPr>
            <a:normAutofit fontScale="92500" lnSpcReduction="10000"/>
          </a:bodyPr>
          <a:lstStyle/>
          <a:p>
            <a:r>
              <a:rPr lang="en-US" dirty="0" smtClean="0"/>
              <a:t>Call me Stephen – friendly atmosphere</a:t>
            </a:r>
          </a:p>
          <a:p>
            <a:r>
              <a:rPr lang="en-US" dirty="0" smtClean="0"/>
              <a:t>I look forward to teaching – I learn so much from my students</a:t>
            </a:r>
          </a:p>
          <a:p>
            <a:r>
              <a:rPr lang="en-US" dirty="0" smtClean="0"/>
              <a:t>My job – help you realize what you know</a:t>
            </a:r>
          </a:p>
          <a:p>
            <a:r>
              <a:rPr lang="en-US" dirty="0" smtClean="0"/>
              <a:t>Questions – encouraged but</a:t>
            </a:r>
            <a:r>
              <a:rPr lang="mr-IN" dirty="0" smtClean="0"/>
              <a:t>…</a:t>
            </a:r>
            <a:r>
              <a:rPr lang="en-US" dirty="0" smtClean="0"/>
              <a:t> </a:t>
            </a:r>
          </a:p>
          <a:p>
            <a:r>
              <a:rPr lang="en-US" dirty="0" smtClean="0"/>
              <a:t>I don’t know all the answers </a:t>
            </a:r>
          </a:p>
          <a:p>
            <a:r>
              <a:rPr lang="en-US" dirty="0" smtClean="0"/>
              <a:t>Questions are gifts for my learning</a:t>
            </a:r>
          </a:p>
          <a:p>
            <a:r>
              <a:rPr lang="en-US" dirty="0" smtClean="0"/>
              <a:t>Mistakes – richest moment in learning</a:t>
            </a:r>
          </a:p>
          <a:p>
            <a:r>
              <a:rPr lang="en-US" dirty="0" smtClean="0"/>
              <a:t>Unexpected Event – pool our wisdom</a:t>
            </a:r>
          </a:p>
          <a:p>
            <a:r>
              <a:rPr lang="en-US" i="1" dirty="0" smtClean="0">
                <a:solidFill>
                  <a:srgbClr val="FF0000"/>
                </a:solidFill>
              </a:rPr>
              <a:t>This speech</a:t>
            </a:r>
            <a:r>
              <a:rPr lang="mr-IN" i="1" dirty="0" smtClean="0">
                <a:solidFill>
                  <a:srgbClr val="FF0000"/>
                </a:solidFill>
              </a:rPr>
              <a:t>…</a:t>
            </a:r>
            <a:r>
              <a:rPr lang="en-US" i="1" dirty="0" smtClean="0">
                <a:solidFill>
                  <a:srgbClr val="FF0000"/>
                </a:solidFill>
              </a:rPr>
              <a:t>. Puts students at ease</a:t>
            </a:r>
          </a:p>
          <a:p>
            <a:r>
              <a:rPr lang="en-US" i="1" dirty="0" smtClean="0">
                <a:solidFill>
                  <a:srgbClr val="FF0000"/>
                </a:solidFill>
              </a:rPr>
              <a:t>Makes me relatable/approachable </a:t>
            </a:r>
          </a:p>
          <a:p>
            <a:r>
              <a:rPr lang="en-US" i="1" dirty="0" smtClean="0">
                <a:solidFill>
                  <a:srgbClr val="FF0000"/>
                </a:solidFill>
              </a:rPr>
              <a:t>Lets them know mistakes are normal </a:t>
            </a:r>
          </a:p>
          <a:p>
            <a:r>
              <a:rPr lang="en-US" i="1" dirty="0" err="1" smtClean="0">
                <a:solidFill>
                  <a:srgbClr val="FF0000"/>
                </a:solidFill>
              </a:rPr>
              <a:t>Honours</a:t>
            </a:r>
            <a:r>
              <a:rPr lang="en-US" i="1" dirty="0" smtClean="0">
                <a:solidFill>
                  <a:srgbClr val="FF0000"/>
                </a:solidFill>
              </a:rPr>
              <a:t> &amp; respects their experiences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25690"/>
            <a:ext cx="3993444" cy="3465688"/>
          </a:xfrm>
          <a:prstGeom prst="rect">
            <a:avLst/>
          </a:prstGeom>
        </p:spPr>
      </p:pic>
    </p:spTree>
    <p:extLst>
      <p:ext uri="{BB962C8B-B14F-4D97-AF65-F5344CB8AC3E}">
        <p14:creationId xmlns:p14="http://schemas.microsoft.com/office/powerpoint/2010/main" val="91660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Ark_white_water1101.jpg"/>
          <p:cNvPicPr>
            <a:picLocks noGrp="1" noChangeAspect="1"/>
          </p:cNvPicPr>
          <p:nvPr/>
        </p:nvPicPr>
        <p:blipFill>
          <a:blip r:embed="rId2">
            <a:extLst>
              <a:ext uri="{28A0092B-C50C-407E-A947-70E740481C1C}">
                <a14:useLocalDpi xmlns:a14="http://schemas.microsoft.com/office/drawing/2010/main" val="0"/>
              </a:ext>
            </a:extLst>
          </a:blip>
          <a:srcRect t="8661" b="8661"/>
          <a:stretch>
            <a:fillRect/>
          </a:stretch>
        </p:blipFill>
        <p:spPr>
          <a:xfrm>
            <a:off x="838201" y="365124"/>
            <a:ext cx="10515600" cy="5811839"/>
          </a:xfrm>
          <a:prstGeom prst="rect">
            <a:avLst/>
          </a:prstGeom>
        </p:spPr>
      </p:pic>
    </p:spTree>
    <p:extLst>
      <p:ext uri="{BB962C8B-B14F-4D97-AF65-F5344CB8AC3E}">
        <p14:creationId xmlns:p14="http://schemas.microsoft.com/office/powerpoint/2010/main" val="130848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3304821" cy="5811838"/>
          </a:xfrm>
        </p:spPr>
        <p:txBody>
          <a:bodyPr>
            <a:normAutofit/>
          </a:bodyPr>
          <a:lstStyle/>
          <a:p>
            <a:pPr algn="ctr"/>
            <a:r>
              <a:rPr lang="en-US" sz="4000" i="1" dirty="0" smtClean="0">
                <a:solidFill>
                  <a:srgbClr val="FF0000"/>
                </a:solidFill>
                <a:latin typeface="+mn-lt"/>
              </a:rPr>
              <a:t>What I’ve Learned - </a:t>
            </a:r>
            <a:r>
              <a:rPr lang="en-US" sz="4000" i="1" dirty="0" smtClean="0">
                <a:solidFill>
                  <a:srgbClr val="FF0000"/>
                </a:solidFill>
                <a:latin typeface="+mn-lt"/>
              </a:rPr>
              <a:t>POWER IS ALWAYS IN THE ROOM</a:t>
            </a:r>
            <a:r>
              <a:rPr lang="en-US" dirty="0" smtClean="0"/>
              <a:t/>
            </a:r>
            <a:br>
              <a:rPr lang="en-US" dirty="0" smtClean="0"/>
            </a:br>
            <a:endParaRPr lang="en-US" dirty="0"/>
          </a:p>
        </p:txBody>
      </p:sp>
      <p:sp>
        <p:nvSpPr>
          <p:cNvPr id="3" name="Content Placeholder 2"/>
          <p:cNvSpPr>
            <a:spLocks noGrp="1"/>
          </p:cNvSpPr>
          <p:nvPr>
            <p:ph idx="1"/>
          </p:nvPr>
        </p:nvSpPr>
        <p:spPr>
          <a:xfrm>
            <a:off x="4233334" y="365125"/>
            <a:ext cx="7120466" cy="5811837"/>
          </a:xfrm>
          <a:solidFill>
            <a:schemeClr val="accent1">
              <a:lumMod val="40000"/>
              <a:lumOff val="60000"/>
            </a:schemeClr>
          </a:solidFill>
        </p:spPr>
        <p:txBody>
          <a:bodyPr/>
          <a:lstStyle/>
          <a:p>
            <a:pPr algn="ctr"/>
            <a:r>
              <a:rPr lang="en-US" dirty="0" smtClean="0"/>
              <a:t>Student-student </a:t>
            </a:r>
            <a:r>
              <a:rPr lang="en-US" dirty="0"/>
              <a:t>p</a:t>
            </a:r>
            <a:r>
              <a:rPr lang="en-US" dirty="0" smtClean="0"/>
              <a:t>ower dynamics</a:t>
            </a:r>
          </a:p>
          <a:p>
            <a:pPr algn="ctr"/>
            <a:endParaRPr lang="en-US" dirty="0"/>
          </a:p>
          <a:p>
            <a:pPr algn="ctr"/>
            <a:endParaRPr lang="en-US" dirty="0" smtClean="0"/>
          </a:p>
          <a:p>
            <a:pPr algn="ctr"/>
            <a:endParaRPr lang="en-US" dirty="0"/>
          </a:p>
          <a:p>
            <a:pPr algn="ctr"/>
            <a:endParaRPr lang="en-US" dirty="0" smtClean="0"/>
          </a:p>
          <a:p>
            <a:pPr algn="ctr"/>
            <a:r>
              <a:rPr lang="en-US" dirty="0" smtClean="0"/>
              <a:t>How teachers exercise their power ethically &amp; responsibly to support students’ learning</a:t>
            </a:r>
            <a:endParaRPr lang="en-US" dirty="0"/>
          </a:p>
        </p:txBody>
      </p:sp>
      <p:pic>
        <p:nvPicPr>
          <p:cNvPr id="4" name="Picture 3"/>
          <p:cNvPicPr>
            <a:picLocks noChangeAspect="1"/>
          </p:cNvPicPr>
          <p:nvPr/>
        </p:nvPicPr>
        <p:blipFill>
          <a:blip r:embed="rId2"/>
          <a:stretch>
            <a:fillRect/>
          </a:stretch>
        </p:blipFill>
        <p:spPr>
          <a:xfrm>
            <a:off x="6297789" y="1113367"/>
            <a:ext cx="2463800" cy="1638300"/>
          </a:xfrm>
          <a:prstGeom prst="rect">
            <a:avLst/>
          </a:prstGeom>
        </p:spPr>
      </p:pic>
      <p:pic>
        <p:nvPicPr>
          <p:cNvPr id="5" name="Picture 4"/>
          <p:cNvPicPr>
            <a:picLocks noChangeAspect="1"/>
          </p:cNvPicPr>
          <p:nvPr/>
        </p:nvPicPr>
        <p:blipFill>
          <a:blip r:embed="rId3"/>
          <a:stretch>
            <a:fillRect/>
          </a:stretch>
        </p:blipFill>
        <p:spPr>
          <a:xfrm>
            <a:off x="5836356" y="3883377"/>
            <a:ext cx="3386666" cy="2065867"/>
          </a:xfrm>
          <a:prstGeom prst="rect">
            <a:avLst/>
          </a:prstGeom>
        </p:spPr>
      </p:pic>
    </p:spTree>
    <p:extLst>
      <p:ext uri="{BB962C8B-B14F-4D97-AF65-F5344CB8AC3E}">
        <p14:creationId xmlns:p14="http://schemas.microsoft.com/office/powerpoint/2010/main" val="1732657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7488" cy="5811838"/>
          </a:xfrm>
          <a:solidFill>
            <a:schemeClr val="accent2">
              <a:lumMod val="20000"/>
              <a:lumOff val="80000"/>
            </a:schemeClr>
          </a:solidFill>
        </p:spPr>
        <p:txBody>
          <a:bodyPr>
            <a:normAutofit/>
          </a:bodyPr>
          <a:lstStyle/>
          <a:p>
            <a:r>
              <a:rPr lang="en-US" sz="2800" b="1" i="1" dirty="0" smtClean="0">
                <a:solidFill>
                  <a:srgbClr val="FF0000"/>
                </a:solidFill>
                <a:latin typeface="+mn-lt"/>
              </a:rPr>
              <a:t>I’ve Learned</a:t>
            </a:r>
            <a:r>
              <a:rPr lang="mr-IN" sz="2800" b="1" i="1" dirty="0" smtClean="0">
                <a:solidFill>
                  <a:srgbClr val="FF0000"/>
                </a:solidFill>
                <a:latin typeface="+mn-lt"/>
              </a:rPr>
              <a:t>…</a:t>
            </a:r>
            <a:r>
              <a:rPr lang="en-US" sz="2800" dirty="0">
                <a:latin typeface="+mn-lt"/>
              </a:rPr>
              <a:t/>
            </a:r>
            <a:br>
              <a:rPr lang="en-US" sz="2800" dirty="0">
                <a:latin typeface="+mn-lt"/>
              </a:rPr>
            </a:br>
            <a:r>
              <a:rPr lang="en-US" sz="2800" dirty="0" smtClean="0">
                <a:latin typeface="+mn-lt"/>
              </a:rPr>
              <a:t/>
            </a:r>
            <a:br>
              <a:rPr lang="en-US" sz="2800" dirty="0" smtClean="0">
                <a:latin typeface="+mn-lt"/>
              </a:rPr>
            </a:br>
            <a:r>
              <a:rPr lang="en-US" sz="2800" dirty="0" smtClean="0">
                <a:latin typeface="+mn-lt"/>
              </a:rPr>
              <a:t>Students </a:t>
            </a:r>
            <a:r>
              <a:rPr lang="en-US" sz="2800" dirty="0">
                <a:latin typeface="+mn-lt"/>
              </a:rPr>
              <a:t>are ALWAYS watching you &amp; reading meaning into your words &amp; </a:t>
            </a:r>
            <a:r>
              <a:rPr lang="en-US" sz="2800" dirty="0" smtClean="0">
                <a:latin typeface="+mn-lt"/>
              </a:rPr>
              <a:t>actions</a:t>
            </a:r>
            <a:br>
              <a:rPr lang="en-US" sz="2800" dirty="0" smtClean="0">
                <a:latin typeface="+mn-lt"/>
              </a:rPr>
            </a:br>
            <a:r>
              <a:rPr lang="en-US" sz="2800" dirty="0">
                <a:latin typeface="+mn-lt"/>
              </a:rPr>
              <a:t/>
            </a:r>
            <a:br>
              <a:rPr lang="en-US" sz="2800" dirty="0">
                <a:latin typeface="+mn-lt"/>
              </a:rPr>
            </a:br>
            <a:r>
              <a:rPr lang="en-US" sz="2800" dirty="0" smtClean="0">
                <a:latin typeface="+mn-lt"/>
              </a:rPr>
              <a:t/>
            </a:r>
            <a:br>
              <a:rPr lang="en-US" sz="2800" dirty="0" smtClean="0">
                <a:latin typeface="+mn-lt"/>
              </a:rPr>
            </a:br>
            <a:r>
              <a:rPr lang="en-US" sz="2800" dirty="0">
                <a:latin typeface="+mn-lt"/>
              </a:rPr>
              <a:t/>
            </a:r>
            <a:br>
              <a:rPr lang="en-US" sz="2800" dirty="0">
                <a:latin typeface="+mn-lt"/>
              </a:rPr>
            </a:br>
            <a:r>
              <a:rPr lang="en-US" sz="2800" dirty="0" smtClean="0">
                <a:latin typeface="+mn-lt"/>
              </a:rPr>
              <a:t/>
            </a:r>
            <a:br>
              <a:rPr lang="en-US" sz="2800" dirty="0" smtClean="0">
                <a:latin typeface="+mn-lt"/>
              </a:rPr>
            </a:br>
            <a:r>
              <a:rPr lang="en-US" sz="2800" dirty="0">
                <a:latin typeface="+mn-lt"/>
              </a:rPr>
              <a:t/>
            </a:r>
            <a:br>
              <a:rPr lang="en-US" sz="2800" dirty="0">
                <a:latin typeface="+mn-lt"/>
              </a:rPr>
            </a:br>
            <a:r>
              <a:rPr lang="en-US" sz="2800" dirty="0" smtClean="0">
                <a:latin typeface="+mn-lt"/>
              </a:rPr>
              <a:t/>
            </a:r>
            <a:br>
              <a:rPr lang="en-US" sz="2800" dirty="0" smtClean="0">
                <a:latin typeface="+mn-lt"/>
              </a:rPr>
            </a:br>
            <a:r>
              <a:rPr lang="en-US" sz="2800" dirty="0">
                <a:latin typeface="+mn-lt"/>
              </a:rPr>
              <a:t/>
            </a:r>
            <a:br>
              <a:rPr lang="en-US" sz="2800" dirty="0">
                <a:latin typeface="+mn-lt"/>
              </a:rPr>
            </a:br>
            <a:endParaRPr lang="en-US" sz="2800" dirty="0">
              <a:latin typeface="+mn-lt"/>
            </a:endParaRPr>
          </a:p>
        </p:txBody>
      </p:sp>
      <p:sp>
        <p:nvSpPr>
          <p:cNvPr id="3" name="Content Placeholder 2"/>
          <p:cNvSpPr>
            <a:spLocks noGrp="1"/>
          </p:cNvSpPr>
          <p:nvPr>
            <p:ph idx="1"/>
          </p:nvPr>
        </p:nvSpPr>
        <p:spPr>
          <a:xfrm>
            <a:off x="6096000" y="365125"/>
            <a:ext cx="5257799" cy="5811838"/>
          </a:xfrm>
          <a:solidFill>
            <a:schemeClr val="accent4">
              <a:lumMod val="20000"/>
              <a:lumOff val="80000"/>
            </a:schemeClr>
          </a:solidFill>
        </p:spPr>
        <p:txBody>
          <a:bodyPr>
            <a:normAutofit/>
          </a:bodyPr>
          <a:lstStyle/>
          <a:p>
            <a:endParaRPr lang="en-US" dirty="0" smtClean="0"/>
          </a:p>
          <a:p>
            <a:r>
              <a:rPr lang="en-US" b="1" i="1" dirty="0" smtClean="0">
                <a:solidFill>
                  <a:srgbClr val="FF0000"/>
                </a:solidFill>
              </a:rPr>
              <a:t>I’ve Learned</a:t>
            </a:r>
            <a:r>
              <a:rPr lang="mr-IN" b="1" i="1" dirty="0" smtClean="0">
                <a:solidFill>
                  <a:srgbClr val="FF0000"/>
                </a:solidFill>
              </a:rPr>
              <a:t>…</a:t>
            </a:r>
            <a:endParaRPr lang="en-US" b="1" i="1" dirty="0" smtClean="0">
              <a:solidFill>
                <a:srgbClr val="FF0000"/>
              </a:solidFill>
            </a:endParaRPr>
          </a:p>
          <a:p>
            <a:endParaRPr lang="en-US" dirty="0"/>
          </a:p>
          <a:p>
            <a:endParaRPr lang="en-US" dirty="0" smtClean="0"/>
          </a:p>
          <a:p>
            <a:r>
              <a:rPr lang="en-US" dirty="0" smtClean="0"/>
              <a:t>You can’t really ever be a ‘fly on the wall’ even in discussions where you don’t talk </a:t>
            </a:r>
          </a:p>
          <a:p>
            <a:endParaRPr lang="en-US" dirty="0" smtClean="0"/>
          </a:p>
          <a:p>
            <a:r>
              <a:rPr lang="en-US" dirty="0" smtClean="0"/>
              <a:t>Visiting Groups</a:t>
            </a:r>
          </a:p>
          <a:p>
            <a:r>
              <a:rPr lang="en-US" dirty="0" smtClean="0"/>
              <a:t>Supportive?</a:t>
            </a:r>
          </a:p>
          <a:p>
            <a:r>
              <a:rPr lang="en-US" dirty="0" smtClean="0"/>
              <a:t>Interfering?</a:t>
            </a:r>
          </a:p>
          <a:p>
            <a:endParaRPr lang="en-US" dirty="0"/>
          </a:p>
        </p:txBody>
      </p:sp>
      <p:pic>
        <p:nvPicPr>
          <p:cNvPr id="4" name="Picture 3"/>
          <p:cNvPicPr>
            <a:picLocks noChangeAspect="1"/>
          </p:cNvPicPr>
          <p:nvPr/>
        </p:nvPicPr>
        <p:blipFill>
          <a:blip r:embed="rId2"/>
          <a:stretch>
            <a:fillRect/>
          </a:stretch>
        </p:blipFill>
        <p:spPr>
          <a:xfrm>
            <a:off x="1042935" y="2699984"/>
            <a:ext cx="3338606" cy="2344385"/>
          </a:xfrm>
          <a:prstGeom prst="rect">
            <a:avLst/>
          </a:prstGeom>
        </p:spPr>
      </p:pic>
      <p:pic>
        <p:nvPicPr>
          <p:cNvPr id="5" name="Picture 4"/>
          <p:cNvPicPr>
            <a:picLocks noChangeAspect="1"/>
          </p:cNvPicPr>
          <p:nvPr/>
        </p:nvPicPr>
        <p:blipFill>
          <a:blip r:embed="rId3"/>
          <a:stretch>
            <a:fillRect/>
          </a:stretch>
        </p:blipFill>
        <p:spPr>
          <a:xfrm>
            <a:off x="2712238" y="4133674"/>
            <a:ext cx="3293450" cy="2003687"/>
          </a:xfrm>
          <a:prstGeom prst="rect">
            <a:avLst/>
          </a:prstGeom>
        </p:spPr>
      </p:pic>
      <p:pic>
        <p:nvPicPr>
          <p:cNvPr id="6" name="Picture 5"/>
          <p:cNvPicPr>
            <a:picLocks noChangeAspect="1"/>
          </p:cNvPicPr>
          <p:nvPr/>
        </p:nvPicPr>
        <p:blipFill>
          <a:blip r:embed="rId4"/>
          <a:stretch>
            <a:fillRect/>
          </a:stretch>
        </p:blipFill>
        <p:spPr>
          <a:xfrm>
            <a:off x="9335912" y="694973"/>
            <a:ext cx="1865572" cy="16054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044" y="4133675"/>
            <a:ext cx="2650067" cy="2043288"/>
          </a:xfrm>
          <a:prstGeom prst="rect">
            <a:avLst/>
          </a:prstGeom>
        </p:spPr>
      </p:pic>
    </p:spTree>
    <p:extLst>
      <p:ext uri="{BB962C8B-B14F-4D97-AF65-F5344CB8AC3E}">
        <p14:creationId xmlns:p14="http://schemas.microsoft.com/office/powerpoint/2010/main" val="27561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320822" cy="5811838"/>
          </a:xfrm>
        </p:spPr>
        <p:txBody>
          <a:bodyPr/>
          <a:lstStyle/>
          <a:p>
            <a:pPr algn="ctr"/>
            <a:r>
              <a:rPr lang="en-US" b="1" i="1" dirty="0" smtClean="0">
                <a:solidFill>
                  <a:srgbClr val="FF0000"/>
                </a:solidFill>
              </a:rPr>
              <a:t>Circle of Voices Protocol</a:t>
            </a:r>
            <a:r>
              <a:rPr lang="en-US" b="1" i="1" dirty="0" smtClean="0">
                <a:solidFill>
                  <a:srgbClr val="FF0000"/>
                </a:solidFill>
              </a:rPr>
              <a:t/>
            </a:r>
            <a:br>
              <a:rPr lang="en-US" b="1" i="1" dirty="0" smtClean="0">
                <a:solidFill>
                  <a:srgbClr val="FF0000"/>
                </a:solidFill>
              </a:rPr>
            </a:br>
            <a:r>
              <a:rPr lang="en-US" b="1" i="1" dirty="0">
                <a:solidFill>
                  <a:srgbClr val="FF0000"/>
                </a:solidFill>
              </a:rPr>
              <a:t/>
            </a:r>
            <a:br>
              <a:rPr lang="en-US" b="1" i="1" dirty="0">
                <a:solidFill>
                  <a:srgbClr val="FF0000"/>
                </a:solidFill>
              </a:rPr>
            </a:br>
            <a:r>
              <a:rPr lang="en-US" b="1" i="1" dirty="0" smtClean="0">
                <a:solidFill>
                  <a:srgbClr val="FF0000"/>
                </a:solidFill>
              </a:rPr>
              <a:t/>
            </a:r>
            <a:br>
              <a:rPr lang="en-US" b="1" i="1" dirty="0" smtClean="0">
                <a:solidFill>
                  <a:srgbClr val="FF0000"/>
                </a:solidFill>
              </a:rPr>
            </a:br>
            <a:r>
              <a:rPr lang="en-US" b="1" i="1" dirty="0">
                <a:solidFill>
                  <a:srgbClr val="FF0000"/>
                </a:solidFill>
              </a:rPr>
              <a:t/>
            </a:r>
            <a:br>
              <a:rPr lang="en-US" b="1" i="1" dirty="0">
                <a:solidFill>
                  <a:srgbClr val="FF0000"/>
                </a:solidFill>
              </a:rPr>
            </a:br>
            <a:r>
              <a:rPr lang="en-US" b="1" i="1" dirty="0" smtClean="0">
                <a:solidFill>
                  <a:srgbClr val="FF0000"/>
                </a:solidFill>
              </a:rPr>
              <a:t/>
            </a:r>
            <a:br>
              <a:rPr lang="en-US" b="1" i="1" dirty="0" smtClean="0">
                <a:solidFill>
                  <a:srgbClr val="FF0000"/>
                </a:solidFill>
              </a:rPr>
            </a:br>
            <a:endParaRPr lang="en-US" b="1" i="1" dirty="0"/>
          </a:p>
        </p:txBody>
      </p:sp>
      <p:sp>
        <p:nvSpPr>
          <p:cNvPr id="3" name="Content Placeholder 2"/>
          <p:cNvSpPr>
            <a:spLocks noGrp="1"/>
          </p:cNvSpPr>
          <p:nvPr>
            <p:ph idx="1"/>
          </p:nvPr>
        </p:nvSpPr>
        <p:spPr>
          <a:xfrm>
            <a:off x="5159022" y="365125"/>
            <a:ext cx="6194778" cy="5811838"/>
          </a:xfrm>
          <a:solidFill>
            <a:schemeClr val="accent6">
              <a:lumMod val="20000"/>
              <a:lumOff val="80000"/>
            </a:schemeClr>
          </a:solidFill>
        </p:spPr>
        <p:txBody>
          <a:bodyPr>
            <a:normAutofit fontScale="92500" lnSpcReduction="20000"/>
          </a:bodyPr>
          <a:lstStyle/>
          <a:p>
            <a:pPr algn="ctr"/>
            <a:r>
              <a:rPr lang="en-US" i="1" dirty="0" smtClean="0">
                <a:solidFill>
                  <a:srgbClr val="FF0000"/>
                </a:solidFill>
              </a:rPr>
              <a:t>What has happened when an assumption about teaching has been challenged in your career?</a:t>
            </a:r>
          </a:p>
          <a:p>
            <a:r>
              <a:rPr lang="en-US" dirty="0" smtClean="0"/>
              <a:t>Begin with</a:t>
            </a:r>
            <a:r>
              <a:rPr lang="en-US" dirty="0" smtClean="0"/>
              <a:t> 2 minutes silence for people to think about their response to the question &amp; make written or mental notes</a:t>
            </a:r>
          </a:p>
          <a:p>
            <a:r>
              <a:rPr lang="en-US" dirty="0" smtClean="0"/>
              <a:t>Go alphabetically around the group and have each person give their response to the question(s) they’ve just been thinking about. Each person tries to keep their comments to a minute or so. </a:t>
            </a:r>
            <a:r>
              <a:rPr lang="en-US" b="1" dirty="0" smtClean="0">
                <a:solidFill>
                  <a:srgbClr val="7030A0"/>
                </a:solidFill>
              </a:rPr>
              <a:t>No interruptions of each other please.</a:t>
            </a:r>
          </a:p>
          <a:p>
            <a:r>
              <a:rPr lang="en-US" dirty="0" smtClean="0"/>
              <a:t>Once everyone has spoken move into open conversation – anyone can speak at any time &amp; there is no order of contribution. However, try to speak ONLY about what someone ELSE said in the opening round of comments.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289" y="2929467"/>
            <a:ext cx="4056944" cy="2805289"/>
          </a:xfrm>
          <a:prstGeom prst="rect">
            <a:avLst/>
          </a:prstGeom>
        </p:spPr>
      </p:pic>
    </p:spTree>
    <p:extLst>
      <p:ext uri="{BB962C8B-B14F-4D97-AF65-F5344CB8AC3E}">
        <p14:creationId xmlns:p14="http://schemas.microsoft.com/office/powerpoint/2010/main" val="2112283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59400" cy="5811838"/>
          </a:xfrm>
          <a:solidFill>
            <a:schemeClr val="accent2">
              <a:lumMod val="20000"/>
              <a:lumOff val="80000"/>
            </a:schemeClr>
          </a:solidFill>
        </p:spPr>
        <p:txBody>
          <a:bodyPr>
            <a:normAutofit fontScale="90000"/>
          </a:bodyPr>
          <a:lstStyle/>
          <a:p>
            <a:pPr algn="ct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smtClean="0">
                <a:solidFill>
                  <a:srgbClr val="FF0000"/>
                </a:solidFill>
                <a:latin typeface="+mn-lt"/>
              </a:rPr>
              <a:t>BENEFITS</a:t>
            </a: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My actions are grounded in an accurate understanding of what’s going on with my students – this increases the chances of things working out as I hope they will</a:t>
            </a:r>
            <a:br>
              <a:rPr lang="en-US" sz="2400" dirty="0" smtClean="0">
                <a:latin typeface="+mn-lt"/>
              </a:rPr>
            </a:br>
            <a:r>
              <a:rPr lang="en-US" sz="2400" dirty="0">
                <a:latin typeface="+mn-lt"/>
              </a:rPr>
              <a:t/>
            </a:r>
            <a:br>
              <a:rPr lang="en-US" sz="2400" dirty="0">
                <a:latin typeface="+mn-lt"/>
              </a:rPr>
            </a:br>
            <a:r>
              <a:rPr lang="en-US" sz="2400" dirty="0" smtClean="0">
                <a:latin typeface="+mn-lt"/>
              </a:rPr>
              <a:t>I can always articulate the rationale &amp; assumptions for my actions &amp; choices – this gives students a confidence-inducing belief in my teaching expertise</a:t>
            </a:r>
            <a:br>
              <a:rPr lang="en-US" sz="2400" dirty="0" smtClean="0">
                <a:latin typeface="+mn-lt"/>
              </a:rPr>
            </a:br>
            <a:r>
              <a:rPr lang="en-US" sz="2400" dirty="0">
                <a:latin typeface="+mn-lt"/>
              </a:rPr>
              <a:t/>
            </a:r>
            <a:br>
              <a:rPr lang="en-US" sz="2400" dirty="0">
                <a:latin typeface="+mn-lt"/>
              </a:rPr>
            </a:br>
            <a:r>
              <a:rPr lang="en-US" sz="2400" dirty="0" smtClean="0">
                <a:latin typeface="+mn-lt"/>
              </a:rPr>
              <a:t>The complexity I uncover means I cease to believe that I can control everything that happens – this reduces my stress</a:t>
            </a:r>
            <a:br>
              <a:rPr lang="en-US" sz="2400" dirty="0" smtClean="0">
                <a:latin typeface="+mn-lt"/>
              </a:rPr>
            </a:br>
            <a:r>
              <a:rPr lang="en-US" sz="2400" dirty="0">
                <a:latin typeface="+mn-lt"/>
              </a:rPr>
              <a:t/>
            </a:r>
            <a:br>
              <a:rPr lang="en-US" sz="2400" dirty="0">
                <a:latin typeface="+mn-lt"/>
              </a:rPr>
            </a:br>
            <a:r>
              <a:rPr lang="en-US" sz="2400" dirty="0" smtClean="0">
                <a:latin typeface="+mn-lt"/>
              </a:rPr>
              <a:t>The reality of diversity means I keep alternating pedagogic modalities – this increases students’ engagement</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r>
              <a:rPr lang="en-US" sz="2400" dirty="0" smtClean="0">
                <a:latin typeface="+mn-lt"/>
              </a:rPr>
              <a:t/>
            </a:r>
            <a:br>
              <a:rPr lang="en-US" sz="2400" dirty="0" smtClean="0">
                <a:latin typeface="+mn-lt"/>
              </a:rPr>
            </a:br>
            <a:r>
              <a:rPr lang="en-US" sz="2400" dirty="0">
                <a:latin typeface="+mn-lt"/>
              </a:rPr>
              <a:t/>
            </a:r>
            <a:br>
              <a:rPr lang="en-US" sz="2400" dirty="0">
                <a:latin typeface="+mn-lt"/>
              </a:rPr>
            </a:br>
            <a:endParaRPr lang="en-US" sz="2400" dirty="0">
              <a:latin typeface="+mn-lt"/>
            </a:endParaRPr>
          </a:p>
        </p:txBody>
      </p:sp>
      <p:sp>
        <p:nvSpPr>
          <p:cNvPr id="3" name="Content Placeholder 2"/>
          <p:cNvSpPr>
            <a:spLocks noGrp="1"/>
          </p:cNvSpPr>
          <p:nvPr>
            <p:ph idx="1"/>
          </p:nvPr>
        </p:nvSpPr>
        <p:spPr>
          <a:xfrm>
            <a:off x="6276622" y="365125"/>
            <a:ext cx="5077178" cy="5811838"/>
          </a:xfrm>
          <a:solidFill>
            <a:schemeClr val="accent1">
              <a:lumMod val="20000"/>
              <a:lumOff val="80000"/>
            </a:schemeClr>
          </a:solidFill>
        </p:spPr>
        <p:txBody>
          <a:bodyPr>
            <a:noAutofit/>
          </a:bodyPr>
          <a:lstStyle/>
          <a:p>
            <a:pPr algn="ctr"/>
            <a:r>
              <a:rPr lang="en-US" sz="2000" dirty="0" smtClean="0">
                <a:solidFill>
                  <a:srgbClr val="FF0000"/>
                </a:solidFill>
              </a:rPr>
              <a:t>RISKS</a:t>
            </a:r>
          </a:p>
          <a:p>
            <a:r>
              <a:rPr lang="en-US" sz="2000" dirty="0" err="1" smtClean="0">
                <a:solidFill>
                  <a:srgbClr val="FF0000"/>
                </a:solidFill>
              </a:rPr>
              <a:t>Impostorship</a:t>
            </a:r>
            <a:r>
              <a:rPr lang="en-US" sz="2000" dirty="0" smtClean="0">
                <a:solidFill>
                  <a:srgbClr val="FF0000"/>
                </a:solidFill>
              </a:rPr>
              <a:t> </a:t>
            </a:r>
            <a:r>
              <a:rPr lang="en-US" sz="2000" dirty="0" smtClean="0"/>
              <a:t> – I’m muddling through, when will people find me out &amp; see I’m a fraud? How could I have missed this? How could my assumptions have been so wrong? Why didn’t I take that into account?</a:t>
            </a:r>
          </a:p>
          <a:p>
            <a:r>
              <a:rPr lang="en-US" sz="2000" dirty="0" smtClean="0">
                <a:solidFill>
                  <a:srgbClr val="FF0000"/>
                </a:solidFill>
              </a:rPr>
              <a:t>Lost innocence </a:t>
            </a:r>
            <a:r>
              <a:rPr lang="en-US" sz="2000" dirty="0" smtClean="0"/>
              <a:t>– the dawning realization that the world’s complexity means you’ll never get it “right” – your leadership will be an ever deepening inquiry into how context alters the dynamics of practice</a:t>
            </a:r>
          </a:p>
          <a:p>
            <a:r>
              <a:rPr lang="en-US" sz="2000" dirty="0" smtClean="0">
                <a:solidFill>
                  <a:srgbClr val="FF0000"/>
                </a:solidFill>
              </a:rPr>
              <a:t>Power</a:t>
            </a:r>
            <a:r>
              <a:rPr lang="en-US" sz="2000" dirty="0" smtClean="0"/>
              <a:t> – better understanding of how you are probably never in a ‘power free zone’: how does your exercise of power become </a:t>
            </a:r>
            <a:r>
              <a:rPr lang="en-US" sz="2000" dirty="0" err="1" smtClean="0"/>
              <a:t>em</a:t>
            </a:r>
            <a:r>
              <a:rPr lang="en-US" sz="2000" dirty="0" smtClean="0"/>
              <a:t>-power-</a:t>
            </a:r>
            <a:r>
              <a:rPr lang="en-US" sz="2000" dirty="0" err="1" smtClean="0"/>
              <a:t>ing</a:t>
            </a:r>
            <a:r>
              <a:rPr lang="en-US" sz="2000" dirty="0" smtClean="0"/>
              <a:t>?</a:t>
            </a:r>
          </a:p>
          <a:p>
            <a:r>
              <a:rPr lang="en-US" sz="2000" dirty="0" smtClean="0">
                <a:solidFill>
                  <a:srgbClr val="FF0000"/>
                </a:solidFill>
              </a:rPr>
              <a:t>Loss of control </a:t>
            </a:r>
            <a:r>
              <a:rPr lang="en-US" sz="2000" dirty="0" smtClean="0"/>
              <a:t>– much of what goes on is completely beyond your influence &amp; control - losing the myth that “everything depends on me”</a:t>
            </a:r>
          </a:p>
        </p:txBody>
      </p:sp>
    </p:spTree>
    <p:extLst>
      <p:ext uri="{BB962C8B-B14F-4D97-AF65-F5344CB8AC3E}">
        <p14:creationId xmlns:p14="http://schemas.microsoft.com/office/powerpoint/2010/main" val="90908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0" y="2223911"/>
            <a:ext cx="2946400" cy="2506133"/>
          </a:xfrm>
        </p:spPr>
        <p:txBody>
          <a:bodyPr/>
          <a:lstStyle/>
          <a:p>
            <a:endParaRPr lang="en-US"/>
          </a:p>
        </p:txBody>
      </p:sp>
      <p:sp>
        <p:nvSpPr>
          <p:cNvPr id="3" name="Content Placeholder 2"/>
          <p:cNvSpPr>
            <a:spLocks noGrp="1"/>
          </p:cNvSpPr>
          <p:nvPr>
            <p:ph idx="1"/>
          </p:nvPr>
        </p:nvSpPr>
        <p:spPr>
          <a:xfrm>
            <a:off x="838200" y="609600"/>
            <a:ext cx="6849533" cy="5567363"/>
          </a:xfrm>
        </p:spPr>
        <p:txBody>
          <a:bodyPr>
            <a:normAutofit lnSpcReduction="10000"/>
          </a:bodyPr>
          <a:lstStyle/>
          <a:p>
            <a:r>
              <a:rPr lang="en-US" dirty="0" smtClean="0"/>
              <a:t>Go to </a:t>
            </a:r>
            <a:r>
              <a:rPr lang="en-US" sz="4800" i="1" dirty="0" err="1" smtClean="0">
                <a:solidFill>
                  <a:srgbClr val="FF0000"/>
                </a:solidFill>
              </a:rPr>
              <a:t>sli.do</a:t>
            </a:r>
            <a:endParaRPr lang="en-US" sz="4800" i="1" dirty="0" smtClean="0">
              <a:solidFill>
                <a:srgbClr val="FF0000"/>
              </a:solidFill>
            </a:endParaRPr>
          </a:p>
          <a:p>
            <a:r>
              <a:rPr lang="en-US" dirty="0" smtClean="0"/>
              <a:t>Enter code: </a:t>
            </a:r>
            <a:r>
              <a:rPr lang="is-IS" sz="5400" i="1" dirty="0" smtClean="0">
                <a:solidFill>
                  <a:srgbClr val="FF0000"/>
                </a:solidFill>
              </a:rPr>
              <a:t>8340555</a:t>
            </a:r>
            <a:endParaRPr lang="en-US" sz="5400" i="1" dirty="0" smtClean="0">
              <a:solidFill>
                <a:srgbClr val="FF0000"/>
              </a:solidFill>
            </a:endParaRPr>
          </a:p>
          <a:p>
            <a:r>
              <a:rPr lang="en-US" dirty="0" smtClean="0"/>
              <a:t>Or use the QR code opposite for smart phones</a:t>
            </a:r>
          </a:p>
          <a:p>
            <a:endParaRPr lang="en-US" dirty="0"/>
          </a:p>
          <a:p>
            <a:pPr algn="ctr"/>
            <a:r>
              <a:rPr lang="en-US" sz="4000" i="1" dirty="0" smtClean="0">
                <a:solidFill>
                  <a:srgbClr val="FF0000"/>
                </a:solidFill>
              </a:rPr>
              <a:t>What is the most intractable teaching problem you face – the one that drains the most time &amp; energy from your work?</a:t>
            </a:r>
            <a:endParaRPr lang="en-US" sz="4000" i="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5600" y="1767681"/>
            <a:ext cx="3251200" cy="3251200"/>
          </a:xfrm>
          <a:prstGeom prst="rect">
            <a:avLst/>
          </a:prstGeom>
        </p:spPr>
      </p:pic>
    </p:spTree>
    <p:extLst>
      <p:ext uri="{BB962C8B-B14F-4D97-AF65-F5344CB8AC3E}">
        <p14:creationId xmlns:p14="http://schemas.microsoft.com/office/powerpoint/2010/main" val="195739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364"/>
          </a:xfrm>
        </p:spPr>
        <p:txBody>
          <a:bodyPr/>
          <a:lstStyle/>
          <a:p>
            <a:r>
              <a:rPr lang="en-US" b="1" i="1" dirty="0" smtClean="0">
                <a:solidFill>
                  <a:srgbClr val="FF0000"/>
                </a:solidFill>
              </a:rPr>
              <a:t>Some of Stephen’s Resources</a:t>
            </a:r>
            <a:endParaRPr lang="en-US" dirty="0"/>
          </a:p>
        </p:txBody>
      </p:sp>
      <p:sp>
        <p:nvSpPr>
          <p:cNvPr id="3" name="Content Placeholder 2"/>
          <p:cNvSpPr>
            <a:spLocks noGrp="1"/>
          </p:cNvSpPr>
          <p:nvPr>
            <p:ph idx="1"/>
          </p:nvPr>
        </p:nvSpPr>
        <p:spPr>
          <a:xfrm>
            <a:off x="838200" y="1230490"/>
            <a:ext cx="10515600" cy="4946473"/>
          </a:xfrm>
          <a:solidFill>
            <a:schemeClr val="accent6">
              <a:lumMod val="20000"/>
              <a:lumOff val="80000"/>
            </a:schemeClr>
          </a:solidFill>
        </p:spPr>
        <p:txBody>
          <a:bodyPr>
            <a:normAutofit lnSpcReduction="10000"/>
          </a:bodyPr>
          <a:lstStyle/>
          <a:p>
            <a:pPr marL="0" indent="0" algn="ctr">
              <a:buNone/>
            </a:pPr>
            <a:r>
              <a:rPr lang="en-US" i="1" dirty="0" smtClean="0">
                <a:solidFill>
                  <a:srgbClr val="FF0000"/>
                </a:solidFill>
              </a:rPr>
              <a:t>Books:</a:t>
            </a:r>
          </a:p>
          <a:p>
            <a:pPr marL="0" indent="0" algn="ctr">
              <a:buNone/>
            </a:pPr>
            <a:r>
              <a:rPr lang="en-US" i="1" dirty="0" smtClean="0"/>
              <a:t>Becoming a White Antiracist </a:t>
            </a:r>
            <a:r>
              <a:rPr lang="en-US" dirty="0" smtClean="0"/>
              <a:t>(2021, w/ Mary Hess) Sterling, VA: Stylus</a:t>
            </a:r>
          </a:p>
          <a:p>
            <a:pPr marL="0" indent="0" algn="ctr">
              <a:buNone/>
            </a:pPr>
            <a:r>
              <a:rPr lang="en-US" i="1" dirty="0" smtClean="0"/>
              <a:t>Teaching Race </a:t>
            </a:r>
            <a:r>
              <a:rPr lang="en-US" dirty="0" smtClean="0"/>
              <a:t>(2019) Wiley (Hoboken, NJ)</a:t>
            </a:r>
          </a:p>
          <a:p>
            <a:pPr marL="0" indent="0" algn="ctr">
              <a:buNone/>
            </a:pPr>
            <a:r>
              <a:rPr lang="en-US" i="1" dirty="0" smtClean="0"/>
              <a:t>Becoming a Critically Reflective Teacher </a:t>
            </a:r>
            <a:r>
              <a:rPr lang="en-US" dirty="0" smtClean="0"/>
              <a:t>(2017, 2</a:t>
            </a:r>
            <a:r>
              <a:rPr lang="en-US" baseline="30000" dirty="0" smtClean="0"/>
              <a:t>nd</a:t>
            </a:r>
            <a:r>
              <a:rPr lang="en-US" dirty="0" smtClean="0"/>
              <a:t>. Ed.) </a:t>
            </a:r>
            <a:r>
              <a:rPr lang="en-US" dirty="0" err="1" smtClean="0"/>
              <a:t>Jossey</a:t>
            </a:r>
            <a:r>
              <a:rPr lang="en-US" dirty="0" smtClean="0"/>
              <a:t>-Bass/Wiley (Hoboken, NJ)</a:t>
            </a:r>
          </a:p>
          <a:p>
            <a:pPr marL="0" indent="0" algn="ctr">
              <a:buNone/>
            </a:pPr>
            <a:r>
              <a:rPr lang="en-US" i="1" dirty="0" smtClean="0"/>
              <a:t>The Discussion Book </a:t>
            </a:r>
            <a:r>
              <a:rPr lang="en-US" dirty="0" smtClean="0"/>
              <a:t>(2016 w/ Stephen </a:t>
            </a:r>
            <a:r>
              <a:rPr lang="en-US" dirty="0" err="1" smtClean="0"/>
              <a:t>Preskill</a:t>
            </a:r>
            <a:r>
              <a:rPr lang="en-US" dirty="0" smtClean="0"/>
              <a:t>) Wiley (Hoboken, NJ)</a:t>
            </a:r>
          </a:p>
          <a:p>
            <a:pPr marL="0" indent="0" algn="ctr">
              <a:buNone/>
            </a:pPr>
            <a:r>
              <a:rPr lang="en-US" i="1" dirty="0" smtClean="0"/>
              <a:t>Learning as a Way of Leading </a:t>
            </a:r>
            <a:r>
              <a:rPr lang="en-US" dirty="0" smtClean="0"/>
              <a:t>(2008 w/ Stephen </a:t>
            </a:r>
            <a:r>
              <a:rPr lang="en-US" dirty="0" err="1" smtClean="0"/>
              <a:t>Preskill</a:t>
            </a:r>
            <a:r>
              <a:rPr lang="en-US" dirty="0" smtClean="0"/>
              <a:t>) (Wiley Hoboken, NJ)</a:t>
            </a:r>
          </a:p>
          <a:p>
            <a:pPr marL="0" indent="0" algn="ctr">
              <a:buNone/>
            </a:pPr>
            <a:r>
              <a:rPr lang="en-US" i="1" dirty="0" smtClean="0">
                <a:solidFill>
                  <a:srgbClr val="FF0000"/>
                </a:solidFill>
              </a:rPr>
              <a:t>Website: </a:t>
            </a:r>
          </a:p>
          <a:p>
            <a:pPr marL="0" indent="0" algn="ctr">
              <a:buNone/>
            </a:pPr>
            <a:r>
              <a:rPr lang="en-US" sz="4800" dirty="0" smtClean="0">
                <a:hlinkClick r:id="rId2"/>
              </a:rPr>
              <a:t>www.stephenbrookfield.com</a:t>
            </a:r>
            <a:endParaRPr lang="en-US" sz="4800" dirty="0" smtClean="0"/>
          </a:p>
          <a:p>
            <a:endParaRPr lang="en-US" dirty="0"/>
          </a:p>
        </p:txBody>
      </p:sp>
    </p:spTree>
    <p:extLst>
      <p:ext uri="{BB962C8B-B14F-4D97-AF65-F5344CB8AC3E}">
        <p14:creationId xmlns:p14="http://schemas.microsoft.com/office/powerpoint/2010/main" val="643999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9231"/>
          </a:xfrm>
        </p:spPr>
        <p:txBody>
          <a:bodyPr/>
          <a:lstStyle/>
          <a:p>
            <a:r>
              <a:rPr lang="en-US" b="1" i="1" smtClean="0">
                <a:solidFill>
                  <a:srgbClr val="FF0000"/>
                </a:solidFill>
              </a:rPr>
              <a:t>My Web Site</a:t>
            </a:r>
            <a:endParaRPr lang="en-US"/>
          </a:p>
        </p:txBody>
      </p:sp>
      <p:sp>
        <p:nvSpPr>
          <p:cNvPr id="3" name="Content Placeholder 2"/>
          <p:cNvSpPr>
            <a:spLocks noGrp="1"/>
          </p:cNvSpPr>
          <p:nvPr>
            <p:ph idx="1"/>
          </p:nvPr>
        </p:nvSpPr>
        <p:spPr>
          <a:xfrm>
            <a:off x="838200" y="1264356"/>
            <a:ext cx="10515600" cy="4912607"/>
          </a:xfrm>
          <a:solidFill>
            <a:schemeClr val="accent6">
              <a:lumMod val="20000"/>
              <a:lumOff val="80000"/>
            </a:schemeClr>
          </a:solidFill>
        </p:spPr>
        <p:txBody>
          <a:bodyPr>
            <a:normAutofit lnSpcReduction="10000"/>
          </a:bodyPr>
          <a:lstStyle/>
          <a:p>
            <a:r>
              <a:rPr lang="en-US" dirty="0" smtClean="0"/>
              <a:t>My website is open access so if you want to find out more about any of the exercises or activities I mention go to the page and click on the ‘Resources’ link.</a:t>
            </a:r>
          </a:p>
          <a:p>
            <a:r>
              <a:rPr lang="en-US" dirty="0" smtClean="0"/>
              <a:t>Scroll down &amp; you will find multiple PDF files of workshop packets stuffed with activities or power point files.</a:t>
            </a:r>
          </a:p>
          <a:p>
            <a:r>
              <a:rPr lang="en-US" dirty="0" smtClean="0"/>
              <a:t>Today’s power point is the first one listed: </a:t>
            </a:r>
            <a:r>
              <a:rPr lang="en-US" dirty="0" smtClean="0">
                <a:hlinkClick r:id="rId2"/>
              </a:rPr>
              <a:t>http://www.stephenbrookfield.com/powerpoints-pdfs</a:t>
            </a:r>
            <a:endParaRPr lang="en-US" dirty="0" smtClean="0"/>
          </a:p>
          <a:p>
            <a:r>
              <a:rPr lang="en-US" dirty="0" smtClean="0"/>
              <a:t>You do not need to ask my permission to use any of these resources. If they’re useful then please try them out and adapt them to your context.</a:t>
            </a:r>
          </a:p>
          <a:p>
            <a:pPr algn="ctr"/>
            <a:r>
              <a:rPr lang="en-US" sz="6000" dirty="0" err="1" smtClean="0">
                <a:solidFill>
                  <a:srgbClr val="FF0000"/>
                </a:solidFill>
              </a:rPr>
              <a:t>www.stephenbrookfield.com</a:t>
            </a:r>
            <a:endParaRPr lang="en-US" sz="6000" dirty="0" smtClean="0"/>
          </a:p>
        </p:txBody>
      </p:sp>
    </p:spTree>
    <p:extLst>
      <p:ext uri="{BB962C8B-B14F-4D97-AF65-F5344CB8AC3E}">
        <p14:creationId xmlns:p14="http://schemas.microsoft.com/office/powerpoint/2010/main" val="201148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50" y="1"/>
            <a:ext cx="8620993" cy="6858000"/>
          </a:xfrm>
        </p:spPr>
        <p:txBody>
          <a:bodyPr/>
          <a:lstStyle/>
          <a:p>
            <a:endParaRPr lang="en-US" dirty="0"/>
          </a:p>
        </p:txBody>
      </p:sp>
      <p:sp>
        <p:nvSpPr>
          <p:cNvPr id="3" name="Content Placeholder 2"/>
          <p:cNvSpPr>
            <a:spLocks noGrp="1"/>
          </p:cNvSpPr>
          <p:nvPr>
            <p:ph idx="1"/>
          </p:nvPr>
        </p:nvSpPr>
        <p:spPr>
          <a:xfrm>
            <a:off x="8692444" y="0"/>
            <a:ext cx="3499556" cy="6857999"/>
          </a:xfrm>
        </p:spPr>
        <p:txBody>
          <a:bodyPr/>
          <a:lstStyle/>
          <a:p>
            <a:endParaRPr lang="en-US"/>
          </a:p>
        </p:txBody>
      </p:sp>
      <p:pic>
        <p:nvPicPr>
          <p:cNvPr id="4" name="Picture 3"/>
          <p:cNvPicPr>
            <a:picLocks noChangeAspect="1"/>
          </p:cNvPicPr>
          <p:nvPr/>
        </p:nvPicPr>
        <p:blipFill>
          <a:blip r:embed="rId2"/>
          <a:stretch>
            <a:fillRect/>
          </a:stretch>
        </p:blipFill>
        <p:spPr>
          <a:xfrm>
            <a:off x="71451" y="-218722"/>
            <a:ext cx="12030238" cy="69934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9" y="0"/>
            <a:ext cx="2841084" cy="36914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476" y="-2"/>
            <a:ext cx="2956812" cy="3340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071" y="3702756"/>
            <a:ext cx="2902217" cy="2857500"/>
          </a:xfrm>
          <a:prstGeom prst="rect">
            <a:avLst/>
          </a:prstGeom>
        </p:spPr>
      </p:pic>
    </p:spTree>
    <p:extLst>
      <p:ext uri="{BB962C8B-B14F-4D97-AF65-F5344CB8AC3E}">
        <p14:creationId xmlns:p14="http://schemas.microsoft.com/office/powerpoint/2010/main" val="122378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5291666" cy="5964237"/>
          </a:xfrm>
          <a:solidFill>
            <a:schemeClr val="accent5">
              <a:lumMod val="20000"/>
              <a:lumOff val="80000"/>
            </a:schemeClr>
          </a:solidFill>
        </p:spPr>
        <p:txBody>
          <a:bodyPr>
            <a:normAutofit/>
          </a:bodyPr>
          <a:lstStyle/>
          <a:p>
            <a:pPr lvl="0">
              <a:lnSpc>
                <a:spcPct val="100000"/>
              </a:lnSpc>
              <a:spcBef>
                <a:spcPts val="0"/>
              </a:spcBef>
              <a:defRPr/>
            </a:pPr>
            <a:r>
              <a:rPr lang="en-US" sz="2700" i="1" dirty="0">
                <a:latin typeface="+mn-lt"/>
              </a:rPr>
              <a:t>Who I am as a teacher is influenced by who I am as a learner</a:t>
            </a:r>
            <a:r>
              <a:rPr lang="mr-IN" sz="2700" i="1" dirty="0">
                <a:latin typeface="+mn-lt"/>
              </a:rPr>
              <a:t>…</a:t>
            </a:r>
            <a:r>
              <a:rPr lang="en-US" sz="2700" i="1" dirty="0">
                <a:latin typeface="+mn-lt"/>
              </a:rPr>
              <a:t>.</a:t>
            </a:r>
            <a:br>
              <a:rPr lang="en-US" sz="2700" i="1" dirty="0">
                <a:latin typeface="+mn-lt"/>
              </a:rPr>
            </a:br>
            <a:r>
              <a:rPr lang="en-US" sz="2700" dirty="0">
                <a:latin typeface="+mn-lt"/>
              </a:rPr>
              <a:t/>
            </a:r>
            <a:br>
              <a:rPr lang="en-US" sz="2700" dirty="0">
                <a:latin typeface="+mn-lt"/>
              </a:rPr>
            </a:br>
            <a:r>
              <a:rPr lang="en-US" sz="2700" b="1" dirty="0">
                <a:solidFill>
                  <a:srgbClr val="FF0000"/>
                </a:solidFill>
                <a:latin typeface="+mn-lt"/>
              </a:rPr>
              <a:t>History of academic mediocrity </a:t>
            </a:r>
            <a:r>
              <a:rPr lang="en-US" sz="2700" dirty="0">
                <a:latin typeface="+mn-lt"/>
              </a:rPr>
              <a:t>–failed high school leaving exams, university places cancelled, College of Technology, graduated in bottom half of my class, turned down for graduate study, failed my master’s degree exam – </a:t>
            </a:r>
            <a:r>
              <a:rPr lang="en-US" sz="2700" i="1" dirty="0">
                <a:latin typeface="+mn-lt"/>
              </a:rPr>
              <a:t>Broadening student-centered assessment measures</a:t>
            </a:r>
            <a:r>
              <a:rPr lang="en-US" dirty="0"/>
              <a:t/>
            </a:r>
            <a:br>
              <a:rPr lang="en-US" dirty="0"/>
            </a:br>
            <a:endParaRPr lang="en-US" dirty="0"/>
          </a:p>
        </p:txBody>
      </p:sp>
      <p:sp>
        <p:nvSpPr>
          <p:cNvPr id="3" name="Content Placeholder 2"/>
          <p:cNvSpPr>
            <a:spLocks noGrp="1"/>
          </p:cNvSpPr>
          <p:nvPr>
            <p:ph idx="1"/>
          </p:nvPr>
        </p:nvSpPr>
        <p:spPr>
          <a:xfrm>
            <a:off x="6129866" y="365125"/>
            <a:ext cx="5223933" cy="5811838"/>
          </a:xfrm>
          <a:solidFill>
            <a:schemeClr val="accent2">
              <a:lumMod val="20000"/>
              <a:lumOff val="80000"/>
            </a:schemeClr>
          </a:solidFill>
        </p:spPr>
        <p:txBody>
          <a:bodyPr/>
          <a:lstStyle/>
          <a:p>
            <a:r>
              <a:rPr lang="en-US" b="1" dirty="0" smtClean="0">
                <a:solidFill>
                  <a:srgbClr val="FF0000"/>
                </a:solidFill>
                <a:latin typeface="+mn-lt"/>
              </a:rPr>
              <a:t>Watching my doctoral supervisor </a:t>
            </a:r>
            <a:r>
              <a:rPr lang="en-US" dirty="0" smtClean="0">
                <a:latin typeface="+mn-lt"/>
              </a:rPr>
              <a:t>– giving me ‘bad’ inconvenient news in a way that I knew was in my own best interests</a:t>
            </a:r>
            <a:br>
              <a:rPr lang="en-US" dirty="0" smtClean="0">
                <a:latin typeface="+mn-lt"/>
              </a:rPr>
            </a:br>
            <a:r>
              <a:rPr lang="en-US" i="1" dirty="0" smtClean="0">
                <a:latin typeface="+mn-lt"/>
              </a:rPr>
              <a:t>Ethical use of teacher power</a:t>
            </a:r>
            <a:br>
              <a:rPr lang="en-US" i="1" dirty="0" smtClean="0">
                <a:latin typeface="+mn-lt"/>
              </a:rPr>
            </a:br>
            <a:r>
              <a:rPr lang="en-US" i="1" dirty="0" smtClean="0">
                <a:latin typeface="+mn-lt"/>
              </a:rPr>
              <a:t>Relational underpinnings to critical thinking </a:t>
            </a:r>
            <a:br>
              <a:rPr lang="en-US" i="1" dirty="0" smtClean="0">
                <a:latin typeface="+mn-lt"/>
              </a:rPr>
            </a:br>
            <a:r>
              <a:rPr lang="en-US" i="1" dirty="0" smtClean="0">
                <a:latin typeface="+mn-lt"/>
              </a:rPr>
              <a:t>An authoritative ally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998" y="3872089"/>
            <a:ext cx="3352801" cy="2457273"/>
          </a:xfrm>
          <a:prstGeom prst="rect">
            <a:avLst/>
          </a:prstGeom>
        </p:spPr>
      </p:pic>
    </p:spTree>
    <p:extLst>
      <p:ext uri="{BB962C8B-B14F-4D97-AF65-F5344CB8AC3E}">
        <p14:creationId xmlns:p14="http://schemas.microsoft.com/office/powerpoint/2010/main" val="110812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466" y="2020711"/>
            <a:ext cx="3090333" cy="2991557"/>
          </a:xfrm>
        </p:spPr>
        <p:txBody>
          <a:bodyPr/>
          <a:lstStyle/>
          <a:p>
            <a:endParaRPr lang="en-US" dirty="0"/>
          </a:p>
        </p:txBody>
      </p:sp>
      <p:sp>
        <p:nvSpPr>
          <p:cNvPr id="3" name="Content Placeholder 2"/>
          <p:cNvSpPr>
            <a:spLocks noGrp="1"/>
          </p:cNvSpPr>
          <p:nvPr>
            <p:ph idx="1"/>
          </p:nvPr>
        </p:nvSpPr>
        <p:spPr>
          <a:xfrm>
            <a:off x="838200" y="395111"/>
            <a:ext cx="6499578" cy="5781852"/>
          </a:xfrm>
        </p:spPr>
        <p:txBody>
          <a:bodyPr>
            <a:normAutofit lnSpcReduction="10000"/>
          </a:bodyPr>
          <a:lstStyle/>
          <a:p>
            <a:r>
              <a:rPr lang="en-US" dirty="0" smtClean="0"/>
              <a:t>Go to </a:t>
            </a:r>
            <a:r>
              <a:rPr lang="en-US" sz="5400" b="1" i="1" dirty="0" err="1" smtClean="0">
                <a:solidFill>
                  <a:srgbClr val="FF0000"/>
                </a:solidFill>
              </a:rPr>
              <a:t>sli.do</a:t>
            </a:r>
            <a:r>
              <a:rPr lang="en-US" sz="5400" dirty="0" smtClean="0"/>
              <a:t> </a:t>
            </a:r>
          </a:p>
          <a:p>
            <a:r>
              <a:rPr lang="en-US" dirty="0"/>
              <a:t>E</a:t>
            </a:r>
            <a:r>
              <a:rPr lang="en-US" dirty="0" smtClean="0"/>
              <a:t>nter Code: </a:t>
            </a:r>
            <a:r>
              <a:rPr lang="fi-FI" sz="5400" dirty="0" smtClean="0">
                <a:solidFill>
                  <a:srgbClr val="FF0000"/>
                </a:solidFill>
              </a:rPr>
              <a:t>6957287</a:t>
            </a:r>
            <a:endParaRPr lang="en-US" sz="5400" dirty="0" smtClean="0">
              <a:solidFill>
                <a:srgbClr val="FF0000"/>
              </a:solidFill>
            </a:endParaRPr>
          </a:p>
          <a:p>
            <a:r>
              <a:rPr lang="en-US" dirty="0" smtClean="0"/>
              <a:t>Or, use the QR Code opposite</a:t>
            </a:r>
          </a:p>
          <a:p>
            <a:endParaRPr lang="en-US" dirty="0" smtClean="0"/>
          </a:p>
          <a:p>
            <a:r>
              <a:rPr lang="en-US" dirty="0" smtClean="0"/>
              <a:t>Reply to the question: </a:t>
            </a:r>
            <a:r>
              <a:rPr lang="en-US" i="1" dirty="0" smtClean="0">
                <a:solidFill>
                  <a:srgbClr val="FF0000"/>
                </a:solidFill>
              </a:rPr>
              <a:t>When you have witnessed or enacted being a critically reflective teacher, what does it LOOK, SOUND or FEEL like?</a:t>
            </a:r>
          </a:p>
          <a:p>
            <a:endParaRPr lang="en-US" b="1" dirty="0" smtClean="0"/>
          </a:p>
          <a:p>
            <a:r>
              <a:rPr lang="en-US" dirty="0" smtClean="0"/>
              <a:t>Your responses will help form a word cloud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599" y="1890889"/>
            <a:ext cx="3251200" cy="3251200"/>
          </a:xfrm>
          <a:prstGeom prst="rect">
            <a:avLst/>
          </a:prstGeom>
        </p:spPr>
      </p:pic>
    </p:spTree>
    <p:extLst>
      <p:ext uri="{BB962C8B-B14F-4D97-AF65-F5344CB8AC3E}">
        <p14:creationId xmlns:p14="http://schemas.microsoft.com/office/powerpoint/2010/main" val="192330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02956" cy="5811838"/>
          </a:xfrm>
          <a:solidFill>
            <a:schemeClr val="accent2">
              <a:lumMod val="20000"/>
              <a:lumOff val="80000"/>
            </a:schemeClr>
          </a:solidFill>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sz="3600" dirty="0" err="1" smtClean="0"/>
              <a:t>Sli.do</a:t>
            </a:r>
            <a:r>
              <a:rPr lang="en-US" sz="3600" dirty="0" smtClean="0"/>
              <a:t/>
            </a:r>
            <a:br>
              <a:rPr lang="en-US" sz="3600" dirty="0" smtClean="0"/>
            </a:br>
            <a:r>
              <a:rPr lang="en-US" sz="3600" dirty="0" err="1" smtClean="0"/>
              <a:t>backchannelchat.com</a:t>
            </a:r>
            <a:r>
              <a:rPr lang="en-US" sz="3600" dirty="0" smtClean="0"/>
              <a:t/>
            </a:r>
            <a:br>
              <a:rPr lang="en-US" sz="3600" dirty="0" smtClean="0"/>
            </a:br>
            <a:r>
              <a:rPr lang="en-US" sz="3600" dirty="0" err="1" smtClean="0"/>
              <a:t>tweedback.de</a:t>
            </a:r>
            <a:endParaRPr lang="en-US" sz="3600" dirty="0"/>
          </a:p>
        </p:txBody>
      </p:sp>
      <p:sp>
        <p:nvSpPr>
          <p:cNvPr id="3" name="Content Placeholder 2"/>
          <p:cNvSpPr>
            <a:spLocks noGrp="1"/>
          </p:cNvSpPr>
          <p:nvPr>
            <p:ph idx="1"/>
          </p:nvPr>
        </p:nvSpPr>
        <p:spPr>
          <a:xfrm>
            <a:off x="6242756" y="365125"/>
            <a:ext cx="5111044" cy="5811838"/>
          </a:xfrm>
          <a:solidFill>
            <a:schemeClr val="accent6">
              <a:lumMod val="20000"/>
              <a:lumOff val="80000"/>
            </a:schemeClr>
          </a:solidFill>
        </p:spPr>
        <p:txBody>
          <a:bodyPr>
            <a:normAutofit fontScale="92500" lnSpcReduction="20000"/>
          </a:bodyPr>
          <a:lstStyle/>
          <a:p>
            <a:r>
              <a:rPr lang="en-US" dirty="0" smtClean="0"/>
              <a:t>Interrupts the normal privileging of extroverts, dominant language speakers</a:t>
            </a:r>
          </a:p>
          <a:p>
            <a:r>
              <a:rPr lang="en-US" dirty="0" smtClean="0"/>
              <a:t>Students can ask questions without fear</a:t>
            </a:r>
          </a:p>
          <a:p>
            <a:r>
              <a:rPr lang="en-US" dirty="0" smtClean="0"/>
              <a:t>You can pose a question at start of class to assess knowledge, experience &amp; preconceptions of students – but also to uncover ‘</a:t>
            </a:r>
            <a:r>
              <a:rPr lang="en-US" dirty="0" err="1" smtClean="0"/>
              <a:t>unsayables</a:t>
            </a:r>
            <a:r>
              <a:rPr lang="en-US" dirty="0" smtClean="0"/>
              <a:t>’: “what’s a recent example of structural racism you’ve witnessed, enacted or experienced at the school?”</a:t>
            </a:r>
          </a:p>
          <a:p>
            <a:r>
              <a:rPr lang="en-US" dirty="0" smtClean="0"/>
              <a:t>You can pose quick questions during class to check for understanding, identify misconceptions</a:t>
            </a:r>
          </a:p>
          <a:p>
            <a:r>
              <a:rPr lang="en-US" dirty="0" smtClean="0"/>
              <a:t>Students can critique your actions</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5302956" cy="4240742"/>
          </a:xfrm>
          <a:prstGeom prst="rect">
            <a:avLst/>
          </a:prstGeom>
        </p:spPr>
      </p:pic>
    </p:spTree>
    <p:extLst>
      <p:ext uri="{BB962C8B-B14F-4D97-AF65-F5344CB8AC3E}">
        <p14:creationId xmlns:p14="http://schemas.microsoft.com/office/powerpoint/2010/main" val="1751839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1808"/>
          </a:xfrm>
        </p:spPr>
        <p:txBody>
          <a:bodyPr>
            <a:noAutofit/>
          </a:bodyPr>
          <a:lstStyle/>
          <a:p>
            <a:pPr algn="ctr"/>
            <a:r>
              <a:rPr lang="en-US" b="1" i="1" dirty="0" smtClean="0">
                <a:solidFill>
                  <a:srgbClr val="FF0000"/>
                </a:solidFill>
              </a:rPr>
              <a:t>Checking Assumptions - 4 Lenses on Practice</a:t>
            </a:r>
            <a:endParaRPr lang="en-US" b="1" i="1" dirty="0">
              <a:solidFill>
                <a:srgbClr val="FF0000"/>
              </a:solidFill>
            </a:endParaRPr>
          </a:p>
        </p:txBody>
      </p:sp>
      <p:sp>
        <p:nvSpPr>
          <p:cNvPr id="3" name="Content Placeholder 2"/>
          <p:cNvSpPr>
            <a:spLocks noGrp="1"/>
          </p:cNvSpPr>
          <p:nvPr>
            <p:ph idx="1"/>
          </p:nvPr>
        </p:nvSpPr>
        <p:spPr>
          <a:xfrm>
            <a:off x="838200" y="1286934"/>
            <a:ext cx="10515600" cy="4890029"/>
          </a:xfrm>
          <a:solidFill>
            <a:schemeClr val="accent5">
              <a:lumMod val="20000"/>
              <a:lumOff val="80000"/>
            </a:schemeClr>
          </a:solidFill>
        </p:spPr>
        <p:txBody>
          <a:bodyPr>
            <a:normAutofit/>
          </a:bodyPr>
          <a:lstStyle/>
          <a:p>
            <a:r>
              <a:rPr lang="en-US" sz="4800" dirty="0" smtClean="0"/>
              <a:t>         </a:t>
            </a:r>
          </a:p>
          <a:p>
            <a:r>
              <a:rPr lang="en-US" sz="4800" dirty="0"/>
              <a:t> </a:t>
            </a:r>
            <a:r>
              <a:rPr lang="en-US" sz="4800" dirty="0" smtClean="0"/>
              <a:t>        </a:t>
            </a:r>
            <a:r>
              <a:rPr lang="en-US" sz="5400" dirty="0" smtClean="0"/>
              <a:t>Students’ Eyes</a:t>
            </a:r>
          </a:p>
          <a:p>
            <a:r>
              <a:rPr lang="en-US" sz="5400" dirty="0" smtClean="0"/>
              <a:t>  </a:t>
            </a:r>
            <a:r>
              <a:rPr lang="en-US" sz="5400" dirty="0" smtClean="0">
                <a:solidFill>
                  <a:srgbClr val="00B050"/>
                </a:solidFill>
              </a:rPr>
              <a:t>Colleagues’ Perceptions</a:t>
            </a:r>
          </a:p>
          <a:p>
            <a:r>
              <a:rPr lang="en-US" sz="5400" dirty="0" smtClean="0"/>
              <a:t>         </a:t>
            </a:r>
            <a:r>
              <a:rPr lang="en-US" sz="5400" dirty="0" smtClean="0">
                <a:solidFill>
                  <a:srgbClr val="FF0000"/>
                </a:solidFill>
              </a:rPr>
              <a:t>Autobiography</a:t>
            </a:r>
          </a:p>
          <a:p>
            <a:r>
              <a:rPr lang="en-US" sz="5400" dirty="0" smtClean="0"/>
              <a:t>       </a:t>
            </a:r>
            <a:r>
              <a:rPr lang="en-US" sz="5400" dirty="0" smtClean="0">
                <a:solidFill>
                  <a:srgbClr val="7030A0"/>
                </a:solidFill>
              </a:rPr>
              <a:t>Theory/Research</a:t>
            </a:r>
            <a:endParaRPr lang="en-US" sz="5400" dirty="0">
              <a:solidFill>
                <a:srgbClr val="7030A0"/>
              </a:solidFill>
            </a:endParaRPr>
          </a:p>
        </p:txBody>
      </p:sp>
      <p:pic>
        <p:nvPicPr>
          <p:cNvPr id="4" name="Picture 3"/>
          <p:cNvPicPr>
            <a:picLocks noChangeAspect="1"/>
          </p:cNvPicPr>
          <p:nvPr/>
        </p:nvPicPr>
        <p:blipFill>
          <a:blip r:embed="rId2"/>
          <a:stretch>
            <a:fillRect/>
          </a:stretch>
        </p:blipFill>
        <p:spPr>
          <a:xfrm>
            <a:off x="8139288" y="1825625"/>
            <a:ext cx="3214511" cy="4236508"/>
          </a:xfrm>
          <a:prstGeom prst="rect">
            <a:avLst/>
          </a:prstGeom>
        </p:spPr>
      </p:pic>
    </p:spTree>
    <p:extLst>
      <p:ext uri="{BB962C8B-B14F-4D97-AF65-F5344CB8AC3E}">
        <p14:creationId xmlns:p14="http://schemas.microsoft.com/office/powerpoint/2010/main" val="202516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179"/>
            <a:ext cx="10515600" cy="1117600"/>
          </a:xfrm>
        </p:spPr>
        <p:txBody>
          <a:bodyPr>
            <a:normAutofit fontScale="90000"/>
          </a:bodyPr>
          <a:lstStyle/>
          <a:p>
            <a:r>
              <a:rPr lang="en-US" b="1" i="1" dirty="0" smtClean="0">
                <a:solidFill>
                  <a:srgbClr val="FF0000"/>
                </a:solidFill>
              </a:rPr>
              <a:t>Enacting Critical Reflection as a Leader</a:t>
            </a:r>
            <a:br>
              <a:rPr lang="en-US" b="1" i="1" dirty="0" smtClean="0">
                <a:solidFill>
                  <a:srgbClr val="FF0000"/>
                </a:solidFill>
              </a:rPr>
            </a:br>
            <a:r>
              <a:rPr lang="en-US" b="1" i="1" dirty="0" smtClean="0">
                <a:solidFill>
                  <a:srgbClr val="FF0000"/>
                </a:solidFill>
              </a:rPr>
              <a:t>- Stephen’s Clinical Depression</a:t>
            </a:r>
            <a:endParaRPr lang="en-US" dirty="0"/>
          </a:p>
        </p:txBody>
      </p:sp>
      <p:sp>
        <p:nvSpPr>
          <p:cNvPr id="3" name="Content Placeholder 2"/>
          <p:cNvSpPr>
            <a:spLocks noGrp="1"/>
          </p:cNvSpPr>
          <p:nvPr>
            <p:ph idx="1"/>
          </p:nvPr>
        </p:nvSpPr>
        <p:spPr>
          <a:xfrm>
            <a:off x="838200" y="1241778"/>
            <a:ext cx="8317089" cy="5384799"/>
          </a:xfrm>
          <a:solidFill>
            <a:schemeClr val="accent2">
              <a:lumMod val="20000"/>
              <a:lumOff val="80000"/>
            </a:schemeClr>
          </a:solidFill>
        </p:spPr>
        <p:txBody>
          <a:bodyPr>
            <a:normAutofit lnSpcReduction="10000"/>
          </a:bodyPr>
          <a:lstStyle/>
          <a:p>
            <a:pPr marL="0" indent="0">
              <a:buNone/>
            </a:pPr>
            <a:r>
              <a:rPr lang="en-US" i="1" u="sng" dirty="0" smtClean="0"/>
              <a:t>Assumptions:</a:t>
            </a:r>
          </a:p>
          <a:p>
            <a:r>
              <a:rPr lang="en-US" dirty="0" smtClean="0"/>
              <a:t>Clinical Depression is Caused by External Circumstances</a:t>
            </a:r>
          </a:p>
          <a:p>
            <a:r>
              <a:rPr lang="en-US" dirty="0" smtClean="0"/>
              <a:t>Therefore I Shouldn’t Be Depressed</a:t>
            </a:r>
          </a:p>
          <a:p>
            <a:r>
              <a:rPr lang="en-US" dirty="0" smtClean="0"/>
              <a:t>The Way to Deal With Depression Is To Reason Through It</a:t>
            </a:r>
          </a:p>
          <a:p>
            <a:r>
              <a:rPr lang="en-US" dirty="0"/>
              <a:t>I</a:t>
            </a:r>
            <a:r>
              <a:rPr lang="en-US" dirty="0" smtClean="0"/>
              <a:t> Must Tell Yourself To Snap Out of It</a:t>
            </a:r>
          </a:p>
          <a:p>
            <a:r>
              <a:rPr lang="en-US" dirty="0" smtClean="0"/>
              <a:t>Medications Are For Those Too Weak To Deal With The World</a:t>
            </a:r>
          </a:p>
          <a:p>
            <a:pPr marL="0" indent="0">
              <a:buNone/>
            </a:pPr>
            <a:r>
              <a:rPr lang="en-US" b="1" dirty="0" smtClean="0"/>
              <a:t>                 Rooted in Ideology: PATRIARCHY</a:t>
            </a:r>
          </a:p>
          <a:p>
            <a:pPr marL="0" indent="0" algn="ctr">
              <a:buNone/>
            </a:pPr>
            <a:r>
              <a:rPr lang="en-US" dirty="0" smtClean="0"/>
              <a:t>(Men are to be entrusted with making decisions </a:t>
            </a:r>
          </a:p>
          <a:p>
            <a:pPr marL="0" indent="0" algn="ctr">
              <a:buNone/>
            </a:pPr>
            <a:r>
              <a:rPr lang="en-US" dirty="0" smtClean="0"/>
              <a:t>by virtue of their superior rationality &amp; logic)</a:t>
            </a:r>
          </a:p>
        </p:txBody>
      </p:sp>
      <p:pic>
        <p:nvPicPr>
          <p:cNvPr id="4" name="Picture 3"/>
          <p:cNvPicPr>
            <a:picLocks noChangeAspect="1"/>
          </p:cNvPicPr>
          <p:nvPr/>
        </p:nvPicPr>
        <p:blipFill>
          <a:blip r:embed="rId2"/>
          <a:stretch>
            <a:fillRect/>
          </a:stretch>
        </p:blipFill>
        <p:spPr>
          <a:xfrm>
            <a:off x="9248986" y="553156"/>
            <a:ext cx="2833511" cy="2777066"/>
          </a:xfrm>
          <a:prstGeom prst="rect">
            <a:avLst/>
          </a:prstGeom>
        </p:spPr>
      </p:pic>
      <p:pic>
        <p:nvPicPr>
          <p:cNvPr id="5" name="Picture 4"/>
          <p:cNvPicPr>
            <a:picLocks noChangeAspect="1"/>
          </p:cNvPicPr>
          <p:nvPr/>
        </p:nvPicPr>
        <p:blipFill>
          <a:blip r:embed="rId3"/>
          <a:stretch>
            <a:fillRect/>
          </a:stretch>
        </p:blipFill>
        <p:spPr>
          <a:xfrm>
            <a:off x="9568462" y="3330222"/>
            <a:ext cx="2194560" cy="3460309"/>
          </a:xfrm>
          <a:prstGeom prst="rect">
            <a:avLst/>
          </a:prstGeom>
        </p:spPr>
      </p:pic>
    </p:spTree>
    <p:extLst>
      <p:ext uri="{BB962C8B-B14F-4D97-AF65-F5344CB8AC3E}">
        <p14:creationId xmlns:p14="http://schemas.microsoft.com/office/powerpoint/2010/main" val="316103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3146778" cy="5335764"/>
          </a:xfrm>
        </p:spPr>
        <p:txBody>
          <a:bodyPr/>
          <a:lstStyle/>
          <a:p>
            <a:r>
              <a:rPr lang="en-US" b="1" i="1" dirty="0" smtClean="0">
                <a:solidFill>
                  <a:srgbClr val="FF0000"/>
                </a:solidFill>
              </a:rPr>
              <a:t>Re-Framed Assumptions</a:t>
            </a:r>
            <a:endParaRPr lang="en-US" dirty="0"/>
          </a:p>
        </p:txBody>
      </p:sp>
      <p:sp>
        <p:nvSpPr>
          <p:cNvPr id="3" name="Content Placeholder 2"/>
          <p:cNvSpPr>
            <a:spLocks noGrp="1"/>
          </p:cNvSpPr>
          <p:nvPr>
            <p:ph idx="1"/>
          </p:nvPr>
        </p:nvSpPr>
        <p:spPr>
          <a:xfrm>
            <a:off x="3984979" y="365126"/>
            <a:ext cx="7368820" cy="5811838"/>
          </a:xfrm>
          <a:solidFill>
            <a:schemeClr val="accent4">
              <a:lumMod val="20000"/>
              <a:lumOff val="80000"/>
            </a:schemeClr>
          </a:solidFill>
        </p:spPr>
        <p:txBody>
          <a:bodyPr>
            <a:normAutofit lnSpcReduction="10000"/>
          </a:bodyPr>
          <a:lstStyle/>
          <a:p>
            <a:pPr algn="ctr"/>
            <a:r>
              <a:rPr lang="en-US" sz="3200" dirty="0" smtClean="0"/>
              <a:t>Depression is a chemical imbalance in the brain – not a flaw in character</a:t>
            </a:r>
          </a:p>
          <a:p>
            <a:pPr algn="ctr"/>
            <a:r>
              <a:rPr lang="en-US" sz="3200" dirty="0" smtClean="0"/>
              <a:t>Talk &amp; cognitive behavior therapy is helpful against a background of medication</a:t>
            </a:r>
          </a:p>
          <a:p>
            <a:pPr algn="ctr"/>
            <a:r>
              <a:rPr lang="en-US" sz="3200" dirty="0" smtClean="0"/>
              <a:t>Patriarchy damages men by portraying toxic masculinity as the ideal – (“I can deal with this myself”, “I don’t need help”, “Women may need pills but I don’t”, “I need to be strong”)</a:t>
            </a:r>
          </a:p>
          <a:p>
            <a:pPr algn="ctr"/>
            <a:r>
              <a:rPr lang="en-US" sz="3200" dirty="0" smtClean="0"/>
              <a:t>My responsibility is to make appropriate public disclosure of my own response to my own depression</a:t>
            </a:r>
          </a:p>
          <a:p>
            <a:endParaRPr lang="en-US" dirty="0"/>
          </a:p>
        </p:txBody>
      </p:sp>
    </p:spTree>
    <p:extLst>
      <p:ext uri="{BB962C8B-B14F-4D97-AF65-F5344CB8AC3E}">
        <p14:creationId xmlns:p14="http://schemas.microsoft.com/office/powerpoint/2010/main" val="2008167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1221</Words>
  <Application>Microsoft Macintosh PowerPoint</Application>
  <PresentationFormat>Widescreen</PresentationFormat>
  <Paragraphs>122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Mangal</vt:lpstr>
      <vt:lpstr>Arial</vt:lpstr>
      <vt:lpstr>Office Theme</vt:lpstr>
      <vt:lpstr>  Becoming a Critically Reflective Teacher New Mexico State University, Las Cruces, June 8th 2022 </vt:lpstr>
      <vt:lpstr>My Web Site</vt:lpstr>
      <vt:lpstr>PowerPoint Presentation</vt:lpstr>
      <vt:lpstr>Who I am as a teacher is influenced by who I am as a learner….  History of academic mediocrity –failed high school leaving exams, university places cancelled, College of Technology, graduated in bottom half of my class, turned down for graduate study, failed my master’s degree exam – Broadening student-centered assessment measures </vt:lpstr>
      <vt:lpstr>PowerPoint Presentation</vt:lpstr>
      <vt:lpstr>       Sli.do backchannelchat.com tweedback.de</vt:lpstr>
      <vt:lpstr>Checking Assumptions - 4 Lenses on Practice</vt:lpstr>
      <vt:lpstr>Enacting Critical Reflection as a Leader - Stephen’s Clinical Depression</vt:lpstr>
      <vt:lpstr>Re-Framed Assumptions</vt:lpstr>
      <vt:lpstr>         My racial identity – the ‘good White person’</vt:lpstr>
      <vt:lpstr>In fact…</vt:lpstr>
      <vt:lpstr>       The 1st Class Speech</vt:lpstr>
      <vt:lpstr>PowerPoint Presentation</vt:lpstr>
      <vt:lpstr>What I’ve Learned - POWER IS ALWAYS IN THE ROOM </vt:lpstr>
      <vt:lpstr>I’ve Learned…  Students are ALWAYS watching you &amp; reading meaning into your words &amp; actions        </vt:lpstr>
      <vt:lpstr>Circle of Voices Protocol     </vt:lpstr>
      <vt:lpstr>                       BENEFITS  My actions are grounded in an accurate understanding of what’s going on with my students – this increases the chances of things working out as I hope they will  I can always articulate the rationale &amp; assumptions for my actions &amp; choices – this gives students a confidence-inducing belief in my teaching expertise  The complexity I uncover means I cease to believe that I can control everything that happens – this reduces my stress  The reality of diversity means I keep alternating pedagogic modalities – this increases students’ engagement                       </vt:lpstr>
      <vt:lpstr>PowerPoint Presentation</vt:lpstr>
      <vt:lpstr>Some of Stephen’s Resources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Critically Reflective Teacher New Mexico State University, Las Cruces, June 8th 2022 </dc:title>
  <dc:creator>Brookfield, Stephen D.</dc:creator>
  <cp:lastModifiedBy>Brookfield, Stephen D.</cp:lastModifiedBy>
  <cp:revision>15</cp:revision>
  <dcterms:created xsi:type="dcterms:W3CDTF">2022-05-25T14:59:22Z</dcterms:created>
  <dcterms:modified xsi:type="dcterms:W3CDTF">2022-05-25T17:25:46Z</dcterms:modified>
</cp:coreProperties>
</file>