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2" r:id="rId7"/>
    <p:sldId id="261" r:id="rId8"/>
    <p:sldId id="270" r:id="rId9"/>
    <p:sldId id="265" r:id="rId10"/>
    <p:sldId id="266" r:id="rId11"/>
    <p:sldId id="267" r:id="rId12"/>
    <p:sldId id="268" r:id="rId13"/>
    <p:sldId id="269" r:id="rId14"/>
    <p:sldId id="263"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15"/>
  </p:normalViewPr>
  <p:slideViewPr>
    <p:cSldViewPr snapToGrid="0" snapToObjects="1">
      <p:cViewPr varScale="1">
        <p:scale>
          <a:sx n="115" d="100"/>
          <a:sy n="115"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E41C9C-07DB-4642-819B-4D73A324C658}" type="datetimeFigureOut">
              <a:rPr lang="en-US" smtClean="0"/>
              <a:t>5/5/21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14A5C-E16A-CD4E-A1C9-72C2DE013822}" type="slidenum">
              <a:rPr lang="en-US" smtClean="0"/>
              <a:t>‹#›</a:t>
            </a:fld>
            <a:endParaRPr lang="en-US"/>
          </a:p>
        </p:txBody>
      </p:sp>
    </p:spTree>
    <p:extLst>
      <p:ext uri="{BB962C8B-B14F-4D97-AF65-F5344CB8AC3E}">
        <p14:creationId xmlns:p14="http://schemas.microsoft.com/office/powerpoint/2010/main" val="818375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41C9C-07DB-4642-819B-4D73A324C658}" type="datetimeFigureOut">
              <a:rPr lang="en-US" smtClean="0"/>
              <a:t>5/5/21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14A5C-E16A-CD4E-A1C9-72C2DE013822}" type="slidenum">
              <a:rPr lang="en-US" smtClean="0"/>
              <a:t>‹#›</a:t>
            </a:fld>
            <a:endParaRPr lang="en-US"/>
          </a:p>
        </p:txBody>
      </p:sp>
    </p:spTree>
    <p:extLst>
      <p:ext uri="{BB962C8B-B14F-4D97-AF65-F5344CB8AC3E}">
        <p14:creationId xmlns:p14="http://schemas.microsoft.com/office/powerpoint/2010/main" val="1902470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41C9C-07DB-4642-819B-4D73A324C658}" type="datetimeFigureOut">
              <a:rPr lang="en-US" smtClean="0"/>
              <a:t>5/5/21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14A5C-E16A-CD4E-A1C9-72C2DE013822}" type="slidenum">
              <a:rPr lang="en-US" smtClean="0"/>
              <a:t>‹#›</a:t>
            </a:fld>
            <a:endParaRPr lang="en-US"/>
          </a:p>
        </p:txBody>
      </p:sp>
    </p:spTree>
    <p:extLst>
      <p:ext uri="{BB962C8B-B14F-4D97-AF65-F5344CB8AC3E}">
        <p14:creationId xmlns:p14="http://schemas.microsoft.com/office/powerpoint/2010/main" val="933891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41C9C-07DB-4642-819B-4D73A324C658}" type="datetimeFigureOut">
              <a:rPr lang="en-US" smtClean="0"/>
              <a:t>5/5/21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14A5C-E16A-CD4E-A1C9-72C2DE013822}" type="slidenum">
              <a:rPr lang="en-US" smtClean="0"/>
              <a:t>‹#›</a:t>
            </a:fld>
            <a:endParaRPr lang="en-US"/>
          </a:p>
        </p:txBody>
      </p:sp>
    </p:spTree>
    <p:extLst>
      <p:ext uri="{BB962C8B-B14F-4D97-AF65-F5344CB8AC3E}">
        <p14:creationId xmlns:p14="http://schemas.microsoft.com/office/powerpoint/2010/main" val="1962787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E41C9C-07DB-4642-819B-4D73A324C658}" type="datetimeFigureOut">
              <a:rPr lang="en-US" smtClean="0"/>
              <a:t>5/5/21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14A5C-E16A-CD4E-A1C9-72C2DE013822}" type="slidenum">
              <a:rPr lang="en-US" smtClean="0"/>
              <a:t>‹#›</a:t>
            </a:fld>
            <a:endParaRPr lang="en-US"/>
          </a:p>
        </p:txBody>
      </p:sp>
    </p:spTree>
    <p:extLst>
      <p:ext uri="{BB962C8B-B14F-4D97-AF65-F5344CB8AC3E}">
        <p14:creationId xmlns:p14="http://schemas.microsoft.com/office/powerpoint/2010/main" val="1066908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E41C9C-07DB-4642-819B-4D73A324C658}" type="datetimeFigureOut">
              <a:rPr lang="en-US" smtClean="0"/>
              <a:t>5/5/21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14A5C-E16A-CD4E-A1C9-72C2DE013822}" type="slidenum">
              <a:rPr lang="en-US" smtClean="0"/>
              <a:t>‹#›</a:t>
            </a:fld>
            <a:endParaRPr lang="en-US"/>
          </a:p>
        </p:txBody>
      </p:sp>
    </p:spTree>
    <p:extLst>
      <p:ext uri="{BB962C8B-B14F-4D97-AF65-F5344CB8AC3E}">
        <p14:creationId xmlns:p14="http://schemas.microsoft.com/office/powerpoint/2010/main" val="3948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E41C9C-07DB-4642-819B-4D73A324C658}" type="datetimeFigureOut">
              <a:rPr lang="en-US" smtClean="0"/>
              <a:t>5/5/21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E14A5C-E16A-CD4E-A1C9-72C2DE013822}" type="slidenum">
              <a:rPr lang="en-US" smtClean="0"/>
              <a:t>‹#›</a:t>
            </a:fld>
            <a:endParaRPr lang="en-US"/>
          </a:p>
        </p:txBody>
      </p:sp>
    </p:spTree>
    <p:extLst>
      <p:ext uri="{BB962C8B-B14F-4D97-AF65-F5344CB8AC3E}">
        <p14:creationId xmlns:p14="http://schemas.microsoft.com/office/powerpoint/2010/main" val="211717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E41C9C-07DB-4642-819B-4D73A324C658}" type="datetimeFigureOut">
              <a:rPr lang="en-US" smtClean="0"/>
              <a:t>5/5/21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E14A5C-E16A-CD4E-A1C9-72C2DE013822}" type="slidenum">
              <a:rPr lang="en-US" smtClean="0"/>
              <a:t>‹#›</a:t>
            </a:fld>
            <a:endParaRPr lang="en-US"/>
          </a:p>
        </p:txBody>
      </p:sp>
    </p:spTree>
    <p:extLst>
      <p:ext uri="{BB962C8B-B14F-4D97-AF65-F5344CB8AC3E}">
        <p14:creationId xmlns:p14="http://schemas.microsoft.com/office/powerpoint/2010/main" val="1758569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41C9C-07DB-4642-819B-4D73A324C658}" type="datetimeFigureOut">
              <a:rPr lang="en-US" smtClean="0"/>
              <a:t>5/5/21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E14A5C-E16A-CD4E-A1C9-72C2DE013822}" type="slidenum">
              <a:rPr lang="en-US" smtClean="0"/>
              <a:t>‹#›</a:t>
            </a:fld>
            <a:endParaRPr lang="en-US"/>
          </a:p>
        </p:txBody>
      </p:sp>
    </p:spTree>
    <p:extLst>
      <p:ext uri="{BB962C8B-B14F-4D97-AF65-F5344CB8AC3E}">
        <p14:creationId xmlns:p14="http://schemas.microsoft.com/office/powerpoint/2010/main" val="460472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41C9C-07DB-4642-819B-4D73A324C658}" type="datetimeFigureOut">
              <a:rPr lang="en-US" smtClean="0"/>
              <a:t>5/5/21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14A5C-E16A-CD4E-A1C9-72C2DE013822}" type="slidenum">
              <a:rPr lang="en-US" smtClean="0"/>
              <a:t>‹#›</a:t>
            </a:fld>
            <a:endParaRPr lang="en-US"/>
          </a:p>
        </p:txBody>
      </p:sp>
    </p:spTree>
    <p:extLst>
      <p:ext uri="{BB962C8B-B14F-4D97-AF65-F5344CB8AC3E}">
        <p14:creationId xmlns:p14="http://schemas.microsoft.com/office/powerpoint/2010/main" val="1772214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41C9C-07DB-4642-819B-4D73A324C658}" type="datetimeFigureOut">
              <a:rPr lang="en-US" smtClean="0"/>
              <a:t>5/5/21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14A5C-E16A-CD4E-A1C9-72C2DE013822}" type="slidenum">
              <a:rPr lang="en-US" smtClean="0"/>
              <a:t>‹#›</a:t>
            </a:fld>
            <a:endParaRPr lang="en-US"/>
          </a:p>
        </p:txBody>
      </p:sp>
    </p:spTree>
    <p:extLst>
      <p:ext uri="{BB962C8B-B14F-4D97-AF65-F5344CB8AC3E}">
        <p14:creationId xmlns:p14="http://schemas.microsoft.com/office/powerpoint/2010/main" val="136571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41C9C-07DB-4642-819B-4D73A324C658}" type="datetimeFigureOut">
              <a:rPr lang="en-US" smtClean="0"/>
              <a:t>5/5/21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14A5C-E16A-CD4E-A1C9-72C2DE013822}" type="slidenum">
              <a:rPr lang="en-US" smtClean="0"/>
              <a:t>‹#›</a:t>
            </a:fld>
            <a:endParaRPr lang="en-US"/>
          </a:p>
        </p:txBody>
      </p:sp>
    </p:spTree>
    <p:extLst>
      <p:ext uri="{BB962C8B-B14F-4D97-AF65-F5344CB8AC3E}">
        <p14:creationId xmlns:p14="http://schemas.microsoft.com/office/powerpoint/2010/main" val="840923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stephenbrookfield.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time_continue=3&amp;v=2nmhAJYxFT4&amp;feature=emb_logo" TargetMode="External"/><Relationship Id="rId4" Type="http://schemas.openxmlformats.org/officeDocument/2006/relationships/hyperlink" Target="https://www.nytimes.com/interactive/projects/your-stories/conversations-on-race" TargetMode="External"/><Relationship Id="rId5" Type="http://schemas.openxmlformats.org/officeDocument/2006/relationships/hyperlink" Target="https://www.youtube.com/watch?v=ZkedkvNn5V0" TargetMode="External"/><Relationship Id="rId1" Type="http://schemas.openxmlformats.org/officeDocument/2006/relationships/slideLayout" Target="../slideLayouts/slideLayout2.xml"/><Relationship Id="rId2" Type="http://schemas.openxmlformats.org/officeDocument/2006/relationships/hyperlink" Target="https://opinionator.blogs.nytimes.com/2015/12/24/dear-white-america/"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fyZNAAr8czE" TargetMode="External"/><Relationship Id="rId4" Type="http://schemas.openxmlformats.org/officeDocument/2006/relationships/hyperlink" Target="https://www.youtube.com/watch?v=Nrw6Bf5weTM&amp;t=53s" TargetMode="External"/><Relationship Id="rId5" Type="http://schemas.openxmlformats.org/officeDocument/2006/relationships/hyperlink" Target="https://www.youtube.com/watch?v=UZo06BjmbbE" TargetMode="External"/><Relationship Id="rId6" Type="http://schemas.openxmlformats.org/officeDocument/2006/relationships/hyperlink" Target="https://www.youtube.com/watch?v=45ey4jgoxeU" TargetMode="External"/><Relationship Id="rId7" Type="http://schemas.openxmlformats.org/officeDocument/2006/relationships/hyperlink" Target="https://www.youtube.com/watch?v=TzuOlyyQlug" TargetMode="External"/><Relationship Id="rId8" Type="http://schemas.openxmlformats.org/officeDocument/2006/relationships/hyperlink" Target="https://www.youtube.com/watch?v=IwaOBXzJ3hs" TargetMode="External"/><Relationship Id="rId9" Type="http://schemas.openxmlformats.org/officeDocument/2006/relationships/hyperlink" Target="https://www.youtube.com/watch?v=N4fbr1LlxEk" TargetMode="External"/><Relationship Id="rId1" Type="http://schemas.openxmlformats.org/officeDocument/2006/relationships/slideLayout" Target="../slideLayouts/slideLayout2.xml"/><Relationship Id="rId2" Type="http://schemas.openxmlformats.org/officeDocument/2006/relationships/hyperlink" Target="https://www.youtube.com/watch?v=TnybJZRWip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 TargetMode="External"/><Relationship Id="rId3" Type="http://schemas.openxmlformats.org/officeDocument/2006/relationships/hyperlink" Target="http://www.stephenbrookfield.com/powerpoints-pdf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7030A0"/>
          </a:solidFill>
        </p:spPr>
        <p:txBody>
          <a:bodyPr>
            <a:normAutofit/>
          </a:bodyPr>
          <a:lstStyle/>
          <a:p>
            <a:r>
              <a:rPr lang="en-US" dirty="0" smtClean="0">
                <a:solidFill>
                  <a:schemeClr val="bg1"/>
                </a:solidFill>
              </a:rPr>
              <a:t>Becoming a White Antiracist</a:t>
            </a:r>
            <a:br>
              <a:rPr lang="en-US" dirty="0" smtClean="0">
                <a:solidFill>
                  <a:schemeClr val="bg1"/>
                </a:solidFill>
              </a:rPr>
            </a:br>
            <a:r>
              <a:rPr lang="en-US" sz="4400" dirty="0" smtClean="0">
                <a:solidFill>
                  <a:schemeClr val="bg1"/>
                </a:solidFill>
              </a:rPr>
              <a:t>ITLC Lilly Conference, May 12th 2021</a:t>
            </a:r>
            <a:endParaRPr lang="en-US" sz="4400" dirty="0">
              <a:solidFill>
                <a:schemeClr val="bg1"/>
              </a:solidFill>
            </a:endParaRPr>
          </a:p>
        </p:txBody>
      </p:sp>
      <p:sp>
        <p:nvSpPr>
          <p:cNvPr id="3" name="Subtitle 2"/>
          <p:cNvSpPr>
            <a:spLocks noGrp="1"/>
          </p:cNvSpPr>
          <p:nvPr>
            <p:ph type="subTitle" idx="1"/>
          </p:nvPr>
        </p:nvSpPr>
        <p:spPr>
          <a:xfrm>
            <a:off x="1524000" y="3925228"/>
            <a:ext cx="9144000" cy="2085279"/>
          </a:xfrm>
          <a:solidFill>
            <a:schemeClr val="accent4">
              <a:lumMod val="20000"/>
              <a:lumOff val="80000"/>
            </a:schemeClr>
          </a:solidFill>
        </p:spPr>
        <p:txBody>
          <a:bodyPr/>
          <a:lstStyle/>
          <a:p>
            <a:r>
              <a:rPr lang="en-US" dirty="0" smtClean="0"/>
              <a:t>Stephen Brookfield</a:t>
            </a:r>
          </a:p>
          <a:p>
            <a:r>
              <a:rPr lang="en-US" dirty="0" smtClean="0"/>
              <a:t>Distinguished Scholar, Antioch University</a:t>
            </a:r>
          </a:p>
          <a:p>
            <a:r>
              <a:rPr lang="en-US" sz="3200" dirty="0" smtClean="0">
                <a:hlinkClick r:id="rId2"/>
              </a:rPr>
              <a:t>http://www.stephenbrookfield.com/</a:t>
            </a:r>
            <a:endParaRPr lang="en-US" sz="3200" dirty="0" smtClean="0"/>
          </a:p>
          <a:p>
            <a:endParaRPr lang="en-US" dirty="0"/>
          </a:p>
        </p:txBody>
      </p:sp>
    </p:spTree>
    <p:extLst>
      <p:ext uri="{BB962C8B-B14F-4D97-AF65-F5344CB8AC3E}">
        <p14:creationId xmlns:p14="http://schemas.microsoft.com/office/powerpoint/2010/main" val="1948475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420" y="365125"/>
            <a:ext cx="4572000" cy="5645382"/>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solidFill>
                  <a:srgbClr val="FF0000"/>
                </a:solidFill>
              </a:rPr>
              <a:t>“</a:t>
            </a:r>
            <a:r>
              <a:rPr lang="en-US" b="1" i="1" dirty="0" smtClean="0">
                <a:solidFill>
                  <a:srgbClr val="FF0000"/>
                </a:solidFill>
              </a:rPr>
              <a:t>Good whites” - like me (Stephen)</a:t>
            </a:r>
            <a:endParaRPr lang="en-US" b="1" i="1" dirty="0">
              <a:solidFill>
                <a:srgbClr val="FF0000"/>
              </a:solidFill>
            </a:endParaRPr>
          </a:p>
        </p:txBody>
      </p:sp>
      <p:sp>
        <p:nvSpPr>
          <p:cNvPr id="3" name="Content Placeholder 2"/>
          <p:cNvSpPr>
            <a:spLocks noGrp="1"/>
          </p:cNvSpPr>
          <p:nvPr>
            <p:ph idx="1"/>
          </p:nvPr>
        </p:nvSpPr>
        <p:spPr>
          <a:xfrm>
            <a:off x="4861931" y="365125"/>
            <a:ext cx="7103327" cy="6247548"/>
          </a:xfrm>
          <a:solidFill>
            <a:schemeClr val="accent6">
              <a:lumMod val="20000"/>
              <a:lumOff val="80000"/>
            </a:schemeClr>
          </a:solidFill>
        </p:spPr>
        <p:txBody>
          <a:bodyPr>
            <a:normAutofit fontScale="85000" lnSpcReduction="20000"/>
          </a:bodyPr>
          <a:lstStyle/>
          <a:p>
            <a:r>
              <a:rPr lang="en-US" dirty="0"/>
              <a:t>W</a:t>
            </a:r>
            <a:r>
              <a:rPr lang="en-US" dirty="0" smtClean="0"/>
              <a:t>ill vigorously deny any racist intent when confronted with examples of their learned racism &amp; claim they have been misunderstood, are acting innocently, &amp; are being unfairly accused</a:t>
            </a:r>
          </a:p>
          <a:p>
            <a:r>
              <a:rPr lang="en-US" dirty="0" smtClean="0"/>
              <a:t>Will become defensive &amp; immediately seek to explain to people of color the “real” meaning of their behavior</a:t>
            </a:r>
          </a:p>
          <a:p>
            <a:r>
              <a:rPr lang="en-US" dirty="0" smtClean="0"/>
              <a:t>Will resist “sitting with” the reality that they have learned racism &amp; white supremacy throughout their lives &amp; carry those viruses</a:t>
            </a:r>
          </a:p>
          <a:p>
            <a:r>
              <a:rPr lang="en-US" dirty="0" smtClean="0"/>
              <a:t>Will accuse people of color of imagining things, seeing racism where it doesn’t exist, &amp; denying the validity of whites’ experience</a:t>
            </a:r>
          </a:p>
          <a:p>
            <a:r>
              <a:rPr lang="en-US" dirty="0" smtClean="0"/>
              <a:t>Will come to each other’s defense in multi-racial discussions</a:t>
            </a:r>
          </a:p>
          <a:p>
            <a:r>
              <a:rPr lang="en-US" dirty="0" smtClean="0"/>
              <a:t>I know this because these are all of my learned behaviors </a:t>
            </a:r>
            <a:r>
              <a:rPr lang="en-US" sz="2000" dirty="0" smtClean="0"/>
              <a:t>   </a:t>
            </a:r>
          </a:p>
          <a:p>
            <a:r>
              <a:rPr lang="en-US" sz="2000" dirty="0" smtClean="0"/>
              <a:t>(Robin </a:t>
            </a:r>
            <a:r>
              <a:rPr lang="en-US" sz="2000" dirty="0" err="1" smtClean="0"/>
              <a:t>DiAngelo</a:t>
            </a:r>
            <a:r>
              <a:rPr lang="en-US" sz="2000" dirty="0" smtClean="0"/>
              <a:t> </a:t>
            </a:r>
            <a:r>
              <a:rPr lang="en-US" sz="2000" i="1" dirty="0" smtClean="0"/>
              <a:t>White Fragility </a:t>
            </a:r>
            <a:r>
              <a:rPr lang="en-US" sz="2000" dirty="0" smtClean="0"/>
              <a:t>2018)  </a:t>
            </a:r>
          </a:p>
          <a:p>
            <a:r>
              <a:rPr lang="en-US" sz="2000" dirty="0" smtClean="0"/>
              <a:t>(Shannon Sullivan </a:t>
            </a:r>
            <a:r>
              <a:rPr lang="en-US" sz="2000" i="1" dirty="0" smtClean="0"/>
              <a:t>Good White People </a:t>
            </a:r>
            <a:r>
              <a:rPr lang="en-US" sz="2000" dirty="0" smtClean="0"/>
              <a:t>2014)</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167" y="635619"/>
            <a:ext cx="3339945" cy="3746810"/>
          </a:xfrm>
          <a:prstGeom prst="rect">
            <a:avLst/>
          </a:prstGeom>
        </p:spPr>
      </p:pic>
    </p:spTree>
    <p:extLst>
      <p:ext uri="{BB962C8B-B14F-4D97-AF65-F5344CB8AC3E}">
        <p14:creationId xmlns:p14="http://schemas.microsoft.com/office/powerpoint/2010/main" val="852466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572" y="365125"/>
            <a:ext cx="3914078" cy="5489265"/>
          </a:xfrm>
        </p:spPr>
        <p:txBody>
          <a:bodyPr>
            <a:normAutofit/>
          </a:bodyPr>
          <a:lstStyle/>
          <a:p>
            <a:r>
              <a:rPr lang="en-US" b="1" i="1" dirty="0" smtClean="0">
                <a:solidFill>
                  <a:srgbClr val="FF0000"/>
                </a:solidFill>
              </a:rPr>
              <a:t>Hard Truths – What I Know as a White Instructor in a Multiracial Environment</a:t>
            </a:r>
            <a:endParaRPr lang="en-US" dirty="0"/>
          </a:p>
        </p:txBody>
      </p:sp>
      <p:sp>
        <p:nvSpPr>
          <p:cNvPr id="3" name="Content Placeholder 2"/>
          <p:cNvSpPr>
            <a:spLocks noGrp="1"/>
          </p:cNvSpPr>
          <p:nvPr>
            <p:ph idx="1"/>
          </p:nvPr>
        </p:nvSpPr>
        <p:spPr>
          <a:xfrm>
            <a:off x="4527395" y="245326"/>
            <a:ext cx="7270595" cy="6478859"/>
          </a:xfrm>
          <a:solidFill>
            <a:schemeClr val="accent4">
              <a:lumMod val="20000"/>
              <a:lumOff val="80000"/>
            </a:schemeClr>
          </a:solidFill>
        </p:spPr>
        <p:txBody>
          <a:bodyPr>
            <a:normAutofit fontScale="85000" lnSpcReduction="10000"/>
          </a:bodyPr>
          <a:lstStyle/>
          <a:p>
            <a:r>
              <a:rPr lang="en-US" dirty="0" smtClean="0"/>
              <a:t>I MUST call out racist behavior (including in myself) as soon as I see it. If I don’t I will have no credibility in the eyes of students and colleagues of color.</a:t>
            </a:r>
          </a:p>
          <a:p>
            <a:r>
              <a:rPr lang="en-US" dirty="0" smtClean="0"/>
              <a:t>I MUST assume that for students and colleagues of color EVERYTHING is seen through the lens of race. For them, NOTHING is “race free”.</a:t>
            </a:r>
          </a:p>
          <a:p>
            <a:r>
              <a:rPr lang="en-US" dirty="0" smtClean="0"/>
              <a:t>I MUST acknowledge my own racist behavior when it’s pointed out to me – not try to ‘explain’ it away, not protest my innocence: I must regard it as truth.</a:t>
            </a:r>
          </a:p>
          <a:p>
            <a:r>
              <a:rPr lang="en-US" dirty="0" smtClean="0"/>
              <a:t>I MUST NEVER try to talk people of color “out of” their testimony of racism.</a:t>
            </a:r>
          </a:p>
          <a:p>
            <a:r>
              <a:rPr lang="en-US" dirty="0" smtClean="0"/>
              <a:t>I MUST NEVER invoke “being respectful” or “seeing all sides of this” as a way of avoiding painful truths about my own socialization into, &amp; learning of, racism.</a:t>
            </a:r>
          </a:p>
          <a:p>
            <a:r>
              <a:rPr lang="en-US" dirty="0" smtClean="0"/>
              <a:t>I MUST NEVER claim to be an “ally” or anti-racist “friend”.</a:t>
            </a:r>
          </a:p>
          <a:p>
            <a:r>
              <a:rPr lang="en-US" dirty="0" smtClean="0"/>
              <a:t>I MUST NEVER ask people of color to teach me about racism or to tell me what I should do – figuring out what whites should do is OUR responsibility.</a:t>
            </a:r>
          </a:p>
        </p:txBody>
      </p:sp>
    </p:spTree>
    <p:extLst>
      <p:ext uri="{BB962C8B-B14F-4D97-AF65-F5344CB8AC3E}">
        <p14:creationId xmlns:p14="http://schemas.microsoft.com/office/powerpoint/2010/main" val="1448794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420" y="1773043"/>
            <a:ext cx="3824868" cy="2274849"/>
          </a:xfrm>
          <a:solidFill>
            <a:schemeClr val="accent6">
              <a:lumMod val="60000"/>
              <a:lumOff val="40000"/>
            </a:schemeClr>
          </a:solidFill>
        </p:spPr>
        <p:txBody>
          <a:bodyPr>
            <a:normAutofit/>
          </a:bodyPr>
          <a:lstStyle/>
          <a:p>
            <a:r>
              <a:rPr lang="en-US" b="1" i="1" dirty="0" smtClean="0">
                <a:solidFill>
                  <a:srgbClr val="FF0000"/>
                </a:solidFill>
              </a:rPr>
              <a:t>So where do white educators go from here?</a:t>
            </a:r>
            <a:endParaRPr lang="en-US" dirty="0"/>
          </a:p>
        </p:txBody>
      </p:sp>
      <p:sp>
        <p:nvSpPr>
          <p:cNvPr id="3" name="Content Placeholder 2"/>
          <p:cNvSpPr>
            <a:spLocks noGrp="1"/>
          </p:cNvSpPr>
          <p:nvPr>
            <p:ph idx="1"/>
          </p:nvPr>
        </p:nvSpPr>
        <p:spPr>
          <a:xfrm>
            <a:off x="4270917" y="144966"/>
            <a:ext cx="7783551" cy="6579219"/>
          </a:xfrm>
          <a:solidFill>
            <a:schemeClr val="accent5">
              <a:lumMod val="20000"/>
              <a:lumOff val="80000"/>
            </a:schemeClr>
          </a:solidFill>
        </p:spPr>
        <p:txBody>
          <a:bodyPr>
            <a:normAutofit fontScale="85000" lnSpcReduction="20000"/>
          </a:bodyPr>
          <a:lstStyle/>
          <a:p>
            <a:r>
              <a:rPr lang="en-US" dirty="0" smtClean="0"/>
              <a:t>Understand that calling out racism is the responsibility of whites</a:t>
            </a:r>
          </a:p>
          <a:p>
            <a:r>
              <a:rPr lang="en-US" dirty="0" smtClean="0"/>
              <a:t>Don’t wait for people of color to say they’re uncomfortable with something – if you have any unease, name it</a:t>
            </a:r>
          </a:p>
          <a:p>
            <a:r>
              <a:rPr lang="en-US" dirty="0" smtClean="0"/>
              <a:t>Work on naming racism as LEARNED behavior – not individual soul flaw </a:t>
            </a:r>
          </a:p>
          <a:p>
            <a:r>
              <a:rPr lang="en-US" dirty="0" smtClean="0"/>
              <a:t>Strive to model anti-racist awareness in your own contributions</a:t>
            </a:r>
          </a:p>
          <a:p>
            <a:r>
              <a:rPr lang="en-US" dirty="0" smtClean="0"/>
              <a:t>Understand white privilege/power as an unconscious phenomenon – not worrying about how your race makes things difficult for you</a:t>
            </a:r>
          </a:p>
          <a:p>
            <a:r>
              <a:rPr lang="en-US" dirty="0" smtClean="0"/>
              <a:t>Don’t expect gratitude or thanks – you’re just doing the right thing</a:t>
            </a:r>
          </a:p>
          <a:p>
            <a:r>
              <a:rPr lang="en-US" dirty="0" smtClean="0"/>
              <a:t>Don’t preach at, or disdain, those you regard as “less enlightened”</a:t>
            </a:r>
          </a:p>
          <a:p>
            <a:r>
              <a:rPr lang="en-US" dirty="0" smtClean="0"/>
              <a:t>Don’t set up people to “confess” &amp; then grant absolution </a:t>
            </a:r>
          </a:p>
          <a:p>
            <a:r>
              <a:rPr lang="en-US" dirty="0" smtClean="0"/>
              <a:t>Don’t stay silent in multiracial discussions </a:t>
            </a:r>
          </a:p>
          <a:p>
            <a:r>
              <a:rPr lang="en-US" dirty="0" smtClean="0"/>
              <a:t>Do assume you’ll say the “wrong” thing &amp; leave feeling you messed up</a:t>
            </a:r>
          </a:p>
          <a:p>
            <a:r>
              <a:rPr lang="en-US" dirty="0" smtClean="0"/>
              <a:t>Don’t declare yourself an ally to BIPOC – but act as one</a:t>
            </a:r>
          </a:p>
          <a:p>
            <a:endParaRPr lang="en-US" dirty="0"/>
          </a:p>
        </p:txBody>
      </p:sp>
    </p:spTree>
    <p:extLst>
      <p:ext uri="{BB962C8B-B14F-4D97-AF65-F5344CB8AC3E}">
        <p14:creationId xmlns:p14="http://schemas.microsoft.com/office/powerpoint/2010/main" val="2036369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530683" cy="970155"/>
          </a:xfrm>
        </p:spPr>
        <p:txBody>
          <a:bodyPr/>
          <a:lstStyle/>
          <a:p>
            <a:r>
              <a:rPr lang="en-US" b="1" i="1" smtClean="0">
                <a:solidFill>
                  <a:srgbClr val="FF0000"/>
                </a:solidFill>
              </a:rPr>
              <a:t>Preparing to Teach </a:t>
            </a:r>
            <a:r>
              <a:rPr lang="en-US" b="1" i="1" dirty="0" smtClean="0">
                <a:solidFill>
                  <a:srgbClr val="FF0000"/>
                </a:solidFill>
              </a:rPr>
              <a:t>with Race in Mind</a:t>
            </a:r>
            <a:endParaRPr lang="en-US" dirty="0"/>
          </a:p>
        </p:txBody>
      </p:sp>
      <p:sp>
        <p:nvSpPr>
          <p:cNvPr id="3" name="Content Placeholder 2"/>
          <p:cNvSpPr>
            <a:spLocks noGrp="1"/>
          </p:cNvSpPr>
          <p:nvPr>
            <p:ph idx="1"/>
          </p:nvPr>
        </p:nvSpPr>
        <p:spPr>
          <a:xfrm>
            <a:off x="111512" y="970156"/>
            <a:ext cx="11920654" cy="5798634"/>
          </a:xfrm>
          <a:solidFill>
            <a:schemeClr val="accent4">
              <a:lumMod val="20000"/>
              <a:lumOff val="80000"/>
            </a:schemeClr>
          </a:solidFill>
        </p:spPr>
        <p:txBody>
          <a:bodyPr>
            <a:normAutofit lnSpcReduction="10000"/>
          </a:bodyPr>
          <a:lstStyle/>
          <a:p>
            <a:r>
              <a:rPr lang="en-US" dirty="0" smtClean="0"/>
              <a:t>Lose Your Desire/Expectation to Be Perfect</a:t>
            </a:r>
          </a:p>
          <a:p>
            <a:r>
              <a:rPr lang="en-US" dirty="0" smtClean="0">
                <a:solidFill>
                  <a:srgbClr val="FF0000"/>
                </a:solidFill>
              </a:rPr>
              <a:t>       </a:t>
            </a:r>
            <a:r>
              <a:rPr lang="en-US" dirty="0" smtClean="0">
                <a:solidFill>
                  <a:srgbClr val="00B050"/>
                </a:solidFill>
              </a:rPr>
              <a:t>Send Round Introductory Reading/Viewing*</a:t>
            </a:r>
          </a:p>
          <a:p>
            <a:r>
              <a:rPr lang="en-US" dirty="0" smtClean="0">
                <a:solidFill>
                  <a:srgbClr val="FF0000"/>
                </a:solidFill>
              </a:rPr>
              <a:t>             </a:t>
            </a:r>
            <a:r>
              <a:rPr lang="en-US" dirty="0" smtClean="0">
                <a:solidFill>
                  <a:srgbClr val="0070C0"/>
                </a:solidFill>
              </a:rPr>
              <a:t>Take the Emotional Temperature –</a:t>
            </a:r>
            <a:r>
              <a:rPr lang="en-US" dirty="0" err="1" smtClean="0">
                <a:solidFill>
                  <a:srgbClr val="0070C0"/>
                </a:solidFill>
              </a:rPr>
              <a:t>sli.do</a:t>
            </a:r>
            <a:r>
              <a:rPr lang="en-US" dirty="0" smtClean="0">
                <a:solidFill>
                  <a:srgbClr val="0070C0"/>
                </a:solidFill>
              </a:rPr>
              <a:t>, Mood Meter</a:t>
            </a:r>
          </a:p>
          <a:p>
            <a:r>
              <a:rPr lang="en-US" dirty="0" smtClean="0">
                <a:solidFill>
                  <a:srgbClr val="FF0000"/>
                </a:solidFill>
              </a:rPr>
              <a:t>                    Begin By Modeling Self-Disclosure</a:t>
            </a:r>
          </a:p>
          <a:p>
            <a:r>
              <a:rPr lang="en-US" dirty="0" smtClean="0">
                <a:solidFill>
                  <a:srgbClr val="FF0000"/>
                </a:solidFill>
              </a:rPr>
              <a:t>                           </a:t>
            </a:r>
            <a:r>
              <a:rPr lang="en-US" dirty="0" smtClean="0">
                <a:solidFill>
                  <a:srgbClr val="7030A0"/>
                </a:solidFill>
              </a:rPr>
              <a:t>Introduce the Concept of Brave Space</a:t>
            </a:r>
          </a:p>
          <a:p>
            <a:r>
              <a:rPr lang="en-US" dirty="0" smtClean="0">
                <a:solidFill>
                  <a:srgbClr val="FF0000"/>
                </a:solidFill>
              </a:rPr>
              <a:t>                                    </a:t>
            </a:r>
            <a:r>
              <a:rPr lang="en-US" dirty="0" smtClean="0">
                <a:solidFill>
                  <a:srgbClr val="00B050"/>
                </a:solidFill>
              </a:rPr>
              <a:t>Use Conversational Protocols to Engage Everyone</a:t>
            </a:r>
          </a:p>
          <a:p>
            <a:r>
              <a:rPr lang="en-US" dirty="0" smtClean="0">
                <a:solidFill>
                  <a:srgbClr val="00B050"/>
                </a:solidFill>
              </a:rPr>
              <a:t>                                    (Circle of Voices, Circular Response, </a:t>
            </a:r>
            <a:r>
              <a:rPr lang="en-US" dirty="0" err="1" smtClean="0">
                <a:solidFill>
                  <a:srgbClr val="00B050"/>
                </a:solidFill>
              </a:rPr>
              <a:t>Bohmian</a:t>
            </a:r>
            <a:r>
              <a:rPr lang="en-US" dirty="0" smtClean="0">
                <a:solidFill>
                  <a:srgbClr val="00B050"/>
                </a:solidFill>
              </a:rPr>
              <a:t>)</a:t>
            </a:r>
          </a:p>
          <a:p>
            <a:r>
              <a:rPr lang="en-US" dirty="0" smtClean="0">
                <a:solidFill>
                  <a:srgbClr val="FF0000"/>
                </a:solidFill>
              </a:rPr>
              <a:t>                                                </a:t>
            </a:r>
            <a:r>
              <a:rPr lang="en-US" dirty="0" smtClean="0"/>
              <a:t>Check In Regularly via Anonymous Channels</a:t>
            </a:r>
          </a:p>
          <a:p>
            <a:r>
              <a:rPr lang="en-US" dirty="0" smtClean="0"/>
              <a:t>                                                 (</a:t>
            </a:r>
            <a:r>
              <a:rPr lang="en-US" dirty="0" err="1" smtClean="0"/>
              <a:t>sli.do</a:t>
            </a:r>
            <a:r>
              <a:rPr lang="en-US" dirty="0" smtClean="0"/>
              <a:t>, </a:t>
            </a:r>
            <a:r>
              <a:rPr lang="en-US" dirty="0" err="1" smtClean="0"/>
              <a:t>backchannelchat.com</a:t>
            </a:r>
            <a:r>
              <a:rPr lang="en-US" dirty="0" smtClean="0"/>
              <a:t>)   </a:t>
            </a:r>
          </a:p>
          <a:p>
            <a:r>
              <a:rPr lang="en-US" sz="1200" dirty="0" smtClean="0">
                <a:solidFill>
                  <a:srgbClr val="00B050"/>
                </a:solidFill>
              </a:rPr>
              <a:t>* </a:t>
            </a:r>
            <a:r>
              <a:rPr lang="en-US" sz="1400" dirty="0" smtClean="0">
                <a:solidFill>
                  <a:srgbClr val="00B050"/>
                </a:solidFill>
              </a:rPr>
              <a:t>Letter to White America (George </a:t>
            </a:r>
            <a:r>
              <a:rPr lang="en-US" sz="1400" dirty="0" err="1" smtClean="0">
                <a:solidFill>
                  <a:srgbClr val="00B050"/>
                </a:solidFill>
              </a:rPr>
              <a:t>Yancy</a:t>
            </a:r>
            <a:r>
              <a:rPr lang="en-US" sz="1200" dirty="0" smtClean="0">
                <a:solidFill>
                  <a:srgbClr val="00B050"/>
                </a:solidFill>
              </a:rPr>
              <a:t>) </a:t>
            </a:r>
            <a:r>
              <a:rPr lang="en-US" sz="1200" dirty="0" smtClean="0">
                <a:hlinkClick r:id="rId2"/>
              </a:rPr>
              <a:t>https://opinionator.blogs.nytimes.com/2015/12/24/dear-white-america/</a:t>
            </a:r>
            <a:r>
              <a:rPr lang="en-US" sz="1200" dirty="0" smtClean="0">
                <a:solidFill>
                  <a:srgbClr val="FF0000"/>
                </a:solidFill>
              </a:rPr>
              <a:t> </a:t>
            </a:r>
          </a:p>
          <a:p>
            <a:r>
              <a:rPr lang="en-US" sz="1200" dirty="0" smtClean="0">
                <a:solidFill>
                  <a:srgbClr val="00B050"/>
                </a:solidFill>
              </a:rPr>
              <a:t>* </a:t>
            </a:r>
            <a:r>
              <a:rPr lang="en-US" sz="1400" dirty="0" smtClean="0">
                <a:solidFill>
                  <a:srgbClr val="00B050"/>
                </a:solidFill>
              </a:rPr>
              <a:t>What it Means to be American (Color of Fear)</a:t>
            </a:r>
            <a:r>
              <a:rPr lang="en-US" sz="1400" dirty="0" smtClean="0">
                <a:solidFill>
                  <a:srgbClr val="FF0000"/>
                </a:solidFill>
              </a:rPr>
              <a:t> </a:t>
            </a:r>
            <a:r>
              <a:rPr lang="en-US" sz="1200" dirty="0" smtClean="0">
                <a:hlinkClick r:id="rId3"/>
              </a:rPr>
              <a:t>https://www.youtube.com/watch?time_continue=3&amp;v=2nmhAJYxFT4&amp;feature=emb_logo</a:t>
            </a:r>
            <a:r>
              <a:rPr lang="en-US" sz="1200" dirty="0" smtClean="0">
                <a:solidFill>
                  <a:srgbClr val="FF0000"/>
                </a:solidFill>
              </a:rPr>
              <a:t>  </a:t>
            </a:r>
          </a:p>
          <a:p>
            <a:r>
              <a:rPr lang="en-US" sz="1200" dirty="0" smtClean="0">
                <a:solidFill>
                  <a:srgbClr val="00B050"/>
                </a:solidFill>
              </a:rPr>
              <a:t>* </a:t>
            </a:r>
            <a:r>
              <a:rPr lang="en-US" sz="1400" dirty="0" smtClean="0">
                <a:solidFill>
                  <a:srgbClr val="00B050"/>
                </a:solidFill>
              </a:rPr>
              <a:t>Conversations on Race (New York Times</a:t>
            </a:r>
            <a:r>
              <a:rPr lang="en-US" sz="1200" dirty="0" smtClean="0">
                <a:solidFill>
                  <a:srgbClr val="00B050"/>
                </a:solidFill>
              </a:rPr>
              <a:t>) </a:t>
            </a:r>
            <a:r>
              <a:rPr lang="en-US" sz="1200" dirty="0" smtClean="0">
                <a:hlinkClick r:id="rId4"/>
              </a:rPr>
              <a:t>https://www.nytimes.com/interactive/projects/your-stories/conversations-on-race</a:t>
            </a:r>
            <a:r>
              <a:rPr lang="en-US" sz="1200" dirty="0" smtClean="0"/>
              <a:t> </a:t>
            </a:r>
          </a:p>
          <a:p>
            <a:r>
              <a:rPr lang="en-US" sz="1200" dirty="0" smtClean="0">
                <a:solidFill>
                  <a:srgbClr val="00B050"/>
                </a:solidFill>
              </a:rPr>
              <a:t>* How Can We Win (Kimberly Latrice Jones)</a:t>
            </a:r>
            <a:r>
              <a:rPr lang="en-US" sz="1200" dirty="0" smtClean="0">
                <a:solidFill>
                  <a:srgbClr val="00B050"/>
                </a:solidFill>
                <a:hlinkClick r:id="rId3"/>
              </a:rPr>
              <a:t> </a:t>
            </a:r>
            <a:r>
              <a:rPr lang="en-US" sz="1200" dirty="0" smtClean="0">
                <a:hlinkClick r:id="rId5"/>
              </a:rPr>
              <a:t>https://www.youtube.com/watch?v=ZkedkvNn5V0</a:t>
            </a:r>
            <a:r>
              <a:rPr lang="en-US" sz="1200" dirty="0" smtClean="0">
                <a:solidFill>
                  <a:srgbClr val="FF0000"/>
                </a:solidFill>
              </a:rPr>
              <a:t>                 </a:t>
            </a:r>
          </a:p>
          <a:p>
            <a:endParaRPr lang="en-US" dirty="0"/>
          </a:p>
        </p:txBody>
      </p:sp>
    </p:spTree>
    <p:extLst>
      <p:ext uri="{BB962C8B-B14F-4D97-AF65-F5344CB8AC3E}">
        <p14:creationId xmlns:p14="http://schemas.microsoft.com/office/powerpoint/2010/main" val="1232048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924907" cy="758282"/>
          </a:xfrm>
        </p:spPr>
        <p:txBody>
          <a:bodyPr/>
          <a:lstStyle/>
          <a:p>
            <a:r>
              <a:rPr lang="en-US" b="1" i="1" smtClean="0">
                <a:solidFill>
                  <a:srgbClr val="FF0000"/>
                </a:solidFill>
              </a:rPr>
              <a:t>Some Resources from Stephen</a:t>
            </a:r>
            <a:endParaRPr lang="en-US"/>
          </a:p>
        </p:txBody>
      </p:sp>
      <p:sp>
        <p:nvSpPr>
          <p:cNvPr id="3" name="Content Placeholder 2"/>
          <p:cNvSpPr>
            <a:spLocks noGrp="1"/>
          </p:cNvSpPr>
          <p:nvPr>
            <p:ph idx="1"/>
          </p:nvPr>
        </p:nvSpPr>
        <p:spPr>
          <a:xfrm>
            <a:off x="0" y="758282"/>
            <a:ext cx="12192000" cy="6099717"/>
          </a:xfrm>
          <a:solidFill>
            <a:schemeClr val="accent6">
              <a:lumMod val="20000"/>
              <a:lumOff val="80000"/>
            </a:schemeClr>
          </a:solidFill>
        </p:spPr>
        <p:txBody>
          <a:bodyPr>
            <a:normAutofit fontScale="92500" lnSpcReduction="10000"/>
          </a:bodyPr>
          <a:lstStyle/>
          <a:p>
            <a:r>
              <a:rPr lang="en-US" i="1" dirty="0" smtClean="0">
                <a:solidFill>
                  <a:srgbClr val="FF0000"/>
                </a:solidFill>
              </a:rPr>
              <a:t>Becoming a White Antiracist; A Practical Guide for Educators, Leaders and Activists </a:t>
            </a:r>
            <a:r>
              <a:rPr lang="en-US" dirty="0" smtClean="0"/>
              <a:t>(Stylus, 2021) w/Mary Hess</a:t>
            </a:r>
          </a:p>
          <a:p>
            <a:r>
              <a:rPr lang="en-US" dirty="0" smtClean="0">
                <a:solidFill>
                  <a:srgbClr val="FF0000"/>
                </a:solidFill>
              </a:rPr>
              <a:t>Gospel Beautiful Podcast</a:t>
            </a:r>
            <a:r>
              <a:rPr lang="en-US" dirty="0" smtClean="0"/>
              <a:t>: https://</a:t>
            </a:r>
            <a:r>
              <a:rPr lang="en-US" dirty="0" err="1" smtClean="0"/>
              <a:t>www.buzzsprout.com</a:t>
            </a:r>
            <a:r>
              <a:rPr lang="en-US" dirty="0" smtClean="0"/>
              <a:t>/680528/8460030-stephen-brookfield-and-mary-hess-becoming-a-white-antiracist</a:t>
            </a:r>
          </a:p>
          <a:p>
            <a:r>
              <a:rPr lang="en-US" i="1" dirty="0" smtClean="0"/>
              <a:t>Teaching Race: Helping Students Unmask and Challenge Racism </a:t>
            </a:r>
            <a:r>
              <a:rPr lang="en-US" dirty="0" smtClean="0"/>
              <a:t>(</a:t>
            </a:r>
            <a:r>
              <a:rPr lang="en-US" dirty="0" err="1" smtClean="0"/>
              <a:t>Jossey</a:t>
            </a:r>
            <a:r>
              <a:rPr lang="en-US" dirty="0" smtClean="0"/>
              <a:t>-Bass, 2019)</a:t>
            </a:r>
          </a:p>
          <a:p>
            <a:r>
              <a:rPr lang="en-US" i="1" dirty="0" smtClean="0">
                <a:solidFill>
                  <a:srgbClr val="FF0000"/>
                </a:solidFill>
              </a:rPr>
              <a:t>The Discussion Book: 50 Great Ways to get People Talking </a:t>
            </a:r>
            <a:r>
              <a:rPr lang="en-US" dirty="0" smtClean="0"/>
              <a:t>(</a:t>
            </a:r>
            <a:r>
              <a:rPr lang="en-US" dirty="0" err="1" smtClean="0"/>
              <a:t>Jossey</a:t>
            </a:r>
            <a:r>
              <a:rPr lang="en-US" dirty="0" smtClean="0"/>
              <a:t>-Bass, 2016) w/ Stephen </a:t>
            </a:r>
            <a:r>
              <a:rPr lang="en-US" dirty="0" err="1" smtClean="0"/>
              <a:t>Preskill</a:t>
            </a:r>
            <a:endParaRPr lang="en-US" dirty="0" smtClean="0"/>
          </a:p>
          <a:p>
            <a:r>
              <a:rPr lang="en-US" i="1" dirty="0" smtClean="0">
                <a:solidFill>
                  <a:srgbClr val="FF0000"/>
                </a:solidFill>
              </a:rPr>
              <a:t>Powerful Techniques for Teaching Adults </a:t>
            </a:r>
            <a:r>
              <a:rPr lang="en-US" dirty="0" smtClean="0"/>
              <a:t>(</a:t>
            </a:r>
            <a:r>
              <a:rPr lang="en-US" dirty="0" err="1" smtClean="0"/>
              <a:t>Jossey</a:t>
            </a:r>
            <a:r>
              <a:rPr lang="en-US" dirty="0" smtClean="0"/>
              <a:t>-Bass, 2013)</a:t>
            </a:r>
          </a:p>
          <a:p>
            <a:r>
              <a:rPr lang="en-US" i="1" dirty="0" smtClean="0">
                <a:solidFill>
                  <a:srgbClr val="FF0000"/>
                </a:solidFill>
              </a:rPr>
              <a:t>Teaching for Critical Thinking </a:t>
            </a:r>
            <a:r>
              <a:rPr lang="en-US" dirty="0" smtClean="0"/>
              <a:t>(</a:t>
            </a:r>
            <a:r>
              <a:rPr lang="en-US" dirty="0" err="1" smtClean="0"/>
              <a:t>Jossey</a:t>
            </a:r>
            <a:r>
              <a:rPr lang="en-US" dirty="0" smtClean="0"/>
              <a:t>-Bass 2012) </a:t>
            </a:r>
          </a:p>
          <a:p>
            <a:r>
              <a:rPr lang="en-US" i="1" dirty="0" smtClean="0">
                <a:solidFill>
                  <a:srgbClr val="FF0000"/>
                </a:solidFill>
              </a:rPr>
              <a:t>Handbook of Race and Adult Education </a:t>
            </a:r>
            <a:r>
              <a:rPr lang="en-US" dirty="0" smtClean="0"/>
              <a:t>(</a:t>
            </a:r>
            <a:r>
              <a:rPr lang="en-US" dirty="0" err="1" smtClean="0"/>
              <a:t>Jossey</a:t>
            </a:r>
            <a:r>
              <a:rPr lang="en-US" dirty="0" smtClean="0"/>
              <a:t>-Bass, 2010) w/ Vanessa Sheared, Juanita Johnson-Bailey, Scipio Colin Jr III, &amp; Elizabeth Peterson</a:t>
            </a:r>
          </a:p>
          <a:p>
            <a:pPr algn="ctr"/>
            <a:r>
              <a:rPr lang="en-US" sz="6600" dirty="0" smtClean="0">
                <a:hlinkClick r:id="rId2"/>
              </a:rPr>
              <a:t>www.stephenbrookfield.com</a:t>
            </a:r>
            <a:r>
              <a:rPr lang="en-US" dirty="0" smtClean="0"/>
              <a:t> </a:t>
            </a:r>
          </a:p>
          <a:p>
            <a:pPr algn="ctr"/>
            <a:r>
              <a:rPr lang="en-US" dirty="0" smtClean="0"/>
              <a:t>(Go to “Resources”, “Creating an Anti-Racist White Identity” and “Recent Writings” links)</a:t>
            </a:r>
          </a:p>
        </p:txBody>
      </p:sp>
    </p:spTree>
    <p:extLst>
      <p:ext uri="{BB962C8B-B14F-4D97-AF65-F5344CB8AC3E}">
        <p14:creationId xmlns:p14="http://schemas.microsoft.com/office/powerpoint/2010/main" val="539119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4427034" cy="869794"/>
          </a:xfrm>
        </p:spPr>
        <p:txBody>
          <a:bodyPr/>
          <a:lstStyle/>
          <a:p>
            <a:r>
              <a:rPr lang="en-US" b="1" i="1" dirty="0" smtClean="0">
                <a:solidFill>
                  <a:srgbClr val="FF0000"/>
                </a:solidFill>
              </a:rPr>
              <a:t>General Resources</a:t>
            </a:r>
            <a:endParaRPr lang="en-US" b="1" i="1" dirty="0">
              <a:solidFill>
                <a:srgbClr val="FF0000"/>
              </a:solidFill>
            </a:endParaRPr>
          </a:p>
        </p:txBody>
      </p:sp>
      <p:sp>
        <p:nvSpPr>
          <p:cNvPr id="3" name="Content Placeholder 2"/>
          <p:cNvSpPr>
            <a:spLocks noGrp="1"/>
          </p:cNvSpPr>
          <p:nvPr>
            <p:ph idx="1"/>
          </p:nvPr>
        </p:nvSpPr>
        <p:spPr>
          <a:xfrm>
            <a:off x="78059" y="869794"/>
            <a:ext cx="12113941" cy="5988205"/>
          </a:xfrm>
          <a:solidFill>
            <a:schemeClr val="accent2">
              <a:lumMod val="20000"/>
              <a:lumOff val="80000"/>
            </a:schemeClr>
          </a:solidFill>
        </p:spPr>
        <p:txBody>
          <a:bodyPr>
            <a:normAutofit fontScale="92500" lnSpcReduction="10000"/>
          </a:bodyPr>
          <a:lstStyle/>
          <a:p>
            <a:r>
              <a:rPr lang="en-US" dirty="0" err="1" smtClean="0"/>
              <a:t>Ijeama</a:t>
            </a:r>
            <a:r>
              <a:rPr lang="en-US" dirty="0" smtClean="0"/>
              <a:t> </a:t>
            </a:r>
            <a:r>
              <a:rPr lang="en-US" dirty="0" err="1" smtClean="0"/>
              <a:t>Oluo</a:t>
            </a:r>
            <a:r>
              <a:rPr lang="en-US" dirty="0" smtClean="0"/>
              <a:t> – </a:t>
            </a:r>
            <a:r>
              <a:rPr lang="en-US" i="1" dirty="0" smtClean="0"/>
              <a:t>So You Want to Talk About Race </a:t>
            </a:r>
            <a:r>
              <a:rPr lang="en-US" dirty="0" smtClean="0"/>
              <a:t>(2019) </a:t>
            </a:r>
            <a:r>
              <a:rPr lang="en-US" dirty="0" smtClean="0">
                <a:hlinkClick r:id="rId2"/>
              </a:rPr>
              <a:t>https://www.youtube.com/watch?v=TnybJZRWipg</a:t>
            </a:r>
            <a:endParaRPr lang="en-US" dirty="0" smtClean="0"/>
          </a:p>
          <a:p>
            <a:r>
              <a:rPr lang="en-US" dirty="0" smtClean="0"/>
              <a:t>George </a:t>
            </a:r>
            <a:r>
              <a:rPr lang="en-US" dirty="0" err="1" smtClean="0"/>
              <a:t>Yancy</a:t>
            </a:r>
            <a:r>
              <a:rPr lang="en-US" dirty="0" smtClean="0"/>
              <a:t>  -  </a:t>
            </a:r>
            <a:r>
              <a:rPr lang="en-US" i="1" dirty="0" smtClean="0"/>
              <a:t>Look! A White </a:t>
            </a:r>
            <a:r>
              <a:rPr lang="en-US" dirty="0" smtClean="0"/>
              <a:t>(2012), </a:t>
            </a:r>
            <a:r>
              <a:rPr lang="en-US" i="1" dirty="0" smtClean="0"/>
              <a:t>What White Looks Like </a:t>
            </a:r>
            <a:r>
              <a:rPr lang="en-US" dirty="0" smtClean="0"/>
              <a:t>(2004), </a:t>
            </a:r>
            <a:r>
              <a:rPr lang="en-US" i="1" dirty="0" smtClean="0"/>
              <a:t>White Self-Criticality beyond Anti-Racism </a:t>
            </a:r>
            <a:r>
              <a:rPr lang="en-US" dirty="0" smtClean="0"/>
              <a:t>(2016) </a:t>
            </a:r>
            <a:r>
              <a:rPr lang="en-US" dirty="0" smtClean="0">
                <a:hlinkClick r:id="rId3"/>
              </a:rPr>
              <a:t>https://www.youtube.com/watch?v=fyZNAAr8czE</a:t>
            </a:r>
            <a:endParaRPr lang="en-US" dirty="0" smtClean="0"/>
          </a:p>
          <a:p>
            <a:r>
              <a:rPr lang="en-US" dirty="0" err="1" smtClean="0"/>
              <a:t>Derald</a:t>
            </a:r>
            <a:r>
              <a:rPr lang="en-US" dirty="0" smtClean="0"/>
              <a:t> Wing Sue – </a:t>
            </a:r>
            <a:r>
              <a:rPr lang="en-US" i="1" dirty="0" smtClean="0"/>
              <a:t>Race Talk &amp; the Conspiracy of Silence </a:t>
            </a:r>
            <a:r>
              <a:rPr lang="en-US" dirty="0" smtClean="0"/>
              <a:t>(2016) </a:t>
            </a:r>
            <a:r>
              <a:rPr lang="en-US" dirty="0" smtClean="0">
                <a:hlinkClick r:id="rId4"/>
              </a:rPr>
              <a:t>https://www.youtube.com/watch?v=Nrw6Bf5weTM&amp;t=53s</a:t>
            </a:r>
            <a:endParaRPr lang="en-US" dirty="0" smtClean="0"/>
          </a:p>
          <a:p>
            <a:r>
              <a:rPr lang="en-US" dirty="0" smtClean="0"/>
              <a:t>Shannon Sullivan – </a:t>
            </a:r>
            <a:r>
              <a:rPr lang="en-US" i="1" dirty="0" smtClean="0"/>
              <a:t>Good White People </a:t>
            </a:r>
            <a:r>
              <a:rPr lang="en-US" dirty="0" smtClean="0"/>
              <a:t>(2014) </a:t>
            </a:r>
            <a:r>
              <a:rPr lang="en-US" dirty="0" smtClean="0">
                <a:hlinkClick r:id="rId5"/>
              </a:rPr>
              <a:t>https://www.youtube.com/watch?v=UZo06BjmbbE</a:t>
            </a:r>
            <a:endParaRPr lang="en-US" dirty="0" smtClean="0"/>
          </a:p>
          <a:p>
            <a:r>
              <a:rPr lang="en-US" dirty="0" smtClean="0"/>
              <a:t>Robin </a:t>
            </a:r>
            <a:r>
              <a:rPr lang="en-US" dirty="0" err="1" smtClean="0"/>
              <a:t>DiAngelo</a:t>
            </a:r>
            <a:r>
              <a:rPr lang="en-US" dirty="0" smtClean="0"/>
              <a:t> – </a:t>
            </a:r>
            <a:r>
              <a:rPr lang="en-US" i="1" dirty="0" smtClean="0"/>
              <a:t>White Fragility </a:t>
            </a:r>
            <a:r>
              <a:rPr lang="en-US" dirty="0" smtClean="0"/>
              <a:t>(2018) </a:t>
            </a:r>
            <a:r>
              <a:rPr lang="en-US" dirty="0" smtClean="0">
                <a:hlinkClick r:id="rId6"/>
              </a:rPr>
              <a:t>https://www.youtube.com/watch?v=45ey4jgoxeU</a:t>
            </a:r>
            <a:endParaRPr lang="en-US" dirty="0" smtClean="0"/>
          </a:p>
          <a:p>
            <a:r>
              <a:rPr lang="en-US" dirty="0" err="1" smtClean="0"/>
              <a:t>Ibram</a:t>
            </a:r>
            <a:r>
              <a:rPr lang="en-US" dirty="0" smtClean="0"/>
              <a:t> X. </a:t>
            </a:r>
            <a:r>
              <a:rPr lang="en-US" dirty="0" err="1" smtClean="0"/>
              <a:t>Kendi</a:t>
            </a:r>
            <a:r>
              <a:rPr lang="en-US" dirty="0" smtClean="0"/>
              <a:t> – </a:t>
            </a:r>
            <a:r>
              <a:rPr lang="en-US" i="1" dirty="0" smtClean="0"/>
              <a:t>How to Be an Anti-Racist </a:t>
            </a:r>
            <a:r>
              <a:rPr lang="en-US" dirty="0" smtClean="0"/>
              <a:t>(2019) </a:t>
            </a:r>
            <a:r>
              <a:rPr lang="en-US" dirty="0" smtClean="0">
                <a:hlinkClick r:id="rId7"/>
              </a:rPr>
              <a:t>https://www.youtube.com/watch?v=TzuOlyyQlug</a:t>
            </a:r>
            <a:endParaRPr lang="en-US" dirty="0" smtClean="0"/>
          </a:p>
          <a:p>
            <a:r>
              <a:rPr lang="en-US" dirty="0" smtClean="0"/>
              <a:t>Glenn Singleton – </a:t>
            </a:r>
            <a:r>
              <a:rPr lang="en-US" i="1" dirty="0" smtClean="0"/>
              <a:t>Courageous Conversations About Race </a:t>
            </a:r>
            <a:r>
              <a:rPr lang="en-US" dirty="0" smtClean="0"/>
              <a:t>(2014) </a:t>
            </a:r>
            <a:r>
              <a:rPr lang="en-US" dirty="0" smtClean="0">
                <a:hlinkClick r:id="rId8"/>
              </a:rPr>
              <a:t>https://www.youtube.com/watch?v=IwaOBXzJ3hs</a:t>
            </a:r>
            <a:endParaRPr lang="en-US" dirty="0" smtClean="0"/>
          </a:p>
          <a:p>
            <a:r>
              <a:rPr lang="en-US" dirty="0" smtClean="0"/>
              <a:t>Tim Wise – </a:t>
            </a:r>
            <a:r>
              <a:rPr lang="en-US" i="1" dirty="0" smtClean="0"/>
              <a:t>White Like Me </a:t>
            </a:r>
            <a:r>
              <a:rPr lang="en-US" dirty="0" smtClean="0"/>
              <a:t>(2011) </a:t>
            </a:r>
            <a:r>
              <a:rPr lang="en-US" dirty="0" smtClean="0">
                <a:hlinkClick r:id="rId9"/>
              </a:rPr>
              <a:t>https://www.youtube.com/watch?v=N4fbr1LlxEk</a:t>
            </a:r>
            <a:endParaRPr lang="en-US" dirty="0" smtClean="0"/>
          </a:p>
          <a:p>
            <a:endParaRPr lang="en-US" dirty="0"/>
          </a:p>
        </p:txBody>
      </p:sp>
    </p:spTree>
    <p:extLst>
      <p:ext uri="{BB962C8B-B14F-4D97-AF65-F5344CB8AC3E}">
        <p14:creationId xmlns:p14="http://schemas.microsoft.com/office/powerpoint/2010/main" val="387892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7181385" cy="1204331"/>
          </a:xfrm>
        </p:spPr>
        <p:txBody>
          <a:bodyPr/>
          <a:lstStyle/>
          <a:p>
            <a:r>
              <a:rPr lang="en-US" b="1" i="1" dirty="0" smtClean="0">
                <a:solidFill>
                  <a:srgbClr val="FF0000"/>
                </a:solidFill>
              </a:rPr>
              <a:t>How to access this power point</a:t>
            </a:r>
            <a:endParaRPr lang="en-US" dirty="0"/>
          </a:p>
        </p:txBody>
      </p:sp>
      <p:sp>
        <p:nvSpPr>
          <p:cNvPr id="3" name="Content Placeholder 2"/>
          <p:cNvSpPr>
            <a:spLocks noGrp="1"/>
          </p:cNvSpPr>
          <p:nvPr>
            <p:ph idx="1"/>
          </p:nvPr>
        </p:nvSpPr>
        <p:spPr>
          <a:xfrm>
            <a:off x="838200" y="1204332"/>
            <a:ext cx="10515600" cy="5508702"/>
          </a:xfrm>
          <a:solidFill>
            <a:schemeClr val="accent6">
              <a:lumMod val="20000"/>
              <a:lumOff val="80000"/>
            </a:schemeClr>
          </a:solidFill>
        </p:spPr>
        <p:txBody>
          <a:bodyPr>
            <a:normAutofit/>
          </a:bodyPr>
          <a:lstStyle/>
          <a:p>
            <a:pPr algn="ctr"/>
            <a:r>
              <a:rPr lang="en-US" sz="3600" dirty="0" smtClean="0"/>
              <a:t>Go to my home page: </a:t>
            </a:r>
            <a:r>
              <a:rPr lang="en-US" sz="3600" dirty="0" smtClean="0">
                <a:hlinkClick r:id="rId2"/>
              </a:rPr>
              <a:t>http://www.stephenbrookfield.com/</a:t>
            </a:r>
            <a:endParaRPr lang="en-US" sz="3600" dirty="0" smtClean="0"/>
          </a:p>
          <a:p>
            <a:pPr algn="ctr"/>
            <a:r>
              <a:rPr lang="en-US" sz="3600" dirty="0" smtClean="0"/>
              <a:t>Click on the “Resources” link (top left, next to ‘Home’</a:t>
            </a:r>
          </a:p>
          <a:p>
            <a:pPr algn="ctr"/>
            <a:r>
              <a:rPr lang="en-US" sz="3600" dirty="0" smtClean="0"/>
              <a:t>Scroll down to power points &amp; pdf’s </a:t>
            </a:r>
            <a:r>
              <a:rPr lang="en-US" sz="3600" dirty="0" smtClean="0">
                <a:hlinkClick r:id="rId3"/>
              </a:rPr>
              <a:t>http://www.stephenbrookfield.com/powerpoints-pdfs</a:t>
            </a:r>
            <a:endParaRPr lang="en-US" sz="3600" dirty="0" smtClean="0"/>
          </a:p>
          <a:p>
            <a:pPr algn="ctr"/>
            <a:r>
              <a:rPr lang="en-US" sz="3600" dirty="0" smtClean="0"/>
              <a:t>This power point is the 1st one listed – </a:t>
            </a:r>
            <a:r>
              <a:rPr lang="en-US" sz="3600" i="1" dirty="0" smtClean="0">
                <a:solidFill>
                  <a:srgbClr val="FF0000"/>
                </a:solidFill>
              </a:rPr>
              <a:t>Becoming a White Antiracist</a:t>
            </a:r>
          </a:p>
          <a:p>
            <a:pPr algn="ctr"/>
            <a:r>
              <a:rPr lang="en-US" sz="3600" dirty="0" smtClean="0"/>
              <a:t>Feel free to steal anything from my home page – it’s open access for free download</a:t>
            </a:r>
          </a:p>
        </p:txBody>
      </p:sp>
    </p:spTree>
    <p:extLst>
      <p:ext uri="{BB962C8B-B14F-4D97-AF65-F5344CB8AC3E}">
        <p14:creationId xmlns:p14="http://schemas.microsoft.com/office/powerpoint/2010/main" val="155279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5941741" cy="5811838"/>
          </a:xfrm>
          <a:solidFill>
            <a:schemeClr val="accent2">
              <a:lumMod val="20000"/>
              <a:lumOff val="80000"/>
            </a:schemeClr>
          </a:solidFill>
        </p:spPr>
        <p:txBody>
          <a:bodyPr>
            <a:normAutofit fontScale="90000"/>
          </a:bodyPr>
          <a:lstStyle/>
          <a:p>
            <a:r>
              <a:rPr lang="en-US" sz="2800" i="1" dirty="0" smtClean="0">
                <a:solidFill>
                  <a:srgbClr val="FF0000"/>
                </a:solidFill>
                <a:latin typeface="+mn-lt"/>
              </a:rPr>
              <a:t>Becoming a White Antiracist: A Practical Guide for Educators, Leaders &amp; Activists</a:t>
            </a: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https://</a:t>
            </a:r>
            <a:r>
              <a:rPr lang="en-US" sz="2800" dirty="0" err="1" smtClean="0">
                <a:latin typeface="+mn-lt"/>
              </a:rPr>
              <a:t>www.amazon.com</a:t>
            </a:r>
            <a:r>
              <a:rPr lang="en-US" sz="2800" dirty="0" smtClean="0">
                <a:latin typeface="+mn-lt"/>
              </a:rPr>
              <a:t>/Becoming-White-Antiracist-Practical-Educators/</a:t>
            </a:r>
            <a:r>
              <a:rPr lang="en-US" sz="2800" dirty="0" err="1" smtClean="0">
                <a:latin typeface="+mn-lt"/>
              </a:rPr>
              <a:t>dp</a:t>
            </a:r>
            <a:r>
              <a:rPr lang="en-US" sz="2800" dirty="0" smtClean="0">
                <a:latin typeface="+mn-lt"/>
              </a:rPr>
              <a:t>/1620368595/ref=tmm_pap_swatch_0?_encoding=UTF8&amp;qid=&amp;</a:t>
            </a:r>
            <a:r>
              <a:rPr lang="en-US" sz="2800" dirty="0" err="1" smtClean="0">
                <a:latin typeface="+mn-lt"/>
              </a:rPr>
              <a:t>sr</a:t>
            </a:r>
            <a:r>
              <a:rPr lang="en-US" sz="2800" dirty="0" smtClean="0">
                <a:latin typeface="+mn-lt"/>
              </a:rPr>
              <a:t>=</a:t>
            </a:r>
            <a:br>
              <a:rPr lang="en-US" sz="2800" dirty="0" smtClean="0">
                <a:latin typeface="+mn-lt"/>
              </a:rPr>
            </a:br>
            <a:r>
              <a:rPr lang="en-US" sz="2800" dirty="0" smtClean="0">
                <a:latin typeface="+mn-lt"/>
              </a:rPr>
              <a:t/>
            </a:r>
            <a:br>
              <a:rPr lang="en-US" sz="2800" dirty="0" smtClean="0">
                <a:latin typeface="+mn-lt"/>
              </a:rPr>
            </a:br>
            <a:r>
              <a:rPr lang="en-US" sz="2800" dirty="0">
                <a:latin typeface="+mn-lt"/>
              </a:rPr>
              <a:t/>
            </a:r>
            <a:br>
              <a:rPr lang="en-US" sz="2800" dirty="0">
                <a:latin typeface="+mn-lt"/>
              </a:rPr>
            </a:br>
            <a:r>
              <a:rPr lang="en-US" sz="2800" dirty="0" smtClean="0">
                <a:latin typeface="+mn-lt"/>
              </a:rPr>
              <a:t>Gospel Beautiful Podcast:</a:t>
            </a:r>
            <a:br>
              <a:rPr lang="en-US" sz="2800" dirty="0" smtClean="0">
                <a:latin typeface="+mn-lt"/>
              </a:rPr>
            </a:br>
            <a:r>
              <a:rPr lang="en-US" sz="2800" dirty="0" smtClean="0">
                <a:latin typeface="+mn-lt"/>
              </a:rPr>
              <a:t>https://</a:t>
            </a:r>
            <a:r>
              <a:rPr lang="en-US" sz="2800" dirty="0" err="1" smtClean="0">
                <a:latin typeface="+mn-lt"/>
              </a:rPr>
              <a:t>www.buzzsprout.com</a:t>
            </a:r>
            <a:r>
              <a:rPr lang="en-US" sz="2800" dirty="0" smtClean="0">
                <a:latin typeface="+mn-lt"/>
              </a:rPr>
              <a:t>/680528/8460030-stephen-brookfield-and-mary-hess-becoming-a-white-antiracist</a:t>
            </a:r>
            <a:r>
              <a:rPr lang="en-US" sz="2400" dirty="0" smtClean="0">
                <a:latin typeface="+mn-lt"/>
              </a:rPr>
              <a:t/>
            </a:r>
            <a:br>
              <a:rPr lang="en-US" sz="2400" dirty="0" smtClean="0">
                <a:latin typeface="+mn-lt"/>
              </a:rPr>
            </a:br>
            <a:r>
              <a:rPr lang="en-US" sz="2400" dirty="0" smtClean="0">
                <a:latin typeface="+mn-lt"/>
              </a:rPr>
              <a:t> </a:t>
            </a:r>
            <a:r>
              <a:rPr lang="en-US" sz="3200" dirty="0" smtClean="0">
                <a:latin typeface="+mn-lt"/>
              </a:rPr>
              <a:t/>
            </a:r>
            <a:br>
              <a:rPr lang="en-US" sz="3200" dirty="0" smtClean="0">
                <a:latin typeface="+mn-lt"/>
              </a:rPr>
            </a:br>
            <a:endParaRPr lang="en-US" sz="3200" dirty="0">
              <a:latin typeface="+mn-l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61609" y="365125"/>
            <a:ext cx="3702205" cy="5811838"/>
          </a:xfrm>
        </p:spPr>
      </p:pic>
    </p:spTree>
    <p:extLst>
      <p:ext uri="{BB962C8B-B14F-4D97-AF65-F5344CB8AC3E}">
        <p14:creationId xmlns:p14="http://schemas.microsoft.com/office/powerpoint/2010/main" val="682008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8156" y="2966223"/>
            <a:ext cx="4114800" cy="3456877"/>
          </a:xfrm>
        </p:spPr>
        <p:txBody>
          <a:bodyPr/>
          <a:lstStyle/>
          <a:p>
            <a:endParaRPr lang="en-US" dirty="0"/>
          </a:p>
        </p:txBody>
      </p:sp>
      <p:sp>
        <p:nvSpPr>
          <p:cNvPr id="3" name="Content Placeholder 2"/>
          <p:cNvSpPr>
            <a:spLocks noGrp="1"/>
          </p:cNvSpPr>
          <p:nvPr>
            <p:ph idx="1"/>
          </p:nvPr>
        </p:nvSpPr>
        <p:spPr>
          <a:xfrm>
            <a:off x="223024" y="0"/>
            <a:ext cx="7036420" cy="6423101"/>
          </a:xfrm>
          <a:solidFill>
            <a:schemeClr val="accent5">
              <a:lumMod val="20000"/>
              <a:lumOff val="80000"/>
            </a:schemeClr>
          </a:solidFill>
        </p:spPr>
        <p:txBody>
          <a:bodyPr>
            <a:normAutofit/>
          </a:bodyPr>
          <a:lstStyle/>
          <a:p>
            <a:pPr algn="ctr"/>
            <a:r>
              <a:rPr lang="en-US" sz="4000" dirty="0" smtClean="0"/>
              <a:t>Go to: </a:t>
            </a:r>
            <a:r>
              <a:rPr lang="en-US" sz="5400" dirty="0" err="1" smtClean="0">
                <a:solidFill>
                  <a:srgbClr val="FF0000"/>
                </a:solidFill>
              </a:rPr>
              <a:t>sli.do</a:t>
            </a:r>
            <a:endParaRPr lang="en-US" sz="5400" dirty="0" smtClean="0">
              <a:solidFill>
                <a:srgbClr val="FF0000"/>
              </a:solidFill>
            </a:endParaRPr>
          </a:p>
          <a:p>
            <a:pPr algn="ctr"/>
            <a:r>
              <a:rPr lang="en-US" sz="4000" dirty="0" smtClean="0"/>
              <a:t>Enter Code: </a:t>
            </a:r>
            <a:r>
              <a:rPr lang="en-US" sz="5400" dirty="0" smtClean="0">
                <a:solidFill>
                  <a:srgbClr val="FF0000"/>
                </a:solidFill>
              </a:rPr>
              <a:t>18670</a:t>
            </a:r>
          </a:p>
          <a:p>
            <a:pPr algn="ctr"/>
            <a:r>
              <a:rPr lang="en-US" sz="4000" dirty="0" smtClean="0"/>
              <a:t>Or use the QR code opposite</a:t>
            </a:r>
            <a:endParaRPr lang="en-US" sz="4000" dirty="0" smtClean="0"/>
          </a:p>
          <a:p>
            <a:pPr algn="ctr"/>
            <a:r>
              <a:rPr lang="en-US" sz="4000" dirty="0" smtClean="0"/>
              <a:t>You’ll see a statement: </a:t>
            </a:r>
            <a:r>
              <a:rPr lang="en-US" sz="4000" i="1" dirty="0" smtClean="0">
                <a:solidFill>
                  <a:srgbClr val="FF0000"/>
                </a:solidFill>
              </a:rPr>
              <a:t>“</a:t>
            </a:r>
            <a:r>
              <a:rPr lang="en-US" sz="5400" i="1" dirty="0" smtClean="0">
                <a:solidFill>
                  <a:srgbClr val="FF0000"/>
                </a:solidFill>
              </a:rPr>
              <a:t>When I know we're going to talk about race I feel....”</a:t>
            </a:r>
          </a:p>
          <a:p>
            <a:pPr algn="ctr"/>
            <a:r>
              <a:rPr lang="en-US" sz="4000" dirty="0" smtClean="0"/>
              <a:t>Vote for the response that most closely matches your own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8517" y="2966223"/>
            <a:ext cx="3579542" cy="3251200"/>
          </a:xfrm>
          <a:prstGeom prst="rect">
            <a:avLst/>
          </a:prstGeom>
        </p:spPr>
      </p:pic>
    </p:spTree>
    <p:extLst>
      <p:ext uri="{BB962C8B-B14F-4D97-AF65-F5344CB8AC3E}">
        <p14:creationId xmlns:p14="http://schemas.microsoft.com/office/powerpoint/2010/main" val="1498274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421" y="546409"/>
            <a:ext cx="2419814" cy="1237785"/>
          </a:xfrm>
          <a:solidFill>
            <a:srgbClr val="002060"/>
          </a:solidFill>
        </p:spPr>
        <p:txBody>
          <a:bodyPr>
            <a:normAutofit/>
          </a:bodyPr>
          <a:lstStyle/>
          <a:p>
            <a:r>
              <a:rPr lang="en-US" sz="3600" dirty="0" smtClean="0">
                <a:solidFill>
                  <a:schemeClr val="bg1"/>
                </a:solidFill>
              </a:rPr>
              <a:t>Why WHITE antiracism?</a:t>
            </a:r>
            <a:endParaRPr lang="en-US" sz="3600" dirty="0">
              <a:solidFill>
                <a:schemeClr val="bg1"/>
              </a:solidFill>
            </a:endParaRPr>
          </a:p>
        </p:txBody>
      </p:sp>
      <p:sp>
        <p:nvSpPr>
          <p:cNvPr id="3" name="Content Placeholder 2"/>
          <p:cNvSpPr>
            <a:spLocks noGrp="1"/>
          </p:cNvSpPr>
          <p:nvPr>
            <p:ph idx="1"/>
          </p:nvPr>
        </p:nvSpPr>
        <p:spPr>
          <a:xfrm>
            <a:off x="3044283" y="546410"/>
            <a:ext cx="8731405" cy="5630553"/>
          </a:xfrm>
          <a:solidFill>
            <a:schemeClr val="accent4">
              <a:lumMod val="20000"/>
              <a:lumOff val="80000"/>
            </a:schemeClr>
          </a:solidFill>
        </p:spPr>
        <p:txBody>
          <a:bodyPr>
            <a:normAutofit fontScale="92500" lnSpcReduction="10000"/>
          </a:bodyPr>
          <a:lstStyle/>
          <a:p>
            <a:r>
              <a:rPr lang="en-US" dirty="0" smtClean="0"/>
              <a:t>White people are often at an </a:t>
            </a:r>
            <a:r>
              <a:rPr lang="en-US" dirty="0" smtClean="0">
                <a:solidFill>
                  <a:srgbClr val="FF0000"/>
                </a:solidFill>
              </a:rPr>
              <a:t>arithmetic level </a:t>
            </a:r>
            <a:r>
              <a:rPr lang="en-US" dirty="0" smtClean="0"/>
              <a:t>of understanding of the dynamics of racism compared to the </a:t>
            </a:r>
            <a:r>
              <a:rPr lang="en-US" dirty="0" smtClean="0">
                <a:solidFill>
                  <a:srgbClr val="FF0000"/>
                </a:solidFill>
              </a:rPr>
              <a:t>calculus level </a:t>
            </a:r>
            <a:r>
              <a:rPr lang="en-US" dirty="0" smtClean="0"/>
              <a:t>of understanding of Black, Indigenous and People of Color (BIPOC)</a:t>
            </a:r>
          </a:p>
          <a:p>
            <a:r>
              <a:rPr lang="en-US" dirty="0" smtClean="0"/>
              <a:t>BIPOC get tired of seeing white folks wake up to racism &amp; discover white supremacy in front of them</a:t>
            </a:r>
          </a:p>
          <a:p>
            <a:r>
              <a:rPr lang="en-US" dirty="0" smtClean="0"/>
              <a:t>White people often feel the need to confess to racism &amp; seek absolution from BIPOC</a:t>
            </a:r>
          </a:p>
          <a:p>
            <a:r>
              <a:rPr lang="en-US" dirty="0" smtClean="0"/>
              <a:t>White people don’t want to say much &amp; come clean for fear of being called racist</a:t>
            </a:r>
          </a:p>
          <a:p>
            <a:r>
              <a:rPr lang="en-US" dirty="0" smtClean="0"/>
              <a:t>White group members will strive to prove their ‘good white’* credentials &amp; declare their ally-ship</a:t>
            </a:r>
          </a:p>
          <a:p>
            <a:r>
              <a:rPr lang="en-US" dirty="0" smtClean="0"/>
              <a:t>This is why breaking up groups into racial affinity groups is often appropriate &amp; helpful</a:t>
            </a:r>
          </a:p>
          <a:p>
            <a:r>
              <a:rPr lang="en-US" sz="1800" dirty="0" smtClean="0"/>
              <a:t>                                                                           Shannon Sullivan 2014. </a:t>
            </a:r>
            <a:r>
              <a:rPr lang="en-US" sz="1800" i="1" dirty="0" smtClean="0"/>
              <a:t>Good White People </a:t>
            </a:r>
            <a:r>
              <a:rPr lang="en-US" sz="1800" dirty="0" smtClean="0"/>
              <a:t>(SUNY)</a:t>
            </a:r>
            <a:endParaRPr lang="en-US" sz="1800" dirty="0"/>
          </a:p>
        </p:txBody>
      </p:sp>
    </p:spTree>
    <p:extLst>
      <p:ext uri="{BB962C8B-B14F-4D97-AF65-F5344CB8AC3E}">
        <p14:creationId xmlns:p14="http://schemas.microsoft.com/office/powerpoint/2010/main" val="940148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731405" cy="1092819"/>
          </a:xfrm>
        </p:spPr>
        <p:txBody>
          <a:bodyPr/>
          <a:lstStyle/>
          <a:p>
            <a:r>
              <a:rPr lang="en-US" b="1" i="1" dirty="0" smtClean="0">
                <a:solidFill>
                  <a:srgbClr val="FF0000"/>
                </a:solidFill>
              </a:rPr>
              <a:t>The danger of performing ‘woke-ness’</a:t>
            </a:r>
            <a:endParaRPr lang="en-US" b="1" i="1" dirty="0">
              <a:solidFill>
                <a:srgbClr val="FF0000"/>
              </a:solidFill>
            </a:endParaRPr>
          </a:p>
        </p:txBody>
      </p:sp>
      <p:sp>
        <p:nvSpPr>
          <p:cNvPr id="3" name="Content Placeholder 2"/>
          <p:cNvSpPr>
            <a:spLocks noGrp="1"/>
          </p:cNvSpPr>
          <p:nvPr>
            <p:ph idx="1"/>
          </p:nvPr>
        </p:nvSpPr>
        <p:spPr>
          <a:xfrm>
            <a:off x="0" y="1092820"/>
            <a:ext cx="12192000" cy="5765180"/>
          </a:xfrm>
          <a:solidFill>
            <a:schemeClr val="accent2">
              <a:lumMod val="20000"/>
              <a:lumOff val="80000"/>
            </a:schemeClr>
          </a:solidFill>
        </p:spPr>
        <p:txBody>
          <a:bodyPr>
            <a:normAutofit fontScale="85000" lnSpcReduction="20000"/>
          </a:bodyPr>
          <a:lstStyle/>
          <a:p>
            <a:pPr marL="0" lvl="0" indent="0">
              <a:lnSpc>
                <a:spcPct val="100000"/>
              </a:lnSpc>
              <a:spcBef>
                <a:spcPts val="0"/>
              </a:spcBef>
              <a:buNone/>
            </a:pPr>
            <a:r>
              <a:rPr lang="en-US" dirty="0" smtClean="0"/>
              <a:t>“I honestly have been having a hard time being in predominately white classes lately as people in this country realize, </a:t>
            </a:r>
            <a:r>
              <a:rPr lang="en-US" i="1" dirty="0" smtClean="0"/>
              <a:t>again</a:t>
            </a:r>
            <a:r>
              <a:rPr lang="en-US" dirty="0" smtClean="0"/>
              <a:t>, the issues that exist in America for Black people.</a:t>
            </a:r>
          </a:p>
          <a:p>
            <a:pPr marL="0" lvl="0" indent="0">
              <a:lnSpc>
                <a:spcPct val="100000"/>
              </a:lnSpc>
              <a:spcBef>
                <a:spcPts val="0"/>
              </a:spcBef>
              <a:buNone/>
            </a:pPr>
            <a:r>
              <a:rPr lang="en-US" dirty="0" smtClean="0"/>
              <a:t> </a:t>
            </a:r>
          </a:p>
          <a:p>
            <a:pPr marL="0" lvl="0" indent="0">
              <a:lnSpc>
                <a:spcPct val="100000"/>
              </a:lnSpc>
              <a:spcBef>
                <a:spcPts val="0"/>
              </a:spcBef>
              <a:buNone/>
            </a:pPr>
            <a:r>
              <a:rPr lang="en-US" dirty="0" smtClean="0"/>
              <a:t>While she was giving her long spiel on her good work, I couldn't figure out where to place my feelings. I could see it from a mile away; I even prepped myself for it before the class. </a:t>
            </a:r>
          </a:p>
          <a:p>
            <a:pPr marL="0" lvl="0" indent="0">
              <a:lnSpc>
                <a:spcPct val="100000"/>
              </a:lnSpc>
              <a:spcBef>
                <a:spcPts val="0"/>
              </a:spcBef>
              <a:buNone/>
            </a:pPr>
            <a:endParaRPr lang="en-US" dirty="0" smtClean="0"/>
          </a:p>
          <a:p>
            <a:pPr marL="0" lvl="0" indent="0">
              <a:lnSpc>
                <a:spcPct val="100000"/>
              </a:lnSpc>
              <a:spcBef>
                <a:spcPts val="0"/>
              </a:spcBef>
              <a:buNone/>
            </a:pPr>
            <a:r>
              <a:rPr lang="en-US" dirty="0" smtClean="0"/>
              <a:t>I prepared for </a:t>
            </a:r>
            <a:r>
              <a:rPr lang="en-US" i="1" dirty="0" smtClean="0"/>
              <a:t>THIS</a:t>
            </a:r>
            <a:r>
              <a:rPr lang="en-US" dirty="0" smtClean="0"/>
              <a:t>, but I still wasn’t ready. Her actions were </a:t>
            </a:r>
            <a:r>
              <a:rPr lang="en-US" dirty="0" err="1" smtClean="0"/>
              <a:t>soooo</a:t>
            </a:r>
            <a:r>
              <a:rPr lang="en-US" dirty="0" smtClean="0"/>
              <a:t> predictable, well, to me. It was something I knew was bound to happen in a class placed right in the heart of the world grappling with whether or not Black lives matter. But still I felt completely uncomfortable, sick. </a:t>
            </a:r>
          </a:p>
          <a:p>
            <a:pPr marL="0" lvl="0" indent="0">
              <a:lnSpc>
                <a:spcPct val="100000"/>
              </a:lnSpc>
              <a:spcBef>
                <a:spcPts val="0"/>
              </a:spcBef>
              <a:buNone/>
            </a:pPr>
            <a:endParaRPr lang="en-US" dirty="0" smtClean="0"/>
          </a:p>
          <a:p>
            <a:pPr marL="0" lvl="0" indent="0">
              <a:lnSpc>
                <a:spcPct val="100000"/>
              </a:lnSpc>
              <a:spcBef>
                <a:spcPts val="0"/>
              </a:spcBef>
              <a:buNone/>
            </a:pPr>
            <a:r>
              <a:rPr lang="en-US" dirty="0" smtClean="0"/>
              <a:t>Now, I am not one to dim anyone's light, but all I felt like saying was, "oh, okay. That's cute. You want a cookie?" </a:t>
            </a:r>
          </a:p>
          <a:p>
            <a:pPr marL="0" lvl="0" indent="0">
              <a:lnSpc>
                <a:spcPct val="100000"/>
              </a:lnSpc>
              <a:spcBef>
                <a:spcPts val="0"/>
              </a:spcBef>
              <a:buNone/>
            </a:pPr>
            <a:endParaRPr lang="en-US" dirty="0" smtClean="0"/>
          </a:p>
          <a:p>
            <a:pPr marL="0" lvl="0" indent="0">
              <a:lnSpc>
                <a:spcPct val="100000"/>
              </a:lnSpc>
              <a:spcBef>
                <a:spcPts val="0"/>
              </a:spcBef>
              <a:buNone/>
            </a:pPr>
            <a:r>
              <a:rPr lang="en-US" dirty="0" smtClean="0"/>
              <a:t>I couldn't help but think, "this is not something new, why is it new to you? Why are you just now having these conversations?" </a:t>
            </a:r>
          </a:p>
          <a:p>
            <a:pPr marL="0" lvl="0" indent="0">
              <a:lnSpc>
                <a:spcPct val="100000"/>
              </a:lnSpc>
              <a:spcBef>
                <a:spcPts val="0"/>
              </a:spcBef>
              <a:buNone/>
            </a:pPr>
            <a:endParaRPr lang="en-US" dirty="0" smtClean="0"/>
          </a:p>
          <a:p>
            <a:pPr marL="0" lvl="0" indent="0">
              <a:lnSpc>
                <a:spcPct val="100000"/>
              </a:lnSpc>
              <a:spcBef>
                <a:spcPts val="0"/>
              </a:spcBef>
              <a:buNone/>
            </a:pPr>
            <a:r>
              <a:rPr lang="en-US" dirty="0" smtClean="0"/>
              <a:t>I do not know this woman and may never have a class with her again; however, I will always remember what she did and how it made me feel.” </a:t>
            </a:r>
          </a:p>
          <a:p>
            <a:pPr marL="0" lvl="0" indent="0">
              <a:lnSpc>
                <a:spcPct val="100000"/>
              </a:lnSpc>
              <a:spcBef>
                <a:spcPts val="0"/>
              </a:spcBef>
              <a:buNone/>
            </a:pPr>
            <a:r>
              <a:rPr lang="en-US" sz="2000" dirty="0" smtClean="0"/>
              <a:t>                                                Carmina Maye 2020 </a:t>
            </a:r>
            <a:r>
              <a:rPr lang="en-US" sz="2000" i="1" dirty="0" smtClean="0"/>
              <a:t>I Really Wanted this to Be a Poem</a:t>
            </a:r>
            <a:r>
              <a:rPr lang="en-US" sz="2000" dirty="0" smtClean="0"/>
              <a:t>. (Dept. of Art &amp; Art Education, Teachers College)</a:t>
            </a:r>
          </a:p>
          <a:p>
            <a:endParaRPr lang="en-US" dirty="0"/>
          </a:p>
        </p:txBody>
      </p:sp>
    </p:spTree>
    <p:extLst>
      <p:ext uri="{BB962C8B-B14F-4D97-AF65-F5344CB8AC3E}">
        <p14:creationId xmlns:p14="http://schemas.microsoft.com/office/powerpoint/2010/main" val="1172708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687" y="365126"/>
            <a:ext cx="5620215" cy="5811838"/>
          </a:xfrm>
          <a:solidFill>
            <a:schemeClr val="accent6">
              <a:lumMod val="20000"/>
              <a:lumOff val="80000"/>
            </a:schemeClr>
          </a:solidFill>
        </p:spPr>
        <p:txBody>
          <a:bodyPr>
            <a:normAutofit/>
          </a:bodyPr>
          <a:lstStyle/>
          <a:p>
            <a:r>
              <a:rPr lang="en-US" sz="2000" b="1" i="1" dirty="0" smtClean="0">
                <a:solidFill>
                  <a:srgbClr val="FF0000"/>
                </a:solidFill>
                <a:latin typeface="+mn-lt"/>
              </a:rPr>
              <a:t>Racism</a:t>
            </a:r>
            <a:r>
              <a:rPr lang="en-US" sz="2000" dirty="0" smtClean="0">
                <a:latin typeface="+mn-lt"/>
              </a:rPr>
              <a:t/>
            </a:r>
            <a:br>
              <a:rPr lang="en-US" sz="2000" dirty="0" smtClean="0">
                <a:latin typeface="+mn-lt"/>
              </a:rPr>
            </a:br>
            <a:r>
              <a:rPr lang="en-US" sz="2000" dirty="0">
                <a:latin typeface="+mn-lt"/>
              </a:rPr>
              <a:t/>
            </a:r>
            <a:br>
              <a:rPr lang="en-US" sz="2000" dirty="0">
                <a:latin typeface="+mn-lt"/>
              </a:rPr>
            </a:br>
            <a:r>
              <a:rPr lang="en-US" sz="2000" dirty="0" smtClean="0">
                <a:latin typeface="+mn-lt"/>
              </a:rPr>
              <a:t>The system that embeds and enacts the ideology of white supremacy in</a:t>
            </a:r>
            <a:r>
              <a:rPr lang="mr-IN" sz="2000" dirty="0" smtClean="0">
                <a:latin typeface="+mn-lt"/>
              </a:rPr>
              <a:t>…</a:t>
            </a:r>
            <a:r>
              <a:rPr lang="en-US" sz="2000" dirty="0" smtClean="0">
                <a:latin typeface="+mn-lt"/>
              </a:rPr>
              <a:t/>
            </a:r>
            <a:br>
              <a:rPr lang="en-US" sz="2000" dirty="0" smtClean="0">
                <a:latin typeface="+mn-lt"/>
              </a:rPr>
            </a:br>
            <a:r>
              <a:rPr lang="en-US" sz="2000" dirty="0">
                <a:latin typeface="+mn-lt"/>
              </a:rPr>
              <a:t/>
            </a:r>
            <a:br>
              <a:rPr lang="en-US" sz="2000" dirty="0">
                <a:latin typeface="+mn-lt"/>
              </a:rPr>
            </a:br>
            <a:r>
              <a:rPr lang="en-US" sz="2000" dirty="0">
                <a:solidFill>
                  <a:srgbClr val="7030A0"/>
                </a:solidFill>
                <a:latin typeface="+mn-lt"/>
              </a:rPr>
              <a:t>T</a:t>
            </a:r>
            <a:r>
              <a:rPr lang="en-US" sz="2000" dirty="0" smtClean="0">
                <a:solidFill>
                  <a:srgbClr val="7030A0"/>
                </a:solidFill>
                <a:latin typeface="+mn-lt"/>
              </a:rPr>
              <a:t>he state </a:t>
            </a:r>
            <a:r>
              <a:rPr lang="en-US" sz="2000" dirty="0" smtClean="0">
                <a:latin typeface="+mn-lt"/>
              </a:rPr>
              <a:t>(legal system, penal servitude, political organizations, policing, schooling, health discrepancies, local government etc.)</a:t>
            </a:r>
            <a:br>
              <a:rPr lang="en-US" sz="2000" dirty="0" smtClean="0">
                <a:latin typeface="+mn-lt"/>
              </a:rPr>
            </a:br>
            <a:r>
              <a:rPr lang="en-US" sz="2000" dirty="0" smtClean="0">
                <a:latin typeface="+mn-lt"/>
              </a:rPr>
              <a:t/>
            </a:r>
            <a:br>
              <a:rPr lang="en-US" sz="2000" dirty="0" smtClean="0">
                <a:latin typeface="+mn-lt"/>
              </a:rPr>
            </a:br>
            <a:r>
              <a:rPr lang="en-US" sz="2000" dirty="0" smtClean="0">
                <a:solidFill>
                  <a:srgbClr val="7030A0"/>
                </a:solidFill>
                <a:latin typeface="+mn-lt"/>
              </a:rPr>
              <a:t>Civil society </a:t>
            </a:r>
            <a:r>
              <a:rPr lang="en-US" sz="2000" dirty="0" smtClean="0">
                <a:latin typeface="+mn-lt"/>
              </a:rPr>
              <a:t>(control of commerce, funding &amp; participation in recreational sports, community organizations etc.)</a:t>
            </a:r>
            <a:br>
              <a:rPr lang="en-US" sz="2000" dirty="0" smtClean="0">
                <a:latin typeface="+mn-lt"/>
              </a:rPr>
            </a:br>
            <a:r>
              <a:rPr lang="en-US" sz="2000" dirty="0">
                <a:latin typeface="+mn-lt"/>
              </a:rPr>
              <a:t/>
            </a:r>
            <a:br>
              <a:rPr lang="en-US" sz="2000" dirty="0">
                <a:latin typeface="+mn-lt"/>
              </a:rPr>
            </a:br>
            <a:r>
              <a:rPr lang="en-US" sz="2000" dirty="0" smtClean="0">
                <a:solidFill>
                  <a:srgbClr val="7030A0"/>
                </a:solidFill>
                <a:latin typeface="+mn-lt"/>
              </a:rPr>
              <a:t>Culture</a:t>
            </a:r>
            <a:r>
              <a:rPr lang="en-US" sz="2000" dirty="0" smtClean="0">
                <a:latin typeface="+mn-lt"/>
              </a:rPr>
              <a:t> (definitions of what constitutes ‘high’ &amp; ‘low’ art &amp; aesthetics, media representations, mainstream media control, social media control, funding for community creativity etc.)</a:t>
            </a:r>
            <a:br>
              <a:rPr lang="en-US" sz="2000" dirty="0" smtClean="0">
                <a:latin typeface="+mn-lt"/>
              </a:rPr>
            </a:br>
            <a:r>
              <a:rPr lang="en-US" sz="2000" dirty="0">
                <a:latin typeface="+mn-lt"/>
              </a:rPr>
              <a:t/>
            </a:r>
            <a:br>
              <a:rPr lang="en-US" sz="2000" dirty="0">
                <a:latin typeface="+mn-lt"/>
              </a:rPr>
            </a:br>
            <a:r>
              <a:rPr lang="en-US" sz="2000" dirty="0" smtClean="0">
                <a:latin typeface="+mn-lt"/>
              </a:rPr>
              <a:t>Systemic dominance often manifested in daily </a:t>
            </a:r>
            <a:r>
              <a:rPr lang="en-US" sz="2000" dirty="0" err="1" smtClean="0">
                <a:latin typeface="+mn-lt"/>
              </a:rPr>
              <a:t>microaggressions</a:t>
            </a:r>
            <a:r>
              <a:rPr lang="en-US" sz="2000" dirty="0" smtClean="0">
                <a:latin typeface="+mn-lt"/>
              </a:rPr>
              <a:t> that demean &amp; dismiss BIPOC</a:t>
            </a:r>
            <a:endParaRPr lang="en-US" sz="2000" dirty="0">
              <a:latin typeface="+mn-lt"/>
            </a:endParaRPr>
          </a:p>
        </p:txBody>
      </p:sp>
      <p:sp>
        <p:nvSpPr>
          <p:cNvPr id="3" name="Content Placeholder 2"/>
          <p:cNvSpPr>
            <a:spLocks noGrp="1"/>
          </p:cNvSpPr>
          <p:nvPr>
            <p:ph idx="1"/>
          </p:nvPr>
        </p:nvSpPr>
        <p:spPr>
          <a:xfrm>
            <a:off x="6066262" y="365126"/>
            <a:ext cx="5765181" cy="5811838"/>
          </a:xfrm>
          <a:solidFill>
            <a:schemeClr val="tx2">
              <a:lumMod val="20000"/>
              <a:lumOff val="80000"/>
            </a:schemeClr>
          </a:solidFill>
        </p:spPr>
        <p:txBody>
          <a:bodyPr>
            <a:normAutofit/>
          </a:bodyPr>
          <a:lstStyle/>
          <a:p>
            <a:r>
              <a:rPr lang="en-US" sz="2400" b="1" i="1" dirty="0" smtClean="0">
                <a:solidFill>
                  <a:srgbClr val="FF0000"/>
                </a:solidFill>
              </a:rPr>
              <a:t>White supremacy </a:t>
            </a:r>
          </a:p>
          <a:p>
            <a:r>
              <a:rPr lang="en-US" sz="2400" dirty="0" smtClean="0"/>
              <a:t>An</a:t>
            </a:r>
            <a:r>
              <a:rPr lang="en-US" sz="2400" dirty="0" smtClean="0">
                <a:solidFill>
                  <a:srgbClr val="7030A0"/>
                </a:solidFill>
              </a:rPr>
              <a:t> ideology </a:t>
            </a:r>
            <a:r>
              <a:rPr lang="en-US" sz="2400" dirty="0" err="1" smtClean="0"/>
              <a:t>sedimented</a:t>
            </a:r>
            <a:r>
              <a:rPr lang="en-US" sz="2400" dirty="0" smtClean="0"/>
              <a:t> in institutions, systems &amp; structures which holds that whites, because of their supposedly superior intelligence, capacity to use reason &amp; make calm, objective decisions, should naturally be in positions of power &amp; authority</a:t>
            </a:r>
          </a:p>
          <a:p>
            <a:r>
              <a:rPr lang="en-US" sz="2400" dirty="0" smtClean="0"/>
              <a:t>Correlated with </a:t>
            </a:r>
            <a:r>
              <a:rPr lang="en-US" sz="2400" dirty="0" smtClean="0">
                <a:solidFill>
                  <a:srgbClr val="7030A0"/>
                </a:solidFill>
              </a:rPr>
              <a:t>anti-blackness</a:t>
            </a:r>
            <a:r>
              <a:rPr lang="en-US" sz="2400" dirty="0" smtClean="0"/>
              <a:t> &amp; the criminalization &amp; degradation of BIPOC as inherently volatile, uncontrollable, &amp; possessing a propensity for violent criminality – this is why BIPOC need to be ‘controlled’ so as to keep them from holding the reigns of power &amp; authority</a:t>
            </a:r>
            <a:endParaRPr lang="en-US" sz="2400" dirty="0"/>
          </a:p>
        </p:txBody>
      </p:sp>
    </p:spTree>
    <p:extLst>
      <p:ext uri="{BB962C8B-B14F-4D97-AF65-F5344CB8AC3E}">
        <p14:creationId xmlns:p14="http://schemas.microsoft.com/office/powerpoint/2010/main" val="1043428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95" y="267629"/>
            <a:ext cx="6724185" cy="6266986"/>
          </a:xfrm>
          <a:solidFill>
            <a:schemeClr val="accent2">
              <a:lumMod val="20000"/>
              <a:lumOff val="80000"/>
            </a:schemeClr>
          </a:solidFill>
        </p:spPr>
        <p:txBody>
          <a:bodyPr>
            <a:normAutofit/>
          </a:bodyPr>
          <a:lstStyle/>
          <a:p>
            <a:r>
              <a:rPr lang="en-US" sz="3200" dirty="0" smtClean="0">
                <a:latin typeface="+mn-lt"/>
              </a:rPr>
              <a:t>Let’s use </a:t>
            </a:r>
            <a:r>
              <a:rPr lang="en-US" sz="3200" dirty="0" err="1" smtClean="0">
                <a:latin typeface="+mn-lt"/>
              </a:rPr>
              <a:t>sli.do</a:t>
            </a:r>
            <a:r>
              <a:rPr lang="en-US" sz="3200" dirty="0" smtClean="0">
                <a:latin typeface="+mn-lt"/>
              </a:rPr>
              <a:t> for questions &amp; reactions</a:t>
            </a:r>
            <a:br>
              <a:rPr lang="en-US" sz="3200" dirty="0" smtClean="0">
                <a:latin typeface="+mn-lt"/>
              </a:rPr>
            </a:br>
            <a:r>
              <a:rPr lang="en-US" sz="3200" dirty="0">
                <a:latin typeface="+mn-lt"/>
              </a:rPr>
              <a:t/>
            </a:r>
            <a:br>
              <a:rPr lang="en-US" sz="3200" dirty="0">
                <a:latin typeface="+mn-lt"/>
              </a:rPr>
            </a:br>
            <a:r>
              <a:rPr lang="en-US" sz="3200" dirty="0" smtClean="0">
                <a:latin typeface="+mn-lt"/>
              </a:rPr>
              <a:t>To ask questions, make comments, give reactions &amp; post criticisms – all anonymously</a:t>
            </a:r>
            <a:br>
              <a:rPr lang="en-US" sz="3200" dirty="0" smtClean="0">
                <a:latin typeface="+mn-lt"/>
              </a:rPr>
            </a:br>
            <a:r>
              <a:rPr lang="en-US" sz="3200" dirty="0">
                <a:latin typeface="+mn-lt"/>
              </a:rPr>
              <a:t/>
            </a:r>
            <a:br>
              <a:rPr lang="en-US" sz="3200" dirty="0">
                <a:latin typeface="+mn-lt"/>
              </a:rPr>
            </a:br>
            <a:r>
              <a:rPr lang="en-US" sz="3200" dirty="0" smtClean="0">
                <a:latin typeface="+mn-lt"/>
              </a:rPr>
              <a:t>Go to </a:t>
            </a:r>
            <a:r>
              <a:rPr lang="en-US" sz="5400" dirty="0" err="1" smtClean="0">
                <a:solidFill>
                  <a:srgbClr val="FF0000"/>
                </a:solidFill>
                <a:latin typeface="+mn-lt"/>
              </a:rPr>
              <a:t>sli.do</a:t>
            </a:r>
            <a:r>
              <a:rPr lang="en-US" sz="3200" dirty="0">
                <a:latin typeface="+mn-lt"/>
              </a:rPr>
              <a:t/>
            </a:r>
            <a:br>
              <a:rPr lang="en-US" sz="3200" dirty="0">
                <a:latin typeface="+mn-lt"/>
              </a:rPr>
            </a:br>
            <a:r>
              <a:rPr lang="en-US" sz="3200" dirty="0" smtClean="0">
                <a:latin typeface="+mn-lt"/>
              </a:rPr>
              <a:t>Enter code </a:t>
            </a:r>
            <a:r>
              <a:rPr lang="en-US" sz="5400" dirty="0" smtClean="0">
                <a:solidFill>
                  <a:srgbClr val="FF0000"/>
                </a:solidFill>
                <a:latin typeface="+mn-lt"/>
              </a:rPr>
              <a:t>194074</a:t>
            </a:r>
            <a:r>
              <a:rPr lang="en-US" sz="3200" dirty="0" smtClean="0">
                <a:latin typeface="+mn-lt"/>
              </a:rPr>
              <a:t/>
            </a:r>
            <a:br>
              <a:rPr lang="en-US" sz="3200" dirty="0" smtClean="0">
                <a:latin typeface="+mn-lt"/>
              </a:rPr>
            </a:br>
            <a:r>
              <a:rPr lang="en-US" sz="3200" dirty="0">
                <a:latin typeface="+mn-lt"/>
              </a:rPr>
              <a:t/>
            </a:r>
            <a:br>
              <a:rPr lang="en-US" sz="3200" dirty="0">
                <a:latin typeface="+mn-lt"/>
              </a:rPr>
            </a:br>
            <a:r>
              <a:rPr lang="en-US" sz="3200" dirty="0" smtClean="0">
                <a:latin typeface="+mn-lt"/>
              </a:rPr>
              <a:t>Or use the QR code opposite</a:t>
            </a:r>
            <a:endParaRPr lang="en-US" sz="3200" dirty="0">
              <a:latin typeface="+mn-l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50460" y="2040673"/>
            <a:ext cx="3657600" cy="3545275"/>
          </a:xfrm>
        </p:spPr>
      </p:pic>
    </p:spTree>
    <p:extLst>
      <p:ext uri="{BB962C8B-B14F-4D97-AF65-F5344CB8AC3E}">
        <p14:creationId xmlns:p14="http://schemas.microsoft.com/office/powerpoint/2010/main" val="722858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10" y="0"/>
            <a:ext cx="4728117" cy="7527073"/>
          </a:xfrm>
        </p:spPr>
        <p:txBody>
          <a:bodyPr>
            <a:normAutofit/>
          </a:bodyPr>
          <a:lstStyle/>
          <a:p>
            <a:r>
              <a:rPr lang="en-US" b="1" i="1" dirty="0" smtClean="0">
                <a:solidFill>
                  <a:srgbClr val="FF0000"/>
                </a:solidFill>
              </a:rPr>
              <a:t/>
            </a:r>
            <a:br>
              <a:rPr lang="en-US" b="1" i="1" dirty="0" smtClean="0">
                <a:solidFill>
                  <a:srgbClr val="FF0000"/>
                </a:solidFill>
              </a:rPr>
            </a:br>
            <a:r>
              <a:rPr lang="en-US" b="1" i="1" dirty="0">
                <a:solidFill>
                  <a:srgbClr val="FF0000"/>
                </a:solidFill>
              </a:rPr>
              <a:t/>
            </a:r>
            <a:br>
              <a:rPr lang="en-US" b="1" i="1" dirty="0">
                <a:solidFill>
                  <a:srgbClr val="FF0000"/>
                </a:solidFill>
              </a:rPr>
            </a:br>
            <a:r>
              <a:rPr lang="en-US" b="1" i="1" dirty="0" smtClean="0">
                <a:solidFill>
                  <a:srgbClr val="FF0000"/>
                </a:solidFill>
              </a:rPr>
              <a:t/>
            </a:r>
            <a:br>
              <a:rPr lang="en-US" b="1" i="1" dirty="0" smtClean="0">
                <a:solidFill>
                  <a:srgbClr val="FF0000"/>
                </a:solidFill>
              </a:rPr>
            </a:br>
            <a:r>
              <a:rPr lang="en-US" b="1" i="1" dirty="0">
                <a:solidFill>
                  <a:srgbClr val="FF0000"/>
                </a:solidFill>
              </a:rPr>
              <a:t/>
            </a:r>
            <a:br>
              <a:rPr lang="en-US" b="1" i="1" dirty="0">
                <a:solidFill>
                  <a:srgbClr val="FF0000"/>
                </a:solidFill>
              </a:rPr>
            </a:br>
            <a:r>
              <a:rPr lang="en-US" b="1" i="1" dirty="0" smtClean="0">
                <a:solidFill>
                  <a:srgbClr val="FF0000"/>
                </a:solidFill>
              </a:rPr>
              <a:t/>
            </a:r>
            <a:br>
              <a:rPr lang="en-US" b="1" i="1" dirty="0" smtClean="0">
                <a:solidFill>
                  <a:srgbClr val="FF0000"/>
                </a:solidFill>
              </a:rPr>
            </a:br>
            <a:r>
              <a:rPr lang="en-US" b="1" i="1" dirty="0">
                <a:solidFill>
                  <a:srgbClr val="FF0000"/>
                </a:solidFill>
              </a:rPr>
              <a:t/>
            </a:r>
            <a:br>
              <a:rPr lang="en-US" b="1" i="1" dirty="0">
                <a:solidFill>
                  <a:srgbClr val="FF0000"/>
                </a:solidFill>
              </a:rPr>
            </a:br>
            <a:r>
              <a:rPr lang="en-US" b="1" i="1" dirty="0">
                <a:solidFill>
                  <a:srgbClr val="FF0000"/>
                </a:solidFill>
              </a:rPr>
              <a:t> </a:t>
            </a:r>
            <a:r>
              <a:rPr lang="en-US" b="1" i="1" dirty="0" smtClean="0">
                <a:solidFill>
                  <a:srgbClr val="FF0000"/>
                </a:solidFill>
              </a:rPr>
              <a:t> “Good Whites” –     like me (Stephen)</a:t>
            </a:r>
            <a:endParaRPr lang="en-US" dirty="0"/>
          </a:p>
        </p:txBody>
      </p:sp>
      <p:sp>
        <p:nvSpPr>
          <p:cNvPr id="3" name="Content Placeholder 2"/>
          <p:cNvSpPr>
            <a:spLocks noGrp="1"/>
          </p:cNvSpPr>
          <p:nvPr>
            <p:ph idx="1"/>
          </p:nvPr>
        </p:nvSpPr>
        <p:spPr>
          <a:xfrm>
            <a:off x="5285678" y="0"/>
            <a:ext cx="6757639" cy="6690732"/>
          </a:xfrm>
          <a:solidFill>
            <a:schemeClr val="accent6">
              <a:lumMod val="20000"/>
              <a:lumOff val="80000"/>
            </a:schemeClr>
          </a:solidFill>
        </p:spPr>
        <p:txBody>
          <a:bodyPr>
            <a:normAutofit fontScale="92500"/>
          </a:bodyPr>
          <a:lstStyle/>
          <a:p>
            <a:r>
              <a:rPr lang="en-US" dirty="0" smtClean="0"/>
              <a:t>Believe that we don’t see race </a:t>
            </a:r>
          </a:p>
          <a:p>
            <a:r>
              <a:rPr lang="en-US" dirty="0" smtClean="0"/>
              <a:t>Believe everyone is a human being &amp; we should treat everyone the same (colorblind ideology)</a:t>
            </a:r>
          </a:p>
          <a:p>
            <a:r>
              <a:rPr lang="en-US" dirty="0" smtClean="0"/>
              <a:t>Believe we focus on actions &amp; individual character, not racial identity</a:t>
            </a:r>
          </a:p>
          <a:p>
            <a:r>
              <a:rPr lang="en-US" dirty="0" smtClean="0"/>
              <a:t>Choose when to engage in race and anti-racism</a:t>
            </a:r>
          </a:p>
          <a:p>
            <a:r>
              <a:rPr lang="en-US" dirty="0" smtClean="0"/>
              <a:t>Can monitor our own racism</a:t>
            </a:r>
          </a:p>
          <a:p>
            <a:r>
              <a:rPr lang="en-US" dirty="0" smtClean="0"/>
              <a:t>Believe we have a pure, anti-racist soul</a:t>
            </a:r>
          </a:p>
          <a:p>
            <a:r>
              <a:rPr lang="en-US" dirty="0" smtClean="0"/>
              <a:t>Believe we are free of white supremacist conditioning</a:t>
            </a:r>
          </a:p>
          <a:p>
            <a:r>
              <a:rPr lang="en-US" dirty="0" smtClean="0"/>
              <a:t>View racism as something committed by less enlightened whites</a:t>
            </a:r>
          </a:p>
          <a:p>
            <a:r>
              <a:rPr lang="en-US" dirty="0" smtClean="0"/>
              <a:t>Regard ourselves as allies of people of color </a:t>
            </a:r>
          </a:p>
          <a:p>
            <a:r>
              <a:rPr lang="en-US" sz="2000" dirty="0" smtClean="0"/>
              <a:t>                                 </a:t>
            </a:r>
            <a:r>
              <a:rPr lang="en-US" sz="1700" dirty="0" smtClean="0"/>
              <a:t>Shannon </a:t>
            </a:r>
            <a:r>
              <a:rPr lang="en-US" sz="1700" dirty="0" err="1" smtClean="0"/>
              <a:t>Sullivann</a:t>
            </a:r>
            <a:r>
              <a:rPr lang="en-US" sz="1700" dirty="0" smtClean="0"/>
              <a:t> 2014. </a:t>
            </a:r>
            <a:r>
              <a:rPr lang="en-US" sz="1700" i="1" dirty="0" smtClean="0"/>
              <a:t>Good White People </a:t>
            </a:r>
            <a:r>
              <a:rPr lang="en-US" sz="1700" dirty="0" smtClean="0"/>
              <a:t>(SUNY)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52" y="295506"/>
            <a:ext cx="3969835" cy="4488367"/>
          </a:xfrm>
          <a:prstGeom prst="rect">
            <a:avLst/>
          </a:prstGeom>
        </p:spPr>
      </p:pic>
    </p:spTree>
    <p:extLst>
      <p:ext uri="{BB962C8B-B14F-4D97-AF65-F5344CB8AC3E}">
        <p14:creationId xmlns:p14="http://schemas.microsoft.com/office/powerpoint/2010/main" val="934245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1370</Words>
  <Application>Microsoft Macintosh PowerPoint</Application>
  <PresentationFormat>Widescreen</PresentationFormat>
  <Paragraphs>115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Calibri Light</vt:lpstr>
      <vt:lpstr>Mangal</vt:lpstr>
      <vt:lpstr>Arial</vt:lpstr>
      <vt:lpstr>Office Theme</vt:lpstr>
      <vt:lpstr>Becoming a White Antiracist ITLC Lilly Conference, May 12th 2021</vt:lpstr>
      <vt:lpstr>How to access this power point</vt:lpstr>
      <vt:lpstr>Becoming a White Antiracist: A Practical Guide for Educators, Leaders &amp; Activists  https://www.amazon.com/Becoming-White-Antiracist-Practical-Educators/dp/1620368595/ref=tmm_pap_swatch_0?_encoding=UTF8&amp;qid=&amp;sr=   Gospel Beautiful Podcast: https://www.buzzsprout.com/680528/8460030-stephen-brookfield-and-mary-hess-becoming-a-white-antiracist   </vt:lpstr>
      <vt:lpstr>PowerPoint Presentation</vt:lpstr>
      <vt:lpstr>Why WHITE antiracism?</vt:lpstr>
      <vt:lpstr>The danger of performing ‘woke-ness’</vt:lpstr>
      <vt:lpstr>Racism  The system that embeds and enacts the ideology of white supremacy in…  The state (legal system, penal servitude, political organizations, policing, schooling, health discrepancies, local government etc.)  Civil society (control of commerce, funding &amp; participation in recreational sports, community organizations etc.)  Culture (definitions of what constitutes ‘high’ &amp; ‘low’ art &amp; aesthetics, media representations, mainstream media control, social media control, funding for community creativity etc.)  Systemic dominance often manifested in daily microaggressions that demean &amp; dismiss BIPOC</vt:lpstr>
      <vt:lpstr>Let’s use sli.do for questions &amp; reactions  To ask questions, make comments, give reactions &amp; post criticisms – all anonymously  Go to sli.do Enter code 194074  Or use the QR code opposite</vt:lpstr>
      <vt:lpstr>        “Good Whites” –     like me (Stephen)</vt:lpstr>
      <vt:lpstr>       “Good whites” - like me (Stephen)</vt:lpstr>
      <vt:lpstr>Hard Truths – What I Know as a White Instructor in a Multiracial Environment</vt:lpstr>
      <vt:lpstr>So where do white educators go from here?</vt:lpstr>
      <vt:lpstr>Preparing to Teach with Race in Mind</vt:lpstr>
      <vt:lpstr>Some Resources from Stephen</vt:lpstr>
      <vt:lpstr>General Resources</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 White Antiracist Lilly Conference</dc:title>
  <dc:creator>Brookfield, Stephen D.</dc:creator>
  <cp:lastModifiedBy>Brookfield, Stephen D.</cp:lastModifiedBy>
  <cp:revision>14</cp:revision>
  <dcterms:created xsi:type="dcterms:W3CDTF">2021-05-05T15:51:16Z</dcterms:created>
  <dcterms:modified xsi:type="dcterms:W3CDTF">2021-05-05T18:19:12Z</dcterms:modified>
</cp:coreProperties>
</file>