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7" r:id="rId8"/>
    <p:sldId id="271" r:id="rId9"/>
    <p:sldId id="272" r:id="rId10"/>
    <p:sldId id="273" r:id="rId11"/>
    <p:sldId id="274" r:id="rId12"/>
    <p:sldId id="262" r:id="rId13"/>
    <p:sldId id="263" r:id="rId14"/>
    <p:sldId id="264" r:id="rId15"/>
    <p:sldId id="268" r:id="rId16"/>
    <p:sldId id="269" r:id="rId17"/>
    <p:sldId id="265" r:id="rId18"/>
    <p:sldId id="266"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65"/>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E73EA-A7BB-684C-8EC6-EEBA2C872819}" type="doc">
      <dgm:prSet loTypeId="urn:microsoft.com/office/officeart/2005/8/layout/venn1" loCatId="" qsTypeId="urn:microsoft.com/office/officeart/2005/8/quickstyle/simple4" qsCatId="simple" csTypeId="urn:microsoft.com/office/officeart/2005/8/colors/accent1_2" csCatId="accent1" phldr="1"/>
      <dgm:spPr/>
    </dgm:pt>
    <dgm:pt modelId="{F87C0684-ECB8-7B40-98DC-54CF06C631F8}">
      <dgm:prSet phldrT="[Text]" custT="1"/>
      <dgm:spPr/>
      <dgm:t>
        <a:bodyPr/>
        <a:lstStyle/>
        <a:p>
          <a:r>
            <a:rPr lang="en-US" sz="4400" dirty="0" smtClean="0"/>
            <a:t>Taking Informed Action</a:t>
          </a:r>
          <a:endParaRPr lang="en-US" sz="4400" dirty="0"/>
        </a:p>
      </dgm:t>
    </dgm:pt>
    <dgm:pt modelId="{2B7F4BC1-16B5-0043-AC9B-CF860DA81119}" type="parTrans" cxnId="{25CCB298-0748-7F4A-BFB5-D91B57A0D924}">
      <dgm:prSet/>
      <dgm:spPr/>
      <dgm:t>
        <a:bodyPr/>
        <a:lstStyle/>
        <a:p>
          <a:endParaRPr lang="en-US"/>
        </a:p>
      </dgm:t>
    </dgm:pt>
    <dgm:pt modelId="{E9D930A6-72C9-C642-997E-373728EBBF74}" type="sibTrans" cxnId="{25CCB298-0748-7F4A-BFB5-D91B57A0D924}">
      <dgm:prSet/>
      <dgm:spPr/>
      <dgm:t>
        <a:bodyPr/>
        <a:lstStyle/>
        <a:p>
          <a:endParaRPr lang="en-US"/>
        </a:p>
      </dgm:t>
    </dgm:pt>
    <dgm:pt modelId="{E8A2038D-5480-A54F-B795-B36ED4BE67C0}">
      <dgm:prSet phldrT="[Text]"/>
      <dgm:spPr/>
      <dgm:t>
        <a:bodyPr/>
        <a:lstStyle/>
        <a:p>
          <a:r>
            <a:rPr lang="en-US" b="1" dirty="0" smtClean="0"/>
            <a:t>Seeing Ideas &amp; Practices from Multiple Perspectives</a:t>
          </a:r>
          <a:endParaRPr lang="en-US" b="1" dirty="0"/>
        </a:p>
      </dgm:t>
    </dgm:pt>
    <dgm:pt modelId="{EADE73A7-3208-ED49-BE79-FF8E1F5D346F}" type="parTrans" cxnId="{B150BDF2-2C4B-D449-BB39-4982D1A5C413}">
      <dgm:prSet/>
      <dgm:spPr/>
      <dgm:t>
        <a:bodyPr/>
        <a:lstStyle/>
        <a:p>
          <a:endParaRPr lang="en-US"/>
        </a:p>
      </dgm:t>
    </dgm:pt>
    <dgm:pt modelId="{EC51CCC1-8AAF-D740-B5B0-946E6A21FEC9}" type="sibTrans" cxnId="{B150BDF2-2C4B-D449-BB39-4982D1A5C413}">
      <dgm:prSet/>
      <dgm:spPr/>
      <dgm:t>
        <a:bodyPr/>
        <a:lstStyle/>
        <a:p>
          <a:endParaRPr lang="en-US"/>
        </a:p>
      </dgm:t>
    </dgm:pt>
    <dgm:pt modelId="{6F34422E-F57B-4A49-BCB0-89080D3B037D}">
      <dgm:prSet phldrT="[Text]" custT="1"/>
      <dgm:spPr/>
      <dgm:t>
        <a:bodyPr/>
        <a:lstStyle/>
        <a:p>
          <a:r>
            <a:rPr lang="en-US" sz="2800" b="1" dirty="0" smtClean="0"/>
            <a:t>Hunting &amp; Checking Assumptions</a:t>
          </a:r>
          <a:endParaRPr lang="en-US" sz="2800" b="1" dirty="0"/>
        </a:p>
      </dgm:t>
    </dgm:pt>
    <dgm:pt modelId="{BAB183D9-0FB9-C140-9782-3E5870ED32F1}" type="parTrans" cxnId="{263E3B4D-E3AC-8C42-A3EB-052BEE1C69C9}">
      <dgm:prSet/>
      <dgm:spPr/>
      <dgm:t>
        <a:bodyPr/>
        <a:lstStyle/>
        <a:p>
          <a:endParaRPr lang="en-US"/>
        </a:p>
      </dgm:t>
    </dgm:pt>
    <dgm:pt modelId="{83B74F21-4CBD-9548-AE9E-777AFD6111AD}" type="sibTrans" cxnId="{263E3B4D-E3AC-8C42-A3EB-052BEE1C69C9}">
      <dgm:prSet/>
      <dgm:spPr/>
      <dgm:t>
        <a:bodyPr/>
        <a:lstStyle/>
        <a:p>
          <a:endParaRPr lang="en-US"/>
        </a:p>
      </dgm:t>
    </dgm:pt>
    <dgm:pt modelId="{45FCE5B0-2A60-5D4F-97F4-326C29A86A60}" type="pres">
      <dgm:prSet presAssocID="{B18E73EA-A7BB-684C-8EC6-EEBA2C872819}" presName="compositeShape" presStyleCnt="0">
        <dgm:presLayoutVars>
          <dgm:chMax val="7"/>
          <dgm:dir/>
          <dgm:resizeHandles val="exact"/>
        </dgm:presLayoutVars>
      </dgm:prSet>
      <dgm:spPr/>
    </dgm:pt>
    <dgm:pt modelId="{DE9521E4-33AA-704A-A3AE-D8268A87FB41}" type="pres">
      <dgm:prSet presAssocID="{F87C0684-ECB8-7B40-98DC-54CF06C631F8}" presName="circ1" presStyleLbl="vennNode1" presStyleIdx="0" presStyleCnt="3"/>
      <dgm:spPr/>
      <dgm:t>
        <a:bodyPr/>
        <a:lstStyle/>
        <a:p>
          <a:endParaRPr lang="en-US"/>
        </a:p>
      </dgm:t>
    </dgm:pt>
    <dgm:pt modelId="{1E22FB4A-28B6-CB4D-9FC9-8AD2EBD8DB9C}" type="pres">
      <dgm:prSet presAssocID="{F87C0684-ECB8-7B40-98DC-54CF06C631F8}" presName="circ1Tx" presStyleLbl="revTx" presStyleIdx="0" presStyleCnt="0">
        <dgm:presLayoutVars>
          <dgm:chMax val="0"/>
          <dgm:chPref val="0"/>
          <dgm:bulletEnabled val="1"/>
        </dgm:presLayoutVars>
      </dgm:prSet>
      <dgm:spPr/>
      <dgm:t>
        <a:bodyPr/>
        <a:lstStyle/>
        <a:p>
          <a:endParaRPr lang="en-US"/>
        </a:p>
      </dgm:t>
    </dgm:pt>
    <dgm:pt modelId="{4534F713-C50E-A14C-8FEE-7F4A2BDDBF13}" type="pres">
      <dgm:prSet presAssocID="{E8A2038D-5480-A54F-B795-B36ED4BE67C0}" presName="circ2" presStyleLbl="vennNode1" presStyleIdx="1" presStyleCnt="3"/>
      <dgm:spPr/>
      <dgm:t>
        <a:bodyPr/>
        <a:lstStyle/>
        <a:p>
          <a:endParaRPr lang="en-US"/>
        </a:p>
      </dgm:t>
    </dgm:pt>
    <dgm:pt modelId="{2FB37FFA-BC09-1B44-A96D-05EA51A81426}" type="pres">
      <dgm:prSet presAssocID="{E8A2038D-5480-A54F-B795-B36ED4BE67C0}" presName="circ2Tx" presStyleLbl="revTx" presStyleIdx="0" presStyleCnt="0">
        <dgm:presLayoutVars>
          <dgm:chMax val="0"/>
          <dgm:chPref val="0"/>
          <dgm:bulletEnabled val="1"/>
        </dgm:presLayoutVars>
      </dgm:prSet>
      <dgm:spPr/>
      <dgm:t>
        <a:bodyPr/>
        <a:lstStyle/>
        <a:p>
          <a:endParaRPr lang="en-US"/>
        </a:p>
      </dgm:t>
    </dgm:pt>
    <dgm:pt modelId="{9F5C8A25-3D69-7747-ADFE-7D7A507AD118}" type="pres">
      <dgm:prSet presAssocID="{6F34422E-F57B-4A49-BCB0-89080D3B037D}" presName="circ3" presStyleLbl="vennNode1" presStyleIdx="2" presStyleCnt="3" custScaleX="100742"/>
      <dgm:spPr/>
      <dgm:t>
        <a:bodyPr/>
        <a:lstStyle/>
        <a:p>
          <a:endParaRPr lang="en-US"/>
        </a:p>
      </dgm:t>
    </dgm:pt>
    <dgm:pt modelId="{93D0A3E1-EC3B-B448-A7D8-F97F612FABDB}" type="pres">
      <dgm:prSet presAssocID="{6F34422E-F57B-4A49-BCB0-89080D3B037D}" presName="circ3Tx" presStyleLbl="revTx" presStyleIdx="0" presStyleCnt="0">
        <dgm:presLayoutVars>
          <dgm:chMax val="0"/>
          <dgm:chPref val="0"/>
          <dgm:bulletEnabled val="1"/>
        </dgm:presLayoutVars>
      </dgm:prSet>
      <dgm:spPr/>
      <dgm:t>
        <a:bodyPr/>
        <a:lstStyle/>
        <a:p>
          <a:endParaRPr lang="en-US"/>
        </a:p>
      </dgm:t>
    </dgm:pt>
  </dgm:ptLst>
  <dgm:cxnLst>
    <dgm:cxn modelId="{D253ED14-4A5C-8A40-A1A4-081192A74CC2}" type="presOf" srcId="{6F34422E-F57B-4A49-BCB0-89080D3B037D}" destId="{9F5C8A25-3D69-7747-ADFE-7D7A507AD118}" srcOrd="0" destOrd="0" presId="urn:microsoft.com/office/officeart/2005/8/layout/venn1"/>
    <dgm:cxn modelId="{9154ECB7-C86C-F444-9C4B-08A6596C02AF}" type="presOf" srcId="{6F34422E-F57B-4A49-BCB0-89080D3B037D}" destId="{93D0A3E1-EC3B-B448-A7D8-F97F612FABDB}" srcOrd="1" destOrd="0" presId="urn:microsoft.com/office/officeart/2005/8/layout/venn1"/>
    <dgm:cxn modelId="{89DEB2B7-08A6-E648-A165-FB93A35FB768}" type="presOf" srcId="{E8A2038D-5480-A54F-B795-B36ED4BE67C0}" destId="{2FB37FFA-BC09-1B44-A96D-05EA51A81426}" srcOrd="1" destOrd="0" presId="urn:microsoft.com/office/officeart/2005/8/layout/venn1"/>
    <dgm:cxn modelId="{2948E7A5-2E35-5B4F-928D-54937750CB65}" type="presOf" srcId="{B18E73EA-A7BB-684C-8EC6-EEBA2C872819}" destId="{45FCE5B0-2A60-5D4F-97F4-326C29A86A60}" srcOrd="0" destOrd="0" presId="urn:microsoft.com/office/officeart/2005/8/layout/venn1"/>
    <dgm:cxn modelId="{B150BDF2-2C4B-D449-BB39-4982D1A5C413}" srcId="{B18E73EA-A7BB-684C-8EC6-EEBA2C872819}" destId="{E8A2038D-5480-A54F-B795-B36ED4BE67C0}" srcOrd="1" destOrd="0" parTransId="{EADE73A7-3208-ED49-BE79-FF8E1F5D346F}" sibTransId="{EC51CCC1-8AAF-D740-B5B0-946E6A21FEC9}"/>
    <dgm:cxn modelId="{25CCB298-0748-7F4A-BFB5-D91B57A0D924}" srcId="{B18E73EA-A7BB-684C-8EC6-EEBA2C872819}" destId="{F87C0684-ECB8-7B40-98DC-54CF06C631F8}" srcOrd="0" destOrd="0" parTransId="{2B7F4BC1-16B5-0043-AC9B-CF860DA81119}" sibTransId="{E9D930A6-72C9-C642-997E-373728EBBF74}"/>
    <dgm:cxn modelId="{0F64E74B-C032-534E-AC3E-BB2CA2A0A76C}" type="presOf" srcId="{F87C0684-ECB8-7B40-98DC-54CF06C631F8}" destId="{DE9521E4-33AA-704A-A3AE-D8268A87FB41}" srcOrd="0" destOrd="0" presId="urn:microsoft.com/office/officeart/2005/8/layout/venn1"/>
    <dgm:cxn modelId="{3721FEF0-8BE9-9440-A1A8-B7DCFD30FFED}" type="presOf" srcId="{E8A2038D-5480-A54F-B795-B36ED4BE67C0}" destId="{4534F713-C50E-A14C-8FEE-7F4A2BDDBF13}" srcOrd="0" destOrd="0" presId="urn:microsoft.com/office/officeart/2005/8/layout/venn1"/>
    <dgm:cxn modelId="{263E3B4D-E3AC-8C42-A3EB-052BEE1C69C9}" srcId="{B18E73EA-A7BB-684C-8EC6-EEBA2C872819}" destId="{6F34422E-F57B-4A49-BCB0-89080D3B037D}" srcOrd="2" destOrd="0" parTransId="{BAB183D9-0FB9-C140-9782-3E5870ED32F1}" sibTransId="{83B74F21-4CBD-9548-AE9E-777AFD6111AD}"/>
    <dgm:cxn modelId="{DE4DB63D-C39E-9B4D-82A5-F97D0E9A1B7D}" type="presOf" srcId="{F87C0684-ECB8-7B40-98DC-54CF06C631F8}" destId="{1E22FB4A-28B6-CB4D-9FC9-8AD2EBD8DB9C}" srcOrd="1" destOrd="0" presId="urn:microsoft.com/office/officeart/2005/8/layout/venn1"/>
    <dgm:cxn modelId="{8F872C77-2491-DA49-B87D-DFED0F83B32F}" type="presParOf" srcId="{45FCE5B0-2A60-5D4F-97F4-326C29A86A60}" destId="{DE9521E4-33AA-704A-A3AE-D8268A87FB41}" srcOrd="0" destOrd="0" presId="urn:microsoft.com/office/officeart/2005/8/layout/venn1"/>
    <dgm:cxn modelId="{D9CF659C-A5BA-5348-9413-67DC9840495B}" type="presParOf" srcId="{45FCE5B0-2A60-5D4F-97F4-326C29A86A60}" destId="{1E22FB4A-28B6-CB4D-9FC9-8AD2EBD8DB9C}" srcOrd="1" destOrd="0" presId="urn:microsoft.com/office/officeart/2005/8/layout/venn1"/>
    <dgm:cxn modelId="{A287228C-B4FC-744D-A95C-84FD814C9643}" type="presParOf" srcId="{45FCE5B0-2A60-5D4F-97F4-326C29A86A60}" destId="{4534F713-C50E-A14C-8FEE-7F4A2BDDBF13}" srcOrd="2" destOrd="0" presId="urn:microsoft.com/office/officeart/2005/8/layout/venn1"/>
    <dgm:cxn modelId="{B56425D4-7233-134F-8546-5D2C3F362A9D}" type="presParOf" srcId="{45FCE5B0-2A60-5D4F-97F4-326C29A86A60}" destId="{2FB37FFA-BC09-1B44-A96D-05EA51A81426}" srcOrd="3" destOrd="0" presId="urn:microsoft.com/office/officeart/2005/8/layout/venn1"/>
    <dgm:cxn modelId="{386A0300-9D45-0040-8705-A0F5E161AE72}" type="presParOf" srcId="{45FCE5B0-2A60-5D4F-97F4-326C29A86A60}" destId="{9F5C8A25-3D69-7747-ADFE-7D7A507AD118}" srcOrd="4" destOrd="0" presId="urn:microsoft.com/office/officeart/2005/8/layout/venn1"/>
    <dgm:cxn modelId="{D9F1F3AF-6690-724A-B2F6-6CFE99D8B8A8}" type="presParOf" srcId="{45FCE5B0-2A60-5D4F-97F4-326C29A86A60}" destId="{93D0A3E1-EC3B-B448-A7D8-F97F612FABDB}" srcOrd="5" destOrd="0" presId="urn:microsoft.com/office/officeart/2005/8/layout/venn1"/>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0EA4-CA84-6E42-A4CE-EAEEE70CD4AC}"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63B1DAEB-0552-5E40-829D-F8D0A6AA3E39}">
      <dgm:prSet phldrT="[Text]" custT="1"/>
      <dgm:spPr/>
      <dgm:t>
        <a:bodyPr/>
        <a:lstStyle/>
        <a:p>
          <a:r>
            <a:rPr lang="en-US" sz="4800" dirty="0" smtClean="0">
              <a:solidFill>
                <a:srgbClr val="FF0000"/>
              </a:solidFill>
            </a:rPr>
            <a:t>MODELED</a:t>
          </a:r>
          <a:endParaRPr lang="en-US" sz="4800" dirty="0">
            <a:solidFill>
              <a:srgbClr val="FF0000"/>
            </a:solidFill>
          </a:endParaRPr>
        </a:p>
      </dgm:t>
    </dgm:pt>
    <dgm:pt modelId="{512E05F7-9BE8-D148-830F-76FD295719C4}" type="parTrans" cxnId="{2CBD1A2D-2989-A443-A869-536690B0A2FE}">
      <dgm:prSet/>
      <dgm:spPr/>
      <dgm:t>
        <a:bodyPr/>
        <a:lstStyle/>
        <a:p>
          <a:endParaRPr lang="en-US"/>
        </a:p>
      </dgm:t>
    </dgm:pt>
    <dgm:pt modelId="{9865CEB9-F00E-FE46-A70E-74A76B7CB96A}" type="sibTrans" cxnId="{2CBD1A2D-2989-A443-A869-536690B0A2FE}">
      <dgm:prSet/>
      <dgm:spPr/>
      <dgm:t>
        <a:bodyPr/>
        <a:lstStyle/>
        <a:p>
          <a:endParaRPr lang="en-US"/>
        </a:p>
      </dgm:t>
    </dgm:pt>
    <dgm:pt modelId="{DE96A9E0-9C11-F24E-826F-5002E0959101}">
      <dgm:prSet phldrT="[Text]"/>
      <dgm:spPr/>
      <dgm:t>
        <a:bodyPr/>
        <a:lstStyle/>
        <a:p>
          <a:r>
            <a:rPr lang="en-US" dirty="0" smtClean="0"/>
            <a:t>Publicly</a:t>
          </a:r>
          <a:endParaRPr lang="en-US" dirty="0"/>
        </a:p>
      </dgm:t>
    </dgm:pt>
    <dgm:pt modelId="{C6167BB8-5DDE-E048-BA0E-A693A700C296}" type="parTrans" cxnId="{CBC629B6-507D-6B42-A067-CF186227A70F}">
      <dgm:prSet/>
      <dgm:spPr/>
      <dgm:t>
        <a:bodyPr/>
        <a:lstStyle/>
        <a:p>
          <a:endParaRPr lang="en-US"/>
        </a:p>
      </dgm:t>
    </dgm:pt>
    <dgm:pt modelId="{29D2FEA7-9B7C-D741-8587-4475AB444DCE}" type="sibTrans" cxnId="{CBC629B6-507D-6B42-A067-CF186227A70F}">
      <dgm:prSet/>
      <dgm:spPr/>
      <dgm:t>
        <a:bodyPr/>
        <a:lstStyle/>
        <a:p>
          <a:endParaRPr lang="en-US"/>
        </a:p>
      </dgm:t>
    </dgm:pt>
    <dgm:pt modelId="{F72ABDFF-2D16-D143-B19B-D0E64AA2CDCD}">
      <dgm:prSet phldrT="[Text]"/>
      <dgm:spPr/>
      <dgm:t>
        <a:bodyPr/>
        <a:lstStyle/>
        <a:p>
          <a:r>
            <a:rPr lang="en-US" dirty="0" smtClean="0"/>
            <a:t>Explicitly</a:t>
          </a:r>
          <a:endParaRPr lang="en-US" dirty="0"/>
        </a:p>
      </dgm:t>
    </dgm:pt>
    <dgm:pt modelId="{59774E67-AFE2-AB48-9D22-710E0A31EB22}" type="parTrans" cxnId="{7FD7F020-B72C-2946-9003-F426113F6A49}">
      <dgm:prSet/>
      <dgm:spPr/>
      <dgm:t>
        <a:bodyPr/>
        <a:lstStyle/>
        <a:p>
          <a:endParaRPr lang="en-US"/>
        </a:p>
      </dgm:t>
    </dgm:pt>
    <dgm:pt modelId="{02B7C49B-4360-F642-879E-34DAED5D6D04}" type="sibTrans" cxnId="{7FD7F020-B72C-2946-9003-F426113F6A49}">
      <dgm:prSet/>
      <dgm:spPr/>
      <dgm:t>
        <a:bodyPr/>
        <a:lstStyle/>
        <a:p>
          <a:endParaRPr lang="en-US"/>
        </a:p>
      </dgm:t>
    </dgm:pt>
    <dgm:pt modelId="{A7DD7DB0-8DC8-B244-93F3-040A0E4EA20F}">
      <dgm:prSet phldrT="[Text]"/>
      <dgm:spPr/>
      <dgm:t>
        <a:bodyPr/>
        <a:lstStyle/>
        <a:p>
          <a:r>
            <a:rPr lang="en-US" dirty="0" smtClean="0"/>
            <a:t>Repeatedly</a:t>
          </a:r>
          <a:endParaRPr lang="en-US" dirty="0"/>
        </a:p>
      </dgm:t>
    </dgm:pt>
    <dgm:pt modelId="{9C059551-CA3C-AE4F-AE2A-B0056D2C84C0}" type="parTrans" cxnId="{D5687FA4-8A4E-C747-84DF-A18B0B09B16F}">
      <dgm:prSet/>
      <dgm:spPr/>
      <dgm:t>
        <a:bodyPr/>
        <a:lstStyle/>
        <a:p>
          <a:endParaRPr lang="en-US"/>
        </a:p>
      </dgm:t>
    </dgm:pt>
    <dgm:pt modelId="{7D82FFAA-F8B1-984F-883D-EF0601662D9A}" type="sibTrans" cxnId="{D5687FA4-8A4E-C747-84DF-A18B0B09B16F}">
      <dgm:prSet/>
      <dgm:spPr/>
      <dgm:t>
        <a:bodyPr/>
        <a:lstStyle/>
        <a:p>
          <a:endParaRPr lang="en-US"/>
        </a:p>
      </dgm:t>
    </dgm:pt>
    <dgm:pt modelId="{271A2BDD-3BFC-F947-95AD-CE1221660E07}">
      <dgm:prSet phldrT="[Text]"/>
      <dgm:spPr/>
      <dgm:t>
        <a:bodyPr/>
        <a:lstStyle/>
        <a:p>
          <a:r>
            <a:rPr lang="en-US" dirty="0" smtClean="0"/>
            <a:t>Autobiographically</a:t>
          </a:r>
          <a:endParaRPr lang="en-US" dirty="0"/>
        </a:p>
      </dgm:t>
    </dgm:pt>
    <dgm:pt modelId="{4C1E7247-A0B8-6144-B011-684DDC963306}" type="parTrans" cxnId="{60518E27-2257-C943-9426-F82AD2BD434C}">
      <dgm:prSet/>
      <dgm:spPr/>
      <dgm:t>
        <a:bodyPr/>
        <a:lstStyle/>
        <a:p>
          <a:endParaRPr lang="en-US"/>
        </a:p>
      </dgm:t>
    </dgm:pt>
    <dgm:pt modelId="{7A57DABB-5FB9-5F41-8814-27C8F1FA2075}" type="sibTrans" cxnId="{60518E27-2257-C943-9426-F82AD2BD434C}">
      <dgm:prSet/>
      <dgm:spPr/>
      <dgm:t>
        <a:bodyPr/>
        <a:lstStyle/>
        <a:p>
          <a:endParaRPr lang="en-US"/>
        </a:p>
      </dgm:t>
    </dgm:pt>
    <dgm:pt modelId="{00369726-FDBF-E343-9912-F21276FC1DA2}" type="pres">
      <dgm:prSet presAssocID="{D5030EA4-CA84-6E42-A4CE-EAEEE70CD4AC}" presName="diagram" presStyleCnt="0">
        <dgm:presLayoutVars>
          <dgm:chMax val="1"/>
          <dgm:dir/>
          <dgm:animLvl val="ctr"/>
          <dgm:resizeHandles val="exact"/>
        </dgm:presLayoutVars>
      </dgm:prSet>
      <dgm:spPr/>
      <dgm:t>
        <a:bodyPr/>
        <a:lstStyle/>
        <a:p>
          <a:endParaRPr lang="en-US"/>
        </a:p>
      </dgm:t>
    </dgm:pt>
    <dgm:pt modelId="{768C6D56-81ED-624C-A7DC-7AA6D7F40115}" type="pres">
      <dgm:prSet presAssocID="{D5030EA4-CA84-6E42-A4CE-EAEEE70CD4AC}" presName="matrix" presStyleCnt="0"/>
      <dgm:spPr/>
    </dgm:pt>
    <dgm:pt modelId="{260B7D81-EBA2-9442-A6A8-492C438EC872}" type="pres">
      <dgm:prSet presAssocID="{D5030EA4-CA84-6E42-A4CE-EAEEE70CD4AC}" presName="tile1" presStyleLbl="node1" presStyleIdx="0" presStyleCnt="4"/>
      <dgm:spPr/>
      <dgm:t>
        <a:bodyPr/>
        <a:lstStyle/>
        <a:p>
          <a:endParaRPr lang="en-US"/>
        </a:p>
      </dgm:t>
    </dgm:pt>
    <dgm:pt modelId="{8D365FC1-8E93-4642-9BD9-8C3FD8E8D794}" type="pres">
      <dgm:prSet presAssocID="{D5030EA4-CA84-6E42-A4CE-EAEEE70CD4AC}" presName="tile1text" presStyleLbl="node1" presStyleIdx="0" presStyleCnt="4">
        <dgm:presLayoutVars>
          <dgm:chMax val="0"/>
          <dgm:chPref val="0"/>
          <dgm:bulletEnabled val="1"/>
        </dgm:presLayoutVars>
      </dgm:prSet>
      <dgm:spPr/>
      <dgm:t>
        <a:bodyPr/>
        <a:lstStyle/>
        <a:p>
          <a:endParaRPr lang="en-US"/>
        </a:p>
      </dgm:t>
    </dgm:pt>
    <dgm:pt modelId="{4E0DF1D5-55CE-4346-B859-913B30DFB923}" type="pres">
      <dgm:prSet presAssocID="{D5030EA4-CA84-6E42-A4CE-EAEEE70CD4AC}" presName="tile2" presStyleLbl="node1" presStyleIdx="1" presStyleCnt="4"/>
      <dgm:spPr/>
      <dgm:t>
        <a:bodyPr/>
        <a:lstStyle/>
        <a:p>
          <a:endParaRPr lang="en-US"/>
        </a:p>
      </dgm:t>
    </dgm:pt>
    <dgm:pt modelId="{19034608-196E-2749-8238-BD4CE125544C}" type="pres">
      <dgm:prSet presAssocID="{D5030EA4-CA84-6E42-A4CE-EAEEE70CD4AC}" presName="tile2text" presStyleLbl="node1" presStyleIdx="1" presStyleCnt="4">
        <dgm:presLayoutVars>
          <dgm:chMax val="0"/>
          <dgm:chPref val="0"/>
          <dgm:bulletEnabled val="1"/>
        </dgm:presLayoutVars>
      </dgm:prSet>
      <dgm:spPr/>
      <dgm:t>
        <a:bodyPr/>
        <a:lstStyle/>
        <a:p>
          <a:endParaRPr lang="en-US"/>
        </a:p>
      </dgm:t>
    </dgm:pt>
    <dgm:pt modelId="{3E9F84EE-2304-934E-9425-341EE5986D3D}" type="pres">
      <dgm:prSet presAssocID="{D5030EA4-CA84-6E42-A4CE-EAEEE70CD4AC}" presName="tile3" presStyleLbl="node1" presStyleIdx="2" presStyleCnt="4"/>
      <dgm:spPr/>
      <dgm:t>
        <a:bodyPr/>
        <a:lstStyle/>
        <a:p>
          <a:endParaRPr lang="en-US"/>
        </a:p>
      </dgm:t>
    </dgm:pt>
    <dgm:pt modelId="{60976E3F-21BE-F04E-B954-0544368F7883}" type="pres">
      <dgm:prSet presAssocID="{D5030EA4-CA84-6E42-A4CE-EAEEE70CD4AC}" presName="tile3text" presStyleLbl="node1" presStyleIdx="2" presStyleCnt="4">
        <dgm:presLayoutVars>
          <dgm:chMax val="0"/>
          <dgm:chPref val="0"/>
          <dgm:bulletEnabled val="1"/>
        </dgm:presLayoutVars>
      </dgm:prSet>
      <dgm:spPr/>
      <dgm:t>
        <a:bodyPr/>
        <a:lstStyle/>
        <a:p>
          <a:endParaRPr lang="en-US"/>
        </a:p>
      </dgm:t>
    </dgm:pt>
    <dgm:pt modelId="{E393177A-70D3-B24F-A5BF-5F3FE66B7351}" type="pres">
      <dgm:prSet presAssocID="{D5030EA4-CA84-6E42-A4CE-EAEEE70CD4AC}" presName="tile4" presStyleLbl="node1" presStyleIdx="3" presStyleCnt="4"/>
      <dgm:spPr/>
      <dgm:t>
        <a:bodyPr/>
        <a:lstStyle/>
        <a:p>
          <a:endParaRPr lang="en-US"/>
        </a:p>
      </dgm:t>
    </dgm:pt>
    <dgm:pt modelId="{E39C5A66-6304-FB49-ABEB-50F615B11BF6}" type="pres">
      <dgm:prSet presAssocID="{D5030EA4-CA84-6E42-A4CE-EAEEE70CD4AC}" presName="tile4text" presStyleLbl="node1" presStyleIdx="3" presStyleCnt="4">
        <dgm:presLayoutVars>
          <dgm:chMax val="0"/>
          <dgm:chPref val="0"/>
          <dgm:bulletEnabled val="1"/>
        </dgm:presLayoutVars>
      </dgm:prSet>
      <dgm:spPr/>
      <dgm:t>
        <a:bodyPr/>
        <a:lstStyle/>
        <a:p>
          <a:endParaRPr lang="en-US"/>
        </a:p>
      </dgm:t>
    </dgm:pt>
    <dgm:pt modelId="{A285007D-4CE3-874D-834C-F7F35A020C43}" type="pres">
      <dgm:prSet presAssocID="{D5030EA4-CA84-6E42-A4CE-EAEEE70CD4AC}" presName="centerTile" presStyleLbl="fgShp" presStyleIdx="0" presStyleCnt="1">
        <dgm:presLayoutVars>
          <dgm:chMax val="0"/>
          <dgm:chPref val="0"/>
        </dgm:presLayoutVars>
      </dgm:prSet>
      <dgm:spPr/>
      <dgm:t>
        <a:bodyPr/>
        <a:lstStyle/>
        <a:p>
          <a:endParaRPr lang="en-US"/>
        </a:p>
      </dgm:t>
    </dgm:pt>
  </dgm:ptLst>
  <dgm:cxnLst>
    <dgm:cxn modelId="{2CBD1A2D-2989-A443-A869-536690B0A2FE}" srcId="{D5030EA4-CA84-6E42-A4CE-EAEEE70CD4AC}" destId="{63B1DAEB-0552-5E40-829D-F8D0A6AA3E39}" srcOrd="0" destOrd="0" parTransId="{512E05F7-9BE8-D148-830F-76FD295719C4}" sibTransId="{9865CEB9-F00E-FE46-A70E-74A76B7CB96A}"/>
    <dgm:cxn modelId="{F8CCB5E7-02A0-1A4C-922E-93583E00CCB2}" type="presOf" srcId="{271A2BDD-3BFC-F947-95AD-CE1221660E07}" destId="{E39C5A66-6304-FB49-ABEB-50F615B11BF6}" srcOrd="1" destOrd="0" presId="urn:microsoft.com/office/officeart/2005/8/layout/matrix1"/>
    <dgm:cxn modelId="{90952C59-37BC-C84D-B1C9-FFCC23C3450C}" type="presOf" srcId="{DE96A9E0-9C11-F24E-826F-5002E0959101}" destId="{8D365FC1-8E93-4642-9BD9-8C3FD8E8D794}" srcOrd="1" destOrd="0" presId="urn:microsoft.com/office/officeart/2005/8/layout/matrix1"/>
    <dgm:cxn modelId="{5CE26A7B-6381-BD4D-B7BE-82248999640E}" type="presOf" srcId="{271A2BDD-3BFC-F947-95AD-CE1221660E07}" destId="{E393177A-70D3-B24F-A5BF-5F3FE66B7351}" srcOrd="0" destOrd="0" presId="urn:microsoft.com/office/officeart/2005/8/layout/matrix1"/>
    <dgm:cxn modelId="{9FF80F34-F825-6644-94A0-A1AE956B3A1E}" type="presOf" srcId="{F72ABDFF-2D16-D143-B19B-D0E64AA2CDCD}" destId="{19034608-196E-2749-8238-BD4CE125544C}" srcOrd="1" destOrd="0" presId="urn:microsoft.com/office/officeart/2005/8/layout/matrix1"/>
    <dgm:cxn modelId="{2B1F676C-D220-9742-BE47-03EBC84F07D0}" type="presOf" srcId="{F72ABDFF-2D16-D143-B19B-D0E64AA2CDCD}" destId="{4E0DF1D5-55CE-4346-B859-913B30DFB923}" srcOrd="0" destOrd="0" presId="urn:microsoft.com/office/officeart/2005/8/layout/matrix1"/>
    <dgm:cxn modelId="{7FD7F020-B72C-2946-9003-F426113F6A49}" srcId="{63B1DAEB-0552-5E40-829D-F8D0A6AA3E39}" destId="{F72ABDFF-2D16-D143-B19B-D0E64AA2CDCD}" srcOrd="1" destOrd="0" parTransId="{59774E67-AFE2-AB48-9D22-710E0A31EB22}" sibTransId="{02B7C49B-4360-F642-879E-34DAED5D6D04}"/>
    <dgm:cxn modelId="{D5687FA4-8A4E-C747-84DF-A18B0B09B16F}" srcId="{63B1DAEB-0552-5E40-829D-F8D0A6AA3E39}" destId="{A7DD7DB0-8DC8-B244-93F3-040A0E4EA20F}" srcOrd="2" destOrd="0" parTransId="{9C059551-CA3C-AE4F-AE2A-B0056D2C84C0}" sibTransId="{7D82FFAA-F8B1-984F-883D-EF0601662D9A}"/>
    <dgm:cxn modelId="{F63CDAC4-B36E-4E4B-B788-D69488FA6301}" type="presOf" srcId="{63B1DAEB-0552-5E40-829D-F8D0A6AA3E39}" destId="{A285007D-4CE3-874D-834C-F7F35A020C43}" srcOrd="0" destOrd="0" presId="urn:microsoft.com/office/officeart/2005/8/layout/matrix1"/>
    <dgm:cxn modelId="{0C4E691C-E746-1846-942A-39949E6D4177}" type="presOf" srcId="{DE96A9E0-9C11-F24E-826F-5002E0959101}" destId="{260B7D81-EBA2-9442-A6A8-492C438EC872}" srcOrd="0" destOrd="0" presId="urn:microsoft.com/office/officeart/2005/8/layout/matrix1"/>
    <dgm:cxn modelId="{CBC629B6-507D-6B42-A067-CF186227A70F}" srcId="{63B1DAEB-0552-5E40-829D-F8D0A6AA3E39}" destId="{DE96A9E0-9C11-F24E-826F-5002E0959101}" srcOrd="0" destOrd="0" parTransId="{C6167BB8-5DDE-E048-BA0E-A693A700C296}" sibTransId="{29D2FEA7-9B7C-D741-8587-4475AB444DCE}"/>
    <dgm:cxn modelId="{F990CBE0-DE44-A14C-A17D-94A7CC02F7AC}" type="presOf" srcId="{A7DD7DB0-8DC8-B244-93F3-040A0E4EA20F}" destId="{3E9F84EE-2304-934E-9425-341EE5986D3D}" srcOrd="0" destOrd="0" presId="urn:microsoft.com/office/officeart/2005/8/layout/matrix1"/>
    <dgm:cxn modelId="{62E05462-58E8-0843-A3C0-1CFF7586B786}" type="presOf" srcId="{A7DD7DB0-8DC8-B244-93F3-040A0E4EA20F}" destId="{60976E3F-21BE-F04E-B954-0544368F7883}" srcOrd="1" destOrd="0" presId="urn:microsoft.com/office/officeart/2005/8/layout/matrix1"/>
    <dgm:cxn modelId="{60518E27-2257-C943-9426-F82AD2BD434C}" srcId="{63B1DAEB-0552-5E40-829D-F8D0A6AA3E39}" destId="{271A2BDD-3BFC-F947-95AD-CE1221660E07}" srcOrd="3" destOrd="0" parTransId="{4C1E7247-A0B8-6144-B011-684DDC963306}" sibTransId="{7A57DABB-5FB9-5F41-8814-27C8F1FA2075}"/>
    <dgm:cxn modelId="{365BBF3A-BB2E-B64D-9F4B-A2C97FDA1277}" type="presOf" srcId="{D5030EA4-CA84-6E42-A4CE-EAEEE70CD4AC}" destId="{00369726-FDBF-E343-9912-F21276FC1DA2}" srcOrd="0" destOrd="0" presId="urn:microsoft.com/office/officeart/2005/8/layout/matrix1"/>
    <dgm:cxn modelId="{3A0208E7-15E2-0748-B4A8-719D93F07F11}" type="presParOf" srcId="{00369726-FDBF-E343-9912-F21276FC1DA2}" destId="{768C6D56-81ED-624C-A7DC-7AA6D7F40115}" srcOrd="0" destOrd="0" presId="urn:microsoft.com/office/officeart/2005/8/layout/matrix1"/>
    <dgm:cxn modelId="{3063144E-4866-8148-8538-4C19A53E8F20}" type="presParOf" srcId="{768C6D56-81ED-624C-A7DC-7AA6D7F40115}" destId="{260B7D81-EBA2-9442-A6A8-492C438EC872}" srcOrd="0" destOrd="0" presId="urn:microsoft.com/office/officeart/2005/8/layout/matrix1"/>
    <dgm:cxn modelId="{0451A543-41AF-224B-BB4C-040E96A037AD}" type="presParOf" srcId="{768C6D56-81ED-624C-A7DC-7AA6D7F40115}" destId="{8D365FC1-8E93-4642-9BD9-8C3FD8E8D794}" srcOrd="1" destOrd="0" presId="urn:microsoft.com/office/officeart/2005/8/layout/matrix1"/>
    <dgm:cxn modelId="{E7CBEBC5-AE48-BA4B-A421-A231ACCF391C}" type="presParOf" srcId="{768C6D56-81ED-624C-A7DC-7AA6D7F40115}" destId="{4E0DF1D5-55CE-4346-B859-913B30DFB923}" srcOrd="2" destOrd="0" presId="urn:microsoft.com/office/officeart/2005/8/layout/matrix1"/>
    <dgm:cxn modelId="{0B47A0F1-DB43-5C4C-9459-D8DED35644C0}" type="presParOf" srcId="{768C6D56-81ED-624C-A7DC-7AA6D7F40115}" destId="{19034608-196E-2749-8238-BD4CE125544C}" srcOrd="3" destOrd="0" presId="urn:microsoft.com/office/officeart/2005/8/layout/matrix1"/>
    <dgm:cxn modelId="{EC69CF61-46D3-F04A-88F5-BC6EC49058F6}" type="presParOf" srcId="{768C6D56-81ED-624C-A7DC-7AA6D7F40115}" destId="{3E9F84EE-2304-934E-9425-341EE5986D3D}" srcOrd="4" destOrd="0" presId="urn:microsoft.com/office/officeart/2005/8/layout/matrix1"/>
    <dgm:cxn modelId="{EA7EE647-229A-E942-AA2C-82EBDF7E1185}" type="presParOf" srcId="{768C6D56-81ED-624C-A7DC-7AA6D7F40115}" destId="{60976E3F-21BE-F04E-B954-0544368F7883}" srcOrd="5" destOrd="0" presId="urn:microsoft.com/office/officeart/2005/8/layout/matrix1"/>
    <dgm:cxn modelId="{221D758D-13B2-A040-AABF-EF6A0A2501D8}" type="presParOf" srcId="{768C6D56-81ED-624C-A7DC-7AA6D7F40115}" destId="{E393177A-70D3-B24F-A5BF-5F3FE66B7351}" srcOrd="6" destOrd="0" presId="urn:microsoft.com/office/officeart/2005/8/layout/matrix1"/>
    <dgm:cxn modelId="{6AF74E81-511B-6A48-A4CB-DD58659F8989}" type="presParOf" srcId="{768C6D56-81ED-624C-A7DC-7AA6D7F40115}" destId="{E39C5A66-6304-FB49-ABEB-50F615B11BF6}" srcOrd="7" destOrd="0" presId="urn:microsoft.com/office/officeart/2005/8/layout/matrix1"/>
    <dgm:cxn modelId="{7C39F7A3-C11C-684B-ADE2-1663EEA89E38}" type="presParOf" srcId="{00369726-FDBF-E343-9912-F21276FC1DA2}" destId="{A285007D-4CE3-874D-834C-F7F35A020C4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F1726E-ED85-724F-BA48-D9647EDBC825}"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60B87205-04F4-1946-99A7-8D80BAAF6A8E}">
      <dgm:prSet phldrT="[Text]"/>
      <dgm:spPr/>
      <dgm:t>
        <a:bodyPr/>
        <a:lstStyle/>
        <a:p>
          <a:r>
            <a:rPr lang="en-US" dirty="0" smtClean="0"/>
            <a:t>Classroom Geography</a:t>
          </a:r>
          <a:endParaRPr lang="en-US" dirty="0"/>
        </a:p>
      </dgm:t>
    </dgm:pt>
    <dgm:pt modelId="{8D29C127-731A-CD43-B3FF-308438038ABB}" type="parTrans" cxnId="{CC8DF1BB-E808-884D-8E2C-858E3717DDF7}">
      <dgm:prSet/>
      <dgm:spPr/>
      <dgm:t>
        <a:bodyPr/>
        <a:lstStyle/>
        <a:p>
          <a:endParaRPr lang="en-US"/>
        </a:p>
      </dgm:t>
    </dgm:pt>
    <dgm:pt modelId="{E4B7CF53-1D55-8147-9457-182F1EAC11B5}" type="sibTrans" cxnId="{CC8DF1BB-E808-884D-8E2C-858E3717DDF7}">
      <dgm:prSet/>
      <dgm:spPr/>
      <dgm:t>
        <a:bodyPr/>
        <a:lstStyle/>
        <a:p>
          <a:endParaRPr lang="en-US"/>
        </a:p>
      </dgm:t>
    </dgm:pt>
    <dgm:pt modelId="{92FAC9B0-C1CE-4841-8CC1-154E0F35D403}">
      <dgm:prSet phldrT="[Text]"/>
      <dgm:spPr/>
      <dgm:t>
        <a:bodyPr/>
        <a:lstStyle/>
        <a:p>
          <a:r>
            <a:rPr lang="en-US" dirty="0" smtClean="0"/>
            <a:t>Structured Devil’s Advocacy</a:t>
          </a:r>
          <a:endParaRPr lang="en-US" dirty="0"/>
        </a:p>
      </dgm:t>
    </dgm:pt>
    <dgm:pt modelId="{195E9A15-C0E9-BD4D-9D9B-BA48B0A5334E}" type="parTrans" cxnId="{3CC2F033-E8C1-0848-9E6E-8BFA5D1758C9}">
      <dgm:prSet/>
      <dgm:spPr/>
      <dgm:t>
        <a:bodyPr/>
        <a:lstStyle/>
        <a:p>
          <a:endParaRPr lang="en-US"/>
        </a:p>
      </dgm:t>
    </dgm:pt>
    <dgm:pt modelId="{7936D671-637F-FC4D-A6FD-E64B297749D4}" type="sibTrans" cxnId="{3CC2F033-E8C1-0848-9E6E-8BFA5D1758C9}">
      <dgm:prSet/>
      <dgm:spPr/>
      <dgm:t>
        <a:bodyPr/>
        <a:lstStyle/>
        <a:p>
          <a:endParaRPr lang="en-US"/>
        </a:p>
      </dgm:t>
    </dgm:pt>
    <dgm:pt modelId="{74B08E65-12E7-5749-A853-944BFABD65A7}">
      <dgm:prSet phldrT="[Text]"/>
      <dgm:spPr/>
      <dgm:t>
        <a:bodyPr/>
        <a:lstStyle/>
        <a:p>
          <a:r>
            <a:rPr lang="en-US" dirty="0" smtClean="0"/>
            <a:t>Team Teaching</a:t>
          </a:r>
          <a:endParaRPr lang="en-US" dirty="0"/>
        </a:p>
      </dgm:t>
    </dgm:pt>
    <dgm:pt modelId="{E97F278C-0889-134F-8534-359035586F7B}" type="parTrans" cxnId="{BBA62032-0789-FC4A-8085-47964949A324}">
      <dgm:prSet/>
      <dgm:spPr/>
      <dgm:t>
        <a:bodyPr/>
        <a:lstStyle/>
        <a:p>
          <a:endParaRPr lang="en-US"/>
        </a:p>
      </dgm:t>
    </dgm:pt>
    <dgm:pt modelId="{95995282-5213-E745-ACD7-A17B76F768EE}" type="sibTrans" cxnId="{BBA62032-0789-FC4A-8085-47964949A324}">
      <dgm:prSet/>
      <dgm:spPr/>
      <dgm:t>
        <a:bodyPr/>
        <a:lstStyle/>
        <a:p>
          <a:endParaRPr lang="en-US"/>
        </a:p>
      </dgm:t>
    </dgm:pt>
    <dgm:pt modelId="{E4ED4520-8AF2-0948-9BCE-2F07E219BC78}">
      <dgm:prSet phldrT="[Text]"/>
      <dgm:spPr/>
      <dgm:t>
        <a:bodyPr/>
        <a:lstStyle/>
        <a:p>
          <a:r>
            <a:rPr lang="en-US" dirty="0" smtClean="0"/>
            <a:t>Researching One’s Own Teaching</a:t>
          </a:r>
          <a:endParaRPr lang="en-US" dirty="0"/>
        </a:p>
      </dgm:t>
    </dgm:pt>
    <dgm:pt modelId="{34292C36-8CF7-6940-A8EE-A1E0112D09F1}" type="parTrans" cxnId="{F14CBBB3-3B84-E844-A2E9-2FBE73352D60}">
      <dgm:prSet/>
      <dgm:spPr/>
      <dgm:t>
        <a:bodyPr/>
        <a:lstStyle/>
        <a:p>
          <a:endParaRPr lang="en-US"/>
        </a:p>
      </dgm:t>
    </dgm:pt>
    <dgm:pt modelId="{522DFD3C-33E1-4741-9778-09A882AB23B7}" type="sibTrans" cxnId="{F14CBBB3-3B84-E844-A2E9-2FBE73352D60}">
      <dgm:prSet/>
      <dgm:spPr/>
      <dgm:t>
        <a:bodyPr/>
        <a:lstStyle/>
        <a:p>
          <a:endParaRPr lang="en-US"/>
        </a:p>
      </dgm:t>
    </dgm:pt>
    <dgm:pt modelId="{6D414864-C69D-0F44-86D6-5FDB98B0431E}" type="pres">
      <dgm:prSet presAssocID="{04F1726E-ED85-724F-BA48-D9647EDBC825}" presName="Name0" presStyleCnt="0">
        <dgm:presLayoutVars>
          <dgm:dir/>
          <dgm:resizeHandles val="exact"/>
        </dgm:presLayoutVars>
      </dgm:prSet>
      <dgm:spPr/>
      <dgm:t>
        <a:bodyPr/>
        <a:lstStyle/>
        <a:p>
          <a:endParaRPr lang="en-US"/>
        </a:p>
      </dgm:t>
    </dgm:pt>
    <dgm:pt modelId="{5D147BEF-82B7-294C-8347-5182EB8D252B}" type="pres">
      <dgm:prSet presAssocID="{60B87205-04F4-1946-99A7-8D80BAAF6A8E}" presName="Name5" presStyleLbl="vennNode1" presStyleIdx="0" presStyleCnt="4">
        <dgm:presLayoutVars>
          <dgm:bulletEnabled val="1"/>
        </dgm:presLayoutVars>
      </dgm:prSet>
      <dgm:spPr/>
      <dgm:t>
        <a:bodyPr/>
        <a:lstStyle/>
        <a:p>
          <a:endParaRPr lang="en-US"/>
        </a:p>
      </dgm:t>
    </dgm:pt>
    <dgm:pt modelId="{73C40A5F-1B22-7D4D-BD7B-43BEACAFE561}" type="pres">
      <dgm:prSet presAssocID="{E4B7CF53-1D55-8147-9457-182F1EAC11B5}" presName="space" presStyleCnt="0"/>
      <dgm:spPr/>
    </dgm:pt>
    <dgm:pt modelId="{535F76EE-5A51-D544-9BC8-F97ABC89DD6A}" type="pres">
      <dgm:prSet presAssocID="{92FAC9B0-C1CE-4841-8CC1-154E0F35D403}" presName="Name5" presStyleLbl="vennNode1" presStyleIdx="1" presStyleCnt="4">
        <dgm:presLayoutVars>
          <dgm:bulletEnabled val="1"/>
        </dgm:presLayoutVars>
      </dgm:prSet>
      <dgm:spPr/>
      <dgm:t>
        <a:bodyPr/>
        <a:lstStyle/>
        <a:p>
          <a:endParaRPr lang="en-US"/>
        </a:p>
      </dgm:t>
    </dgm:pt>
    <dgm:pt modelId="{5F7C39D9-2228-9341-8FD1-9A5681DF41C9}" type="pres">
      <dgm:prSet presAssocID="{7936D671-637F-FC4D-A6FD-E64B297749D4}" presName="space" presStyleCnt="0"/>
      <dgm:spPr/>
    </dgm:pt>
    <dgm:pt modelId="{00E6609A-94A1-7F4F-BFFA-EDCCE696D247}" type="pres">
      <dgm:prSet presAssocID="{74B08E65-12E7-5749-A853-944BFABD65A7}" presName="Name5" presStyleLbl="vennNode1" presStyleIdx="2" presStyleCnt="4">
        <dgm:presLayoutVars>
          <dgm:bulletEnabled val="1"/>
        </dgm:presLayoutVars>
      </dgm:prSet>
      <dgm:spPr/>
      <dgm:t>
        <a:bodyPr/>
        <a:lstStyle/>
        <a:p>
          <a:endParaRPr lang="en-US"/>
        </a:p>
      </dgm:t>
    </dgm:pt>
    <dgm:pt modelId="{3C1D8579-6108-C34E-9FDA-CF9724A625DB}" type="pres">
      <dgm:prSet presAssocID="{95995282-5213-E745-ACD7-A17B76F768EE}" presName="space" presStyleCnt="0"/>
      <dgm:spPr/>
    </dgm:pt>
    <dgm:pt modelId="{945C63E4-007F-2341-A74E-46754DB130DE}" type="pres">
      <dgm:prSet presAssocID="{E4ED4520-8AF2-0948-9BCE-2F07E219BC78}" presName="Name5" presStyleLbl="vennNode1" presStyleIdx="3" presStyleCnt="4">
        <dgm:presLayoutVars>
          <dgm:bulletEnabled val="1"/>
        </dgm:presLayoutVars>
      </dgm:prSet>
      <dgm:spPr/>
      <dgm:t>
        <a:bodyPr/>
        <a:lstStyle/>
        <a:p>
          <a:endParaRPr lang="en-US"/>
        </a:p>
      </dgm:t>
    </dgm:pt>
  </dgm:ptLst>
  <dgm:cxnLst>
    <dgm:cxn modelId="{3CC2F033-E8C1-0848-9E6E-8BFA5D1758C9}" srcId="{04F1726E-ED85-724F-BA48-D9647EDBC825}" destId="{92FAC9B0-C1CE-4841-8CC1-154E0F35D403}" srcOrd="1" destOrd="0" parTransId="{195E9A15-C0E9-BD4D-9D9B-BA48B0A5334E}" sibTransId="{7936D671-637F-FC4D-A6FD-E64B297749D4}"/>
    <dgm:cxn modelId="{CC8DF1BB-E808-884D-8E2C-858E3717DDF7}" srcId="{04F1726E-ED85-724F-BA48-D9647EDBC825}" destId="{60B87205-04F4-1946-99A7-8D80BAAF6A8E}" srcOrd="0" destOrd="0" parTransId="{8D29C127-731A-CD43-B3FF-308438038ABB}" sibTransId="{E4B7CF53-1D55-8147-9457-182F1EAC11B5}"/>
    <dgm:cxn modelId="{BBA62032-0789-FC4A-8085-47964949A324}" srcId="{04F1726E-ED85-724F-BA48-D9647EDBC825}" destId="{74B08E65-12E7-5749-A853-944BFABD65A7}" srcOrd="2" destOrd="0" parTransId="{E97F278C-0889-134F-8534-359035586F7B}" sibTransId="{95995282-5213-E745-ACD7-A17B76F768EE}"/>
    <dgm:cxn modelId="{A18F50E8-0B16-7147-94C9-E2E0C4FC2394}" type="presOf" srcId="{E4ED4520-8AF2-0948-9BCE-2F07E219BC78}" destId="{945C63E4-007F-2341-A74E-46754DB130DE}" srcOrd="0" destOrd="0" presId="urn:microsoft.com/office/officeart/2005/8/layout/venn3"/>
    <dgm:cxn modelId="{C3C089EE-810F-0243-9806-7BFE03DDD8B2}" type="presOf" srcId="{92FAC9B0-C1CE-4841-8CC1-154E0F35D403}" destId="{535F76EE-5A51-D544-9BC8-F97ABC89DD6A}" srcOrd="0" destOrd="0" presId="urn:microsoft.com/office/officeart/2005/8/layout/venn3"/>
    <dgm:cxn modelId="{5520FBFC-1AE7-D44D-A208-8A620CF785BE}" type="presOf" srcId="{74B08E65-12E7-5749-A853-944BFABD65A7}" destId="{00E6609A-94A1-7F4F-BFFA-EDCCE696D247}" srcOrd="0" destOrd="0" presId="urn:microsoft.com/office/officeart/2005/8/layout/venn3"/>
    <dgm:cxn modelId="{F14CBBB3-3B84-E844-A2E9-2FBE73352D60}" srcId="{04F1726E-ED85-724F-BA48-D9647EDBC825}" destId="{E4ED4520-8AF2-0948-9BCE-2F07E219BC78}" srcOrd="3" destOrd="0" parTransId="{34292C36-8CF7-6940-A8EE-A1E0112D09F1}" sibTransId="{522DFD3C-33E1-4741-9778-09A882AB23B7}"/>
    <dgm:cxn modelId="{8B6808C3-E524-C044-AF4D-57732494FA3F}" type="presOf" srcId="{60B87205-04F4-1946-99A7-8D80BAAF6A8E}" destId="{5D147BEF-82B7-294C-8347-5182EB8D252B}" srcOrd="0" destOrd="0" presId="urn:microsoft.com/office/officeart/2005/8/layout/venn3"/>
    <dgm:cxn modelId="{72E41750-8118-FC48-BEA5-B59452B65407}" type="presOf" srcId="{04F1726E-ED85-724F-BA48-D9647EDBC825}" destId="{6D414864-C69D-0F44-86D6-5FDB98B0431E}" srcOrd="0" destOrd="0" presId="urn:microsoft.com/office/officeart/2005/8/layout/venn3"/>
    <dgm:cxn modelId="{3A7C69C4-6958-7F4E-AD16-CD6FF3F4F93A}" type="presParOf" srcId="{6D414864-C69D-0F44-86D6-5FDB98B0431E}" destId="{5D147BEF-82B7-294C-8347-5182EB8D252B}" srcOrd="0" destOrd="0" presId="urn:microsoft.com/office/officeart/2005/8/layout/venn3"/>
    <dgm:cxn modelId="{6FB164A8-C197-2740-9FC4-10BBF965594C}" type="presParOf" srcId="{6D414864-C69D-0F44-86D6-5FDB98B0431E}" destId="{73C40A5F-1B22-7D4D-BD7B-43BEACAFE561}" srcOrd="1" destOrd="0" presId="urn:microsoft.com/office/officeart/2005/8/layout/venn3"/>
    <dgm:cxn modelId="{B01A527C-B83F-1140-9FCF-19EBD006F444}" type="presParOf" srcId="{6D414864-C69D-0F44-86D6-5FDB98B0431E}" destId="{535F76EE-5A51-D544-9BC8-F97ABC89DD6A}" srcOrd="2" destOrd="0" presId="urn:microsoft.com/office/officeart/2005/8/layout/venn3"/>
    <dgm:cxn modelId="{8120016A-4AC6-0B4D-AC6C-939F571DEB83}" type="presParOf" srcId="{6D414864-C69D-0F44-86D6-5FDB98B0431E}" destId="{5F7C39D9-2228-9341-8FD1-9A5681DF41C9}" srcOrd="3" destOrd="0" presId="urn:microsoft.com/office/officeart/2005/8/layout/venn3"/>
    <dgm:cxn modelId="{E3E1ED28-BB98-AF46-BB70-FAA5646E77DA}" type="presParOf" srcId="{6D414864-C69D-0F44-86D6-5FDB98B0431E}" destId="{00E6609A-94A1-7F4F-BFFA-EDCCE696D247}" srcOrd="4" destOrd="0" presId="urn:microsoft.com/office/officeart/2005/8/layout/venn3"/>
    <dgm:cxn modelId="{B6BE6332-C053-D546-881D-FF42249E4DA7}" type="presParOf" srcId="{6D414864-C69D-0F44-86D6-5FDB98B0431E}" destId="{3C1D8579-6108-C34E-9FDA-CF9724A625DB}" srcOrd="5" destOrd="0" presId="urn:microsoft.com/office/officeart/2005/8/layout/venn3"/>
    <dgm:cxn modelId="{23E03862-73AD-6142-A5D9-61D911C30281}" type="presParOf" srcId="{6D414864-C69D-0F44-86D6-5FDB98B0431E}" destId="{945C63E4-007F-2341-A74E-46754DB130DE}" srcOrd="6" destOrd="0" presId="urn:microsoft.com/office/officeart/2005/8/layout/venn3"/>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521E4-33AA-704A-A3AE-D8268A87FB41}">
      <dsp:nvSpPr>
        <dsp:cNvPr id="0" name=""/>
        <dsp:cNvSpPr/>
      </dsp:nvSpPr>
      <dsp:spPr>
        <a:xfrm>
          <a:off x="3667084" y="165431"/>
          <a:ext cx="3422729" cy="342272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Taking Informed Action</a:t>
          </a:r>
          <a:endParaRPr lang="en-US" sz="4400" kern="1200" dirty="0"/>
        </a:p>
      </dsp:txBody>
      <dsp:txXfrm>
        <a:off x="4123448" y="764409"/>
        <a:ext cx="2510001" cy="1540228"/>
      </dsp:txXfrm>
    </dsp:sp>
    <dsp:sp modelId="{4534F713-C50E-A14C-8FEE-7F4A2BDDBF13}">
      <dsp:nvSpPr>
        <dsp:cNvPr id="0" name=""/>
        <dsp:cNvSpPr/>
      </dsp:nvSpPr>
      <dsp:spPr>
        <a:xfrm>
          <a:off x="4902119" y="2304638"/>
          <a:ext cx="3422729" cy="342272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Seeing Ideas &amp; Practices from Multiple Perspectives</a:t>
          </a:r>
          <a:endParaRPr lang="en-US" sz="2800" b="1" kern="1200" dirty="0"/>
        </a:p>
      </dsp:txBody>
      <dsp:txXfrm>
        <a:off x="5948904" y="3188843"/>
        <a:ext cx="2053637" cy="1882501"/>
      </dsp:txXfrm>
    </dsp:sp>
    <dsp:sp modelId="{9F5C8A25-3D69-7747-ADFE-7D7A507AD118}">
      <dsp:nvSpPr>
        <dsp:cNvPr id="0" name=""/>
        <dsp:cNvSpPr/>
      </dsp:nvSpPr>
      <dsp:spPr>
        <a:xfrm>
          <a:off x="2419350" y="2304638"/>
          <a:ext cx="3448126" cy="342272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Hunting &amp; Checking Assumptions</a:t>
          </a:r>
          <a:endParaRPr lang="en-US" sz="2800" b="1" kern="1200" dirty="0"/>
        </a:p>
      </dsp:txBody>
      <dsp:txXfrm>
        <a:off x="2744049" y="3188843"/>
        <a:ext cx="2068875" cy="1882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7D81-EBA2-9442-A6A8-492C438EC872}">
      <dsp:nvSpPr>
        <dsp:cNvPr id="0" name=""/>
        <dsp:cNvSpPr/>
      </dsp:nvSpPr>
      <dsp:spPr>
        <a:xfrm rot="16200000">
          <a:off x="1282700" y="-1282700"/>
          <a:ext cx="2692400" cy="52578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Publicly</a:t>
          </a:r>
          <a:endParaRPr lang="en-US" sz="4700" kern="1200" dirty="0"/>
        </a:p>
      </dsp:txBody>
      <dsp:txXfrm rot="5400000">
        <a:off x="0" y="0"/>
        <a:ext cx="5257800" cy="2019300"/>
      </dsp:txXfrm>
    </dsp:sp>
    <dsp:sp modelId="{4E0DF1D5-55CE-4346-B859-913B30DFB923}">
      <dsp:nvSpPr>
        <dsp:cNvPr id="0" name=""/>
        <dsp:cNvSpPr/>
      </dsp:nvSpPr>
      <dsp:spPr>
        <a:xfrm>
          <a:off x="5257800" y="0"/>
          <a:ext cx="5257800" cy="26924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Explicitly</a:t>
          </a:r>
          <a:endParaRPr lang="en-US" sz="4700" kern="1200" dirty="0"/>
        </a:p>
      </dsp:txBody>
      <dsp:txXfrm>
        <a:off x="5257800" y="0"/>
        <a:ext cx="5257800" cy="2019300"/>
      </dsp:txXfrm>
    </dsp:sp>
    <dsp:sp modelId="{3E9F84EE-2304-934E-9425-341EE5986D3D}">
      <dsp:nvSpPr>
        <dsp:cNvPr id="0" name=""/>
        <dsp:cNvSpPr/>
      </dsp:nvSpPr>
      <dsp:spPr>
        <a:xfrm rot="10800000">
          <a:off x="0" y="2692400"/>
          <a:ext cx="5257800" cy="26924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Repeatedly</a:t>
          </a:r>
          <a:endParaRPr lang="en-US" sz="4700" kern="1200" dirty="0"/>
        </a:p>
      </dsp:txBody>
      <dsp:txXfrm rot="10800000">
        <a:off x="0" y="3365500"/>
        <a:ext cx="5257800" cy="2019300"/>
      </dsp:txXfrm>
    </dsp:sp>
    <dsp:sp modelId="{E393177A-70D3-B24F-A5BF-5F3FE66B7351}">
      <dsp:nvSpPr>
        <dsp:cNvPr id="0" name=""/>
        <dsp:cNvSpPr/>
      </dsp:nvSpPr>
      <dsp:spPr>
        <a:xfrm rot="5400000">
          <a:off x="6540500" y="1409700"/>
          <a:ext cx="2692400" cy="52578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Autobiographically</a:t>
          </a:r>
          <a:endParaRPr lang="en-US" sz="4700" kern="1200" dirty="0"/>
        </a:p>
      </dsp:txBody>
      <dsp:txXfrm rot="-5400000">
        <a:off x="5257800" y="3365500"/>
        <a:ext cx="5257800" cy="2019300"/>
      </dsp:txXfrm>
    </dsp:sp>
    <dsp:sp modelId="{A285007D-4CE3-874D-834C-F7F35A020C43}">
      <dsp:nvSpPr>
        <dsp:cNvPr id="0" name=""/>
        <dsp:cNvSpPr/>
      </dsp:nvSpPr>
      <dsp:spPr>
        <a:xfrm>
          <a:off x="3680460" y="2019300"/>
          <a:ext cx="3154680" cy="1346200"/>
        </a:xfrm>
        <a:prstGeom prst="round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rgbClr val="FF0000"/>
              </a:solidFill>
            </a:rPr>
            <a:t>MODELED</a:t>
          </a:r>
          <a:endParaRPr lang="en-US" sz="4800" kern="1200" dirty="0">
            <a:solidFill>
              <a:srgbClr val="FF0000"/>
            </a:solidFill>
          </a:endParaRPr>
        </a:p>
      </dsp:txBody>
      <dsp:txXfrm>
        <a:off x="3746176" y="2085016"/>
        <a:ext cx="3023248" cy="1214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7BEF-82B7-294C-8347-5182EB8D252B}">
      <dsp:nvSpPr>
        <dsp:cNvPr id="0" name=""/>
        <dsp:cNvSpPr/>
      </dsp:nvSpPr>
      <dsp:spPr>
        <a:xfrm>
          <a:off x="3080" y="630163"/>
          <a:ext cx="3091011" cy="3091011"/>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a:lnSpc>
              <a:spcPct val="90000"/>
            </a:lnSpc>
            <a:spcBef>
              <a:spcPct val="0"/>
            </a:spcBef>
            <a:spcAft>
              <a:spcPct val="35000"/>
            </a:spcAft>
          </a:pPr>
          <a:r>
            <a:rPr lang="en-US" sz="2900" kern="1200" dirty="0" smtClean="0"/>
            <a:t>Classroom Geography</a:t>
          </a:r>
          <a:endParaRPr lang="en-US" sz="2900" kern="1200" dirty="0"/>
        </a:p>
      </dsp:txBody>
      <dsp:txXfrm>
        <a:off x="455748" y="1082831"/>
        <a:ext cx="2185675" cy="2185675"/>
      </dsp:txXfrm>
    </dsp:sp>
    <dsp:sp modelId="{535F76EE-5A51-D544-9BC8-F97ABC89DD6A}">
      <dsp:nvSpPr>
        <dsp:cNvPr id="0" name=""/>
        <dsp:cNvSpPr/>
      </dsp:nvSpPr>
      <dsp:spPr>
        <a:xfrm>
          <a:off x="2475889" y="630163"/>
          <a:ext cx="3091011" cy="3091011"/>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a:lnSpc>
              <a:spcPct val="90000"/>
            </a:lnSpc>
            <a:spcBef>
              <a:spcPct val="0"/>
            </a:spcBef>
            <a:spcAft>
              <a:spcPct val="35000"/>
            </a:spcAft>
          </a:pPr>
          <a:r>
            <a:rPr lang="en-US" sz="2900" kern="1200" dirty="0" smtClean="0"/>
            <a:t>Structured Devil’s Advocacy</a:t>
          </a:r>
          <a:endParaRPr lang="en-US" sz="2900" kern="1200" dirty="0"/>
        </a:p>
      </dsp:txBody>
      <dsp:txXfrm>
        <a:off x="2928557" y="1082831"/>
        <a:ext cx="2185675" cy="2185675"/>
      </dsp:txXfrm>
    </dsp:sp>
    <dsp:sp modelId="{00E6609A-94A1-7F4F-BFFA-EDCCE696D247}">
      <dsp:nvSpPr>
        <dsp:cNvPr id="0" name=""/>
        <dsp:cNvSpPr/>
      </dsp:nvSpPr>
      <dsp:spPr>
        <a:xfrm>
          <a:off x="4948698" y="630163"/>
          <a:ext cx="3091011" cy="3091011"/>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a:lnSpc>
              <a:spcPct val="90000"/>
            </a:lnSpc>
            <a:spcBef>
              <a:spcPct val="0"/>
            </a:spcBef>
            <a:spcAft>
              <a:spcPct val="35000"/>
            </a:spcAft>
          </a:pPr>
          <a:r>
            <a:rPr lang="en-US" sz="2900" kern="1200" dirty="0" smtClean="0"/>
            <a:t>Team Teaching</a:t>
          </a:r>
          <a:endParaRPr lang="en-US" sz="2900" kern="1200" dirty="0"/>
        </a:p>
      </dsp:txBody>
      <dsp:txXfrm>
        <a:off x="5401366" y="1082831"/>
        <a:ext cx="2185675" cy="2185675"/>
      </dsp:txXfrm>
    </dsp:sp>
    <dsp:sp modelId="{945C63E4-007F-2341-A74E-46754DB130DE}">
      <dsp:nvSpPr>
        <dsp:cNvPr id="0" name=""/>
        <dsp:cNvSpPr/>
      </dsp:nvSpPr>
      <dsp:spPr>
        <a:xfrm>
          <a:off x="7421507" y="630163"/>
          <a:ext cx="3091011" cy="3091011"/>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a:lnSpc>
              <a:spcPct val="90000"/>
            </a:lnSpc>
            <a:spcBef>
              <a:spcPct val="0"/>
            </a:spcBef>
            <a:spcAft>
              <a:spcPct val="35000"/>
            </a:spcAft>
          </a:pPr>
          <a:r>
            <a:rPr lang="en-US" sz="2900" kern="1200" dirty="0" smtClean="0"/>
            <a:t>Researching One’s Own Teaching</a:t>
          </a:r>
          <a:endParaRPr lang="en-US" sz="2900" kern="1200" dirty="0"/>
        </a:p>
      </dsp:txBody>
      <dsp:txXfrm>
        <a:off x="7874175" y="1082831"/>
        <a:ext cx="2185675" cy="21856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03A86-D1CB-9C48-8E61-B8A0A9BCD4E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202481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03A86-D1CB-9C48-8E61-B8A0A9BCD4E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70715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03A86-D1CB-9C48-8E61-B8A0A9BCD4E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10247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03A86-D1CB-9C48-8E61-B8A0A9BCD4E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157424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03A86-D1CB-9C48-8E61-B8A0A9BCD4E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86166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03A86-D1CB-9C48-8E61-B8A0A9BCD4E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159934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03A86-D1CB-9C48-8E61-B8A0A9BCD4E5}"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6349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03A86-D1CB-9C48-8E61-B8A0A9BCD4E5}"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20088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03A86-D1CB-9C48-8E61-B8A0A9BCD4E5}"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48496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3A86-D1CB-9C48-8E61-B8A0A9BCD4E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114604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3A86-D1CB-9C48-8E61-B8A0A9BCD4E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690A4-2F11-D345-BD67-C500D693A494}" type="slidenum">
              <a:rPr lang="en-US" smtClean="0"/>
              <a:t>‹#›</a:t>
            </a:fld>
            <a:endParaRPr lang="en-US"/>
          </a:p>
        </p:txBody>
      </p:sp>
    </p:spTree>
    <p:extLst>
      <p:ext uri="{BB962C8B-B14F-4D97-AF65-F5344CB8AC3E}">
        <p14:creationId xmlns:p14="http://schemas.microsoft.com/office/powerpoint/2010/main" val="820729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03A86-D1CB-9C48-8E61-B8A0A9BCD4E5}" type="datetimeFigureOut">
              <a:rPr lang="en-US" smtClean="0"/>
              <a:t>10/7/21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690A4-2F11-D345-BD67-C500D693A494}" type="slidenum">
              <a:rPr lang="en-US" smtClean="0"/>
              <a:t>‹#›</a:t>
            </a:fld>
            <a:endParaRPr lang="en-US"/>
          </a:p>
        </p:txBody>
      </p:sp>
    </p:spTree>
    <p:extLst>
      <p:ext uri="{BB962C8B-B14F-4D97-AF65-F5344CB8AC3E}">
        <p14:creationId xmlns:p14="http://schemas.microsoft.com/office/powerpoint/2010/main" val="147551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powerpoints-pdf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22"/>
            <a:ext cx="9144000" cy="3329341"/>
          </a:xfrm>
          <a:solidFill>
            <a:schemeClr val="accent2">
              <a:lumMod val="20000"/>
              <a:lumOff val="80000"/>
            </a:schemeClr>
          </a:solidFill>
        </p:spPr>
        <p:txBody>
          <a:bodyPr>
            <a:normAutofit fontScale="90000"/>
          </a:bodyPr>
          <a:lstStyle/>
          <a:p>
            <a:r>
              <a:rPr lang="en-US" b="1" dirty="0"/>
              <a:t>Modeling Critical Reflection </a:t>
            </a:r>
            <a:r>
              <a:rPr lang="en-US" b="1" dirty="0" smtClean="0"/>
              <a:t>to </a:t>
            </a:r>
            <a:r>
              <a:rPr lang="en-US" b="1" dirty="0"/>
              <a:t>Help Students Learn to Think More </a:t>
            </a:r>
            <a:r>
              <a:rPr lang="en-US" b="1" dirty="0" smtClean="0"/>
              <a:t>Critically</a:t>
            </a:r>
            <a:br>
              <a:rPr lang="en-US" b="1" dirty="0" smtClean="0"/>
            </a:br>
            <a:r>
              <a:rPr lang="en-US" sz="4000" dirty="0"/>
              <a:t>Program for </a:t>
            </a:r>
            <a:r>
              <a:rPr lang="en-US" sz="4000" dirty="0" err="1"/>
              <a:t>universitetspedagogikk</a:t>
            </a:r>
            <a:r>
              <a:rPr lang="en-US" sz="4000" dirty="0" smtClean="0"/>
              <a:t/>
            </a:r>
            <a:br>
              <a:rPr lang="en-US" sz="4000" dirty="0" smtClean="0"/>
            </a:br>
            <a:r>
              <a:rPr lang="en-US" sz="4000" dirty="0" err="1"/>
              <a:t>Universitetet</a:t>
            </a:r>
            <a:r>
              <a:rPr lang="en-US" sz="4000" dirty="0"/>
              <a:t> </a:t>
            </a:r>
            <a:r>
              <a:rPr lang="en-US" sz="4000" dirty="0" err="1"/>
              <a:t>i</a:t>
            </a:r>
            <a:r>
              <a:rPr lang="en-US" sz="4000" dirty="0"/>
              <a:t> Bergen</a:t>
            </a:r>
            <a:r>
              <a:rPr lang="en-US" sz="4000" dirty="0" smtClean="0">
                <a:effectLst/>
              </a:rPr>
              <a:t> </a:t>
            </a:r>
            <a:endParaRPr lang="en-US" sz="4000" dirty="0"/>
          </a:p>
        </p:txBody>
      </p:sp>
      <p:sp>
        <p:nvSpPr>
          <p:cNvPr id="3" name="Subtitle 2"/>
          <p:cNvSpPr>
            <a:spLocks noGrp="1"/>
          </p:cNvSpPr>
          <p:nvPr>
            <p:ph type="subTitle" idx="1"/>
          </p:nvPr>
        </p:nvSpPr>
        <p:spPr>
          <a:xfrm>
            <a:off x="1524000" y="3602037"/>
            <a:ext cx="9144000" cy="2902125"/>
          </a:xfrm>
          <a:solidFill>
            <a:schemeClr val="accent1">
              <a:lumMod val="20000"/>
              <a:lumOff val="80000"/>
            </a:schemeClr>
          </a:solidFill>
        </p:spPr>
        <p:txBody>
          <a:bodyPr>
            <a:normAutofit fontScale="92500" lnSpcReduction="20000"/>
          </a:bodyPr>
          <a:lstStyle/>
          <a:p>
            <a:endParaRPr lang="en-US" sz="2800" dirty="0" smtClean="0"/>
          </a:p>
          <a:p>
            <a:pPr algn="l"/>
            <a:r>
              <a:rPr lang="en-US" sz="3500" dirty="0" smtClean="0"/>
              <a:t>Stephen Brookfield</a:t>
            </a:r>
          </a:p>
          <a:p>
            <a:pPr algn="l"/>
            <a:r>
              <a:rPr lang="en-US" sz="3500" dirty="0" smtClean="0"/>
              <a:t>Distinguished Scholar, </a:t>
            </a:r>
          </a:p>
          <a:p>
            <a:pPr algn="l"/>
            <a:r>
              <a:rPr lang="en-US" sz="3500" dirty="0" smtClean="0"/>
              <a:t>Antioch University</a:t>
            </a:r>
          </a:p>
          <a:p>
            <a:pPr algn="l"/>
            <a:endParaRPr lang="en-US" sz="3500" dirty="0" smtClean="0"/>
          </a:p>
          <a:p>
            <a:pPr algn="l"/>
            <a:r>
              <a:rPr lang="en-US" sz="3500" dirty="0" smtClean="0"/>
              <a:t>http://</a:t>
            </a:r>
            <a:r>
              <a:rPr lang="en-US" sz="3500" dirty="0" err="1" smtClean="0"/>
              <a:t>www.stephenbrookfield.com</a:t>
            </a:r>
            <a:r>
              <a:rPr lang="en-US" sz="3500"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527" y="3602037"/>
            <a:ext cx="2759473" cy="2902125"/>
          </a:xfrm>
          <a:prstGeom prst="rect">
            <a:avLst/>
          </a:prstGeom>
        </p:spPr>
      </p:pic>
    </p:spTree>
    <p:extLst>
      <p:ext uri="{BB962C8B-B14F-4D97-AF65-F5344CB8AC3E}">
        <p14:creationId xmlns:p14="http://schemas.microsoft.com/office/powerpoint/2010/main" val="205780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Students’ Eyes</a:t>
            </a:r>
            <a:endParaRPr lang="en-US" b="1" i="1" dirty="0"/>
          </a:p>
        </p:txBody>
      </p:sp>
      <p:sp>
        <p:nvSpPr>
          <p:cNvPr id="3" name="Content Placeholder 2"/>
          <p:cNvSpPr>
            <a:spLocks noGrp="1"/>
          </p:cNvSpPr>
          <p:nvPr>
            <p:ph idx="1"/>
          </p:nvPr>
        </p:nvSpPr>
        <p:spPr>
          <a:solidFill>
            <a:schemeClr val="accent2">
              <a:lumMod val="20000"/>
              <a:lumOff val="80000"/>
            </a:schemeClr>
          </a:solidFill>
        </p:spPr>
        <p:txBody>
          <a:bodyPr/>
          <a:lstStyle/>
          <a:p>
            <a:r>
              <a:rPr lang="en-US" dirty="0"/>
              <a:t>The circle is an arena of surveillance – everything I do will be seen, my mistakes will be noticed by everyone (peers &amp; instructor)</a:t>
            </a:r>
          </a:p>
          <a:p>
            <a:r>
              <a:rPr lang="en-US" dirty="0"/>
              <a:t>The circle is alienating – if anything about me marks me out as different (how I look or sound) my discomfort is increased</a:t>
            </a:r>
          </a:p>
          <a:p>
            <a:r>
              <a:rPr lang="en-US" dirty="0"/>
              <a:t>The circle is coercion – you are coercing me into speech before you have earned the right to do that</a:t>
            </a:r>
          </a:p>
          <a:p>
            <a:r>
              <a:rPr lang="en-US" dirty="0"/>
              <a:t>The circle increases mistrust – I can’t sit back &amp; judge your competence or authenticity, just let me process </a:t>
            </a:r>
          </a:p>
          <a:p>
            <a:endParaRPr lang="en-US" dirty="0"/>
          </a:p>
        </p:txBody>
      </p:sp>
    </p:spTree>
    <p:extLst>
      <p:ext uri="{BB962C8B-B14F-4D97-AF65-F5344CB8AC3E}">
        <p14:creationId xmlns:p14="http://schemas.microsoft.com/office/powerpoint/2010/main" val="13260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Now</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solidFill>
            <a:schemeClr val="accent4">
              <a:lumMod val="20000"/>
              <a:lumOff val="80000"/>
            </a:schemeClr>
          </a:solidFill>
        </p:spPr>
        <p:txBody>
          <a:bodyPr/>
          <a:lstStyle/>
          <a:p>
            <a:pPr marL="0" indent="0">
              <a:buNone/>
            </a:pPr>
            <a:r>
              <a:rPr lang="en-US" dirty="0"/>
              <a:t>I still use the circle but explain…</a:t>
            </a:r>
          </a:p>
          <a:p>
            <a:r>
              <a:rPr lang="en-US" dirty="0"/>
              <a:t>It’s to keep sight lines clear – so students who wish to contribute or ask a question can do that easily</a:t>
            </a:r>
          </a:p>
          <a:p>
            <a:r>
              <a:rPr lang="en-US" dirty="0"/>
              <a:t>It’s so students don’t have to talk to the back of other people’s heads</a:t>
            </a:r>
          </a:p>
          <a:p>
            <a:r>
              <a:rPr lang="en-US" dirty="0"/>
              <a:t>I won’t assume that those who are quiet are less diligent or intelligent</a:t>
            </a:r>
          </a:p>
          <a:p>
            <a:r>
              <a:rPr lang="en-US" dirty="0"/>
              <a:t>I must self-disclose before expecting students to do the same</a:t>
            </a:r>
          </a:p>
          <a:p>
            <a:endParaRPr lang="en-US" dirty="0"/>
          </a:p>
        </p:txBody>
      </p:sp>
    </p:spTree>
    <p:extLst>
      <p:ext uri="{BB962C8B-B14F-4D97-AF65-F5344CB8AC3E}">
        <p14:creationId xmlns:p14="http://schemas.microsoft.com/office/powerpoint/2010/main" val="120515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365125"/>
            <a:ext cx="10515600" cy="6351764"/>
          </a:xfrm>
          <a:solidFill>
            <a:schemeClr val="accent5">
              <a:lumMod val="60000"/>
              <a:lumOff val="40000"/>
            </a:schemeClr>
          </a:solidFill>
        </p:spPr>
        <p:txBody>
          <a:bodyPr/>
          <a:lstStyle/>
          <a:p>
            <a:pPr algn="ctr"/>
            <a:r>
              <a:rPr lang="en-US" sz="3600" dirty="0" smtClean="0"/>
              <a:t>We have four lenses available through which we can check our assumptions &amp; see our practice in multiple ways</a:t>
            </a:r>
          </a:p>
          <a:p>
            <a:pPr>
              <a:buNone/>
            </a:pPr>
            <a:endParaRPr lang="en-US" b="1" dirty="0" smtClean="0">
              <a:solidFill>
                <a:srgbClr val="0000FF"/>
              </a:solidFill>
            </a:endParaRPr>
          </a:p>
          <a:p>
            <a:pPr>
              <a:buNone/>
            </a:pPr>
            <a:endParaRPr lang="en-US" b="1" dirty="0" smtClean="0">
              <a:solidFill>
                <a:srgbClr val="0000FF"/>
              </a:solidFill>
            </a:endParaRPr>
          </a:p>
          <a:p>
            <a:pPr>
              <a:buNone/>
            </a:pPr>
            <a:r>
              <a:rPr lang="en-US" sz="4400" b="1" dirty="0" smtClean="0">
                <a:solidFill>
                  <a:srgbClr val="0000FF"/>
                </a:solidFill>
              </a:rPr>
              <a:t>Students’ Eyes</a:t>
            </a:r>
          </a:p>
          <a:p>
            <a:pPr>
              <a:buNone/>
            </a:pPr>
            <a:r>
              <a:rPr lang="en-US" sz="3600" b="1" dirty="0" smtClean="0"/>
              <a:t>  </a:t>
            </a:r>
            <a:r>
              <a:rPr lang="en-US" sz="4400" b="1" dirty="0" smtClean="0">
                <a:solidFill>
                  <a:srgbClr val="FFFF00"/>
                </a:solidFill>
              </a:rPr>
              <a:t>Colleagues’ Perceptions</a:t>
            </a:r>
          </a:p>
          <a:p>
            <a:pPr>
              <a:buNone/>
            </a:pPr>
            <a:r>
              <a:rPr lang="en-US" sz="4400" b="1" dirty="0" smtClean="0"/>
              <a:t>        </a:t>
            </a:r>
            <a:r>
              <a:rPr lang="en-US" sz="4400" b="1" dirty="0" smtClean="0">
                <a:solidFill>
                  <a:srgbClr val="008000"/>
                </a:solidFill>
              </a:rPr>
              <a:t>Theory</a:t>
            </a:r>
          </a:p>
          <a:p>
            <a:pPr>
              <a:buNone/>
            </a:pPr>
            <a:r>
              <a:rPr lang="en-US" sz="3600" b="1" dirty="0" smtClean="0"/>
              <a:t>               </a:t>
            </a:r>
            <a:r>
              <a:rPr lang="en-US" sz="3600" b="1" dirty="0" smtClean="0">
                <a:solidFill>
                  <a:srgbClr val="FFFF00"/>
                </a:solidFill>
              </a:rPr>
              <a:t> </a:t>
            </a:r>
            <a:r>
              <a:rPr lang="en-US" sz="4400" b="1" dirty="0" smtClean="0">
                <a:solidFill>
                  <a:srgbClr val="FF0000"/>
                </a:solidFill>
              </a:rPr>
              <a:t>Autobiography</a:t>
            </a:r>
          </a:p>
          <a:p>
            <a:endParaRPr lang="en-US" dirty="0"/>
          </a:p>
        </p:txBody>
      </p:sp>
      <p:sp>
        <p:nvSpPr>
          <p:cNvPr id="4" name="Donut 3"/>
          <p:cNvSpPr/>
          <p:nvPr/>
        </p:nvSpPr>
        <p:spPr>
          <a:xfrm>
            <a:off x="6716889" y="1377244"/>
            <a:ext cx="4636910" cy="533964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MD00208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667" y="2844800"/>
            <a:ext cx="2850444" cy="2167467"/>
          </a:xfrm>
          <a:prstGeom prst="rect">
            <a:avLst/>
          </a:prstGeom>
        </p:spPr>
      </p:pic>
    </p:spTree>
    <p:extLst>
      <p:ext uri="{BB962C8B-B14F-4D97-AF65-F5344CB8AC3E}">
        <p14:creationId xmlns:p14="http://schemas.microsoft.com/office/powerpoint/2010/main" val="201584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3767667" cy="970844"/>
          </a:xfrm>
        </p:spPr>
        <p:txBody>
          <a:bodyPr>
            <a:noAutofit/>
          </a:bodyPr>
          <a:lstStyle/>
          <a:p>
            <a:r>
              <a:rPr lang="en-US" sz="4800" b="1" i="1" dirty="0" smtClean="0">
                <a:solidFill>
                  <a:srgbClr val="FF0000"/>
                </a:solidFill>
              </a:rPr>
              <a:t>Students’ Eyes</a:t>
            </a:r>
            <a:endParaRPr lang="en-US" sz="4800" dirty="0"/>
          </a:p>
        </p:txBody>
      </p:sp>
      <p:sp>
        <p:nvSpPr>
          <p:cNvPr id="3" name="Content Placeholder 2"/>
          <p:cNvSpPr>
            <a:spLocks noGrp="1"/>
          </p:cNvSpPr>
          <p:nvPr>
            <p:ph idx="1"/>
          </p:nvPr>
        </p:nvSpPr>
        <p:spPr>
          <a:xfrm>
            <a:off x="838200" y="970844"/>
            <a:ext cx="10515600" cy="5712177"/>
          </a:xfrm>
          <a:solidFill>
            <a:schemeClr val="accent1">
              <a:lumMod val="20000"/>
              <a:lumOff val="80000"/>
            </a:schemeClr>
          </a:solidFill>
        </p:spPr>
        <p:txBody>
          <a:bodyPr>
            <a:normAutofit fontScale="62500" lnSpcReduction="20000"/>
          </a:bodyPr>
          <a:lstStyle/>
          <a:p>
            <a:endParaRPr lang="en-US" sz="6200" dirty="0">
              <a:solidFill>
                <a:srgbClr val="FF0000"/>
              </a:solidFill>
            </a:endParaRPr>
          </a:p>
          <a:p>
            <a:r>
              <a:rPr lang="en-US" sz="8600" dirty="0" smtClean="0">
                <a:solidFill>
                  <a:srgbClr val="FF0000"/>
                </a:solidFill>
              </a:rPr>
              <a:t>ONE MINUTE PAPER</a:t>
            </a:r>
          </a:p>
          <a:p>
            <a:r>
              <a:rPr lang="en-US" sz="8600" dirty="0" smtClean="0">
                <a:solidFill>
                  <a:srgbClr val="0000FF"/>
                </a:solidFill>
              </a:rPr>
              <a:t>MUDDIEST POINT</a:t>
            </a:r>
          </a:p>
          <a:p>
            <a:r>
              <a:rPr lang="en-US" sz="8600" dirty="0" smtClean="0"/>
              <a:t>AFTER HOURS GROUP</a:t>
            </a:r>
          </a:p>
          <a:p>
            <a:r>
              <a:rPr lang="en-US" sz="8600" dirty="0" smtClean="0">
                <a:solidFill>
                  <a:schemeClr val="accent4"/>
                </a:solidFill>
              </a:rPr>
              <a:t>SOCIAL MEDIA</a:t>
            </a:r>
          </a:p>
          <a:p>
            <a:r>
              <a:rPr lang="en-US" sz="8600" dirty="0" smtClean="0">
                <a:solidFill>
                  <a:srgbClr val="FF0000"/>
                </a:solidFill>
              </a:rPr>
              <a:t>LEARNING AUDIT</a:t>
            </a:r>
          </a:p>
          <a:p>
            <a:r>
              <a:rPr lang="en-US" sz="8600" dirty="0" smtClean="0">
                <a:solidFill>
                  <a:srgbClr val="008000"/>
                </a:solidFill>
              </a:rPr>
              <a:t>CRITICAL INCIDENT QUESTIONNAIRE (CIQ)</a:t>
            </a:r>
          </a:p>
          <a:p>
            <a:pPr algn="ctr"/>
            <a:r>
              <a:rPr lang="en-US" sz="2100" dirty="0" smtClean="0"/>
              <a:t>Ch. 6 “Seeing ourselves through students’ eyes” S.D. Brookfield. 2017. </a:t>
            </a:r>
            <a:r>
              <a:rPr lang="en-US" sz="2100" i="1" dirty="0" smtClean="0"/>
              <a:t>Becoming a critically reflective teacher</a:t>
            </a:r>
            <a:r>
              <a:rPr lang="en-US" sz="2100" dirty="0" smtClean="0"/>
              <a:t>. Hoboken, NJ: Wiley</a:t>
            </a:r>
          </a:p>
          <a:p>
            <a:endParaRPr lang="en-US" dirty="0"/>
          </a:p>
        </p:txBody>
      </p:sp>
      <p:pic>
        <p:nvPicPr>
          <p:cNvPr id="4" name="Content Placeholder 5" descr="200387787-001.png"/>
          <p:cNvPicPr>
            <a:picLocks noChangeAspect="1"/>
          </p:cNvPicPr>
          <p:nvPr/>
        </p:nvPicPr>
        <p:blipFill>
          <a:blip r:embed="rId2">
            <a:extLst>
              <a:ext uri="{28A0092B-C50C-407E-A947-70E740481C1C}">
                <a14:useLocalDpi xmlns:a14="http://schemas.microsoft.com/office/drawing/2010/main" val="0"/>
              </a:ext>
            </a:extLst>
          </a:blip>
          <a:srcRect l="-142226" r="-142226"/>
          <a:stretch>
            <a:fillRect/>
          </a:stretch>
        </p:blipFill>
        <p:spPr>
          <a:xfrm>
            <a:off x="5904089" y="1422400"/>
            <a:ext cx="7857067" cy="4277842"/>
          </a:xfrm>
          <a:prstGeom prst="rect">
            <a:avLst/>
          </a:prstGeom>
        </p:spPr>
      </p:pic>
    </p:spTree>
    <p:extLst>
      <p:ext uri="{BB962C8B-B14F-4D97-AF65-F5344CB8AC3E}">
        <p14:creationId xmlns:p14="http://schemas.microsoft.com/office/powerpoint/2010/main" val="184991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5655733" cy="6306608"/>
          </a:xfrm>
          <a:solidFill>
            <a:schemeClr val="accent2">
              <a:lumMod val="20000"/>
              <a:lumOff val="80000"/>
            </a:schemeClr>
          </a:solidFill>
        </p:spPr>
        <p:txBody>
          <a:bodyPr>
            <a:normAutofit/>
          </a:bodyPr>
          <a:lstStyle/>
          <a:p>
            <a:r>
              <a:rPr lang="en-US" sz="3200" b="1" i="1" dirty="0">
                <a:solidFill>
                  <a:srgbClr val="00B050"/>
                </a:solidFill>
                <a:latin typeface="+mn-lt"/>
              </a:rPr>
              <a:t>One Minute Paper </a:t>
            </a:r>
            <a:r>
              <a:rPr lang="en-US" sz="3200" dirty="0">
                <a:solidFill>
                  <a:srgbClr val="00B050"/>
                </a:solidFill>
                <a:latin typeface="+mn-lt"/>
              </a:rPr>
              <a:t>– what questions are you left with after this discussion?</a:t>
            </a:r>
            <a:r>
              <a:rPr lang="en-US" sz="3200" dirty="0">
                <a:latin typeface="+mn-lt"/>
              </a:rPr>
              <a:t/>
            </a:r>
            <a:br>
              <a:rPr lang="en-US" sz="3200" dirty="0">
                <a:latin typeface="+mn-lt"/>
              </a:rPr>
            </a:br>
            <a:r>
              <a:rPr lang="en-US" sz="3200" dirty="0">
                <a:latin typeface="+mn-lt"/>
              </a:rPr>
              <a:t/>
            </a:r>
            <a:br>
              <a:rPr lang="en-US" sz="3200" dirty="0">
                <a:latin typeface="+mn-lt"/>
              </a:rPr>
            </a:br>
            <a:r>
              <a:rPr lang="en-US" sz="3200" b="1" i="1" dirty="0">
                <a:solidFill>
                  <a:srgbClr val="0070C0"/>
                </a:solidFill>
                <a:latin typeface="+mn-lt"/>
              </a:rPr>
              <a:t>Muddiest Point </a:t>
            </a:r>
            <a:r>
              <a:rPr lang="en-US" sz="3200" dirty="0">
                <a:solidFill>
                  <a:srgbClr val="0070C0"/>
                </a:solidFill>
                <a:latin typeface="+mn-lt"/>
              </a:rPr>
              <a:t>– what part of the presentation did you find the hardest to understand? </a:t>
            </a:r>
            <a:r>
              <a:rPr lang="en-US" sz="3200" dirty="0">
                <a:latin typeface="+mn-lt"/>
              </a:rPr>
              <a:t/>
            </a:r>
            <a:br>
              <a:rPr lang="en-US" sz="3200" dirty="0">
                <a:latin typeface="+mn-lt"/>
              </a:rPr>
            </a:br>
            <a:r>
              <a:rPr lang="en-US" sz="3200" dirty="0">
                <a:latin typeface="+mn-lt"/>
              </a:rPr>
              <a:t/>
            </a:r>
            <a:br>
              <a:rPr lang="en-US" sz="3200" dirty="0">
                <a:latin typeface="+mn-lt"/>
              </a:rPr>
            </a:br>
            <a:r>
              <a:rPr lang="en-US" sz="3200" b="1" i="1" dirty="0">
                <a:solidFill>
                  <a:srgbClr val="7030A0"/>
                </a:solidFill>
                <a:latin typeface="+mn-lt"/>
              </a:rPr>
              <a:t>After Hours Group </a:t>
            </a:r>
            <a:r>
              <a:rPr lang="en-US" sz="3200" dirty="0">
                <a:solidFill>
                  <a:srgbClr val="7030A0"/>
                </a:solidFill>
                <a:latin typeface="+mn-lt"/>
              </a:rPr>
              <a:t>– what do I need to know as your instructor about how to better support your learning in  this course?</a:t>
            </a:r>
            <a:endParaRPr lang="en-US" sz="3200" dirty="0">
              <a:latin typeface="+mn-lt"/>
            </a:endParaRPr>
          </a:p>
        </p:txBody>
      </p:sp>
      <p:sp>
        <p:nvSpPr>
          <p:cNvPr id="3" name="Content Placeholder 2"/>
          <p:cNvSpPr>
            <a:spLocks noGrp="1"/>
          </p:cNvSpPr>
          <p:nvPr>
            <p:ph idx="1"/>
          </p:nvPr>
        </p:nvSpPr>
        <p:spPr>
          <a:xfrm>
            <a:off x="6254044" y="365125"/>
            <a:ext cx="5610578" cy="6306608"/>
          </a:xfrm>
          <a:solidFill>
            <a:schemeClr val="accent6">
              <a:lumMod val="20000"/>
              <a:lumOff val="80000"/>
            </a:schemeClr>
          </a:solidFill>
        </p:spPr>
        <p:txBody>
          <a:bodyPr/>
          <a:lstStyle/>
          <a:p>
            <a:endParaRPr lang="en-US" b="1" i="1" dirty="0" smtClean="0"/>
          </a:p>
          <a:p>
            <a:r>
              <a:rPr lang="en-US" b="1" i="1" dirty="0" smtClean="0"/>
              <a:t>Social Media </a:t>
            </a:r>
            <a:r>
              <a:rPr lang="en-US" dirty="0" smtClean="0"/>
              <a:t>– you can use tools like </a:t>
            </a:r>
            <a:r>
              <a:rPr lang="en-US" dirty="0" err="1" smtClean="0"/>
              <a:t>sli.do</a:t>
            </a:r>
            <a:r>
              <a:rPr lang="en-US" dirty="0" smtClean="0"/>
              <a:t>, </a:t>
            </a:r>
            <a:r>
              <a:rPr lang="en-US" dirty="0" err="1" smtClean="0"/>
              <a:t>backchannelchat.com</a:t>
            </a:r>
            <a:r>
              <a:rPr lang="en-US" dirty="0" smtClean="0"/>
              <a:t> or </a:t>
            </a:r>
            <a:r>
              <a:rPr lang="en-US" dirty="0" err="1" smtClean="0"/>
              <a:t>tweedback.de</a:t>
            </a:r>
            <a:r>
              <a:rPr lang="en-US" dirty="0" smtClean="0"/>
              <a:t> to collect this data in ways that preserve students’ anonymity</a:t>
            </a:r>
          </a:p>
          <a:p>
            <a:r>
              <a:rPr lang="en-US" b="1" i="1" dirty="0" smtClean="0">
                <a:solidFill>
                  <a:srgbClr val="FF0000"/>
                </a:solidFill>
              </a:rPr>
              <a:t>Learning Audit</a:t>
            </a:r>
            <a:r>
              <a:rPr lang="mr-IN" b="1" i="1" dirty="0" smtClean="0">
                <a:solidFill>
                  <a:srgbClr val="FF0000"/>
                </a:solidFill>
              </a:rPr>
              <a:t>…</a:t>
            </a:r>
            <a:r>
              <a:rPr lang="en-US" b="1" i="1" dirty="0" smtClean="0">
                <a:solidFill>
                  <a:srgbClr val="FF0000"/>
                </a:solidFill>
              </a:rPr>
              <a:t>. </a:t>
            </a:r>
          </a:p>
          <a:p>
            <a:r>
              <a:rPr lang="en-US" i="1" dirty="0" smtClean="0">
                <a:solidFill>
                  <a:srgbClr val="FF0000"/>
                </a:solidFill>
              </a:rPr>
              <a:t>Here’s what I know that I didn’t know this time last week</a:t>
            </a:r>
          </a:p>
          <a:p>
            <a:r>
              <a:rPr lang="en-US" i="1" dirty="0" smtClean="0">
                <a:solidFill>
                  <a:srgbClr val="FF0000"/>
                </a:solidFill>
              </a:rPr>
              <a:t>Here’s what I can do that I couldn’t do this time last week</a:t>
            </a:r>
          </a:p>
          <a:p>
            <a:r>
              <a:rPr lang="en-US" i="1" dirty="0" smtClean="0">
                <a:solidFill>
                  <a:srgbClr val="FF0000"/>
                </a:solidFill>
              </a:rPr>
              <a:t>Here’s what I could teach someone else to know/do that I couldn’t teach them this time last week</a:t>
            </a:r>
          </a:p>
        </p:txBody>
      </p:sp>
    </p:spTree>
    <p:extLst>
      <p:ext uri="{BB962C8B-B14F-4D97-AF65-F5344CB8AC3E}">
        <p14:creationId xmlns:p14="http://schemas.microsoft.com/office/powerpoint/2010/main" val="82135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28888"/>
          </a:xfrm>
        </p:spPr>
        <p:txBody>
          <a:bodyPr>
            <a:normAutofit fontScale="90000"/>
          </a:bodyPr>
          <a:lstStyle/>
          <a:p>
            <a:r>
              <a:rPr lang="en-US" b="1" i="1" dirty="0" smtClean="0">
                <a:solidFill>
                  <a:srgbClr val="FF0000"/>
                </a:solidFill>
              </a:rPr>
              <a:t>So what do students say MOST helps them think critically? </a:t>
            </a:r>
            <a:r>
              <a:rPr lang="en-US" sz="2000" b="1" dirty="0" smtClean="0"/>
              <a:t>S.D. Brookfield. 2012. </a:t>
            </a:r>
            <a:r>
              <a:rPr lang="en-US" sz="2000" b="1" i="1" dirty="0" smtClean="0"/>
              <a:t>Teaching for critical thinking. </a:t>
            </a:r>
            <a:r>
              <a:rPr lang="en-US" sz="2000" b="1" dirty="0" smtClean="0"/>
              <a:t>Hoboken, NJ: Wiley Publishing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916216"/>
              </p:ext>
            </p:extLst>
          </p:nvPr>
        </p:nvGraphicFramePr>
        <p:xfrm>
          <a:off x="838200" y="1264356"/>
          <a:ext cx="10515600" cy="538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2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4 Modeling Techniques Students Appreciate</a:t>
            </a:r>
            <a:endParaRPr lang="en-US" b="1" i="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28045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15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1"/>
            <a:ext cx="10515600" cy="993421"/>
          </a:xfrm>
        </p:spPr>
        <p:txBody>
          <a:bodyPr/>
          <a:lstStyle/>
          <a:p>
            <a:r>
              <a:rPr lang="en-US" b="1" i="1" dirty="0" smtClean="0">
                <a:solidFill>
                  <a:srgbClr val="FF0000"/>
                </a:solidFill>
              </a:rPr>
              <a:t>CRITICAL INCIDENT QUESTIONNAIRE</a:t>
            </a:r>
            <a:endParaRPr lang="en-US" dirty="0"/>
          </a:p>
        </p:txBody>
      </p:sp>
      <p:sp>
        <p:nvSpPr>
          <p:cNvPr id="3" name="Content Placeholder 2"/>
          <p:cNvSpPr>
            <a:spLocks noGrp="1"/>
          </p:cNvSpPr>
          <p:nvPr>
            <p:ph idx="1"/>
          </p:nvPr>
        </p:nvSpPr>
        <p:spPr>
          <a:xfrm>
            <a:off x="838200" y="1095022"/>
            <a:ext cx="10515600" cy="5587999"/>
          </a:xfrm>
        </p:spPr>
        <p:txBody>
          <a:bodyPr>
            <a:noAutofit/>
          </a:bodyPr>
          <a:lstStyle/>
          <a:p>
            <a:r>
              <a:rPr lang="en-US" sz="4000" dirty="0" smtClean="0">
                <a:solidFill>
                  <a:srgbClr val="FF0000"/>
                </a:solidFill>
              </a:rPr>
              <a:t>Moment you were Most Engaged as a Learner in Class this Week</a:t>
            </a:r>
          </a:p>
          <a:p>
            <a:r>
              <a:rPr lang="en-US" sz="4000" dirty="0" smtClean="0"/>
              <a:t>Moment you were Most Distanced as a Learner in Class this Week</a:t>
            </a:r>
          </a:p>
          <a:p>
            <a:r>
              <a:rPr lang="en-US" sz="4000" dirty="0" smtClean="0">
                <a:solidFill>
                  <a:srgbClr val="008000"/>
                </a:solidFill>
              </a:rPr>
              <a:t>Most Helpful Action that Anyone in Class Took</a:t>
            </a:r>
          </a:p>
          <a:p>
            <a:r>
              <a:rPr lang="en-US" sz="4000" dirty="0" smtClean="0">
                <a:solidFill>
                  <a:srgbClr val="0000FF"/>
                </a:solidFill>
              </a:rPr>
              <a:t>Most Puzzling Action that Anyone in Class Took</a:t>
            </a:r>
          </a:p>
          <a:p>
            <a:r>
              <a:rPr lang="en-US" sz="4000" dirty="0" smtClean="0">
                <a:solidFill>
                  <a:srgbClr val="800000"/>
                </a:solidFill>
              </a:rPr>
              <a:t>What Surprised You Most in Class this Week</a:t>
            </a:r>
          </a:p>
          <a:p>
            <a:pPr algn="ctr"/>
            <a:r>
              <a:rPr lang="en-US" sz="4000" i="1" dirty="0" smtClean="0"/>
              <a:t>(Download directly from </a:t>
            </a:r>
            <a:r>
              <a:rPr lang="en-US" sz="4000" i="1" dirty="0" err="1" smtClean="0"/>
              <a:t>www.stephenbrookfield.com</a:t>
            </a:r>
            <a:r>
              <a:rPr lang="en-US" sz="4000" i="1" dirty="0" smtClean="0"/>
              <a:t>)</a:t>
            </a:r>
          </a:p>
        </p:txBody>
      </p:sp>
    </p:spTree>
    <p:extLst>
      <p:ext uri="{BB962C8B-B14F-4D97-AF65-F5344CB8AC3E}">
        <p14:creationId xmlns:p14="http://schemas.microsoft.com/office/powerpoint/2010/main" val="135086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How the CIQ is Administered</a:t>
            </a:r>
            <a:endParaRPr lang="en-US" dirty="0"/>
          </a:p>
        </p:txBody>
      </p:sp>
      <p:sp>
        <p:nvSpPr>
          <p:cNvPr id="3" name="Content Placeholder 2"/>
          <p:cNvSpPr>
            <a:spLocks noGrp="1"/>
          </p:cNvSpPr>
          <p:nvPr>
            <p:ph idx="1"/>
          </p:nvPr>
        </p:nvSpPr>
        <p:spPr>
          <a:xfrm>
            <a:off x="838200" y="1825625"/>
            <a:ext cx="10515600" cy="4789664"/>
          </a:xfrm>
        </p:spPr>
        <p:txBody>
          <a:bodyPr/>
          <a:lstStyle/>
          <a:p>
            <a:endParaRPr lang="en-US" dirty="0" smtClean="0"/>
          </a:p>
          <a:p>
            <a:r>
              <a:rPr lang="en-US" dirty="0" smtClean="0"/>
              <a:t>Given the Last 5 minutes of Last Class of Week</a:t>
            </a:r>
          </a:p>
          <a:p>
            <a:r>
              <a:rPr lang="en-US" dirty="0" smtClean="0"/>
              <a:t>Anonymous</a:t>
            </a:r>
          </a:p>
          <a:p>
            <a:r>
              <a:rPr lang="en-US" dirty="0" smtClean="0"/>
              <a:t>Frequency Analysis of Main Themes</a:t>
            </a:r>
          </a:p>
          <a:p>
            <a:r>
              <a:rPr lang="en-US" dirty="0" smtClean="0"/>
              <a:t>Report Results Out at Start of Next Class</a:t>
            </a:r>
          </a:p>
          <a:p>
            <a:r>
              <a:rPr lang="en-US" dirty="0" smtClean="0"/>
              <a:t>Disclose How Results Confirm or Challenge Your Assumptions / Provide You with new Perspectives</a:t>
            </a:r>
          </a:p>
          <a:p>
            <a:r>
              <a:rPr lang="en-US" dirty="0" smtClean="0"/>
              <a:t>Disclose Any Changes You Will Make </a:t>
            </a:r>
            <a:r>
              <a:rPr lang="mr-IN" dirty="0" smtClean="0"/>
              <a:t>–</a:t>
            </a:r>
            <a:r>
              <a:rPr lang="en-US" dirty="0" smtClean="0"/>
              <a:t> or Why You Won’t</a:t>
            </a:r>
          </a:p>
          <a:p>
            <a:r>
              <a:rPr lang="en-US" dirty="0" smtClean="0"/>
              <a:t>Student-Centered: Negotiation NOT Capitulation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938" y="2051403"/>
            <a:ext cx="2470062" cy="1918954"/>
          </a:xfrm>
          <a:prstGeom prst="rect">
            <a:avLst/>
          </a:prstGeom>
        </p:spPr>
      </p:pic>
    </p:spTree>
    <p:extLst>
      <p:ext uri="{BB962C8B-B14F-4D97-AF65-F5344CB8AC3E}">
        <p14:creationId xmlns:p14="http://schemas.microsoft.com/office/powerpoint/2010/main" val="34665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Selected Recent Books</a:t>
            </a:r>
            <a:endParaRPr lang="en-US" b="1" i="1" dirty="0">
              <a:solidFill>
                <a:srgbClr val="FF0000"/>
              </a:solidFill>
            </a:endParaRPr>
          </a:p>
        </p:txBody>
      </p:sp>
      <p:sp>
        <p:nvSpPr>
          <p:cNvPr id="3" name="Content Placeholder 2"/>
          <p:cNvSpPr>
            <a:spLocks noGrp="1"/>
          </p:cNvSpPr>
          <p:nvPr>
            <p:ph idx="1"/>
          </p:nvPr>
        </p:nvSpPr>
        <p:spPr>
          <a:solidFill>
            <a:schemeClr val="accent4">
              <a:lumMod val="20000"/>
              <a:lumOff val="80000"/>
            </a:schemeClr>
          </a:solidFill>
        </p:spPr>
        <p:txBody>
          <a:bodyPr/>
          <a:lstStyle/>
          <a:p>
            <a:pPr marL="0" indent="0" algn="ctr">
              <a:buNone/>
            </a:pPr>
            <a:r>
              <a:rPr lang="en-US" i="1" dirty="0" smtClean="0"/>
              <a:t>Becoming a White Antiracist (2021) </a:t>
            </a:r>
            <a:r>
              <a:rPr lang="en-US" sz="2400" dirty="0" smtClean="0"/>
              <a:t>Sterling, VA: Stylus</a:t>
            </a:r>
          </a:p>
          <a:p>
            <a:pPr marL="0" indent="0" algn="ctr">
              <a:buNone/>
            </a:pPr>
            <a:r>
              <a:rPr lang="en-US" i="1" dirty="0" smtClean="0"/>
              <a:t>Teaching Race (2019)*</a:t>
            </a:r>
          </a:p>
          <a:p>
            <a:pPr marL="0" indent="0" algn="ctr">
              <a:buNone/>
            </a:pPr>
            <a:r>
              <a:rPr lang="en-US" i="1" dirty="0" smtClean="0"/>
              <a:t>Becoming a Critically Reflective Teacher </a:t>
            </a:r>
            <a:r>
              <a:rPr lang="en-US" dirty="0" smtClean="0"/>
              <a:t>(2017, 2</a:t>
            </a:r>
            <a:r>
              <a:rPr lang="en-US" baseline="30000" dirty="0" smtClean="0"/>
              <a:t>nd</a:t>
            </a:r>
            <a:r>
              <a:rPr lang="en-US" dirty="0" smtClean="0"/>
              <a:t>. Ed.)*</a:t>
            </a:r>
          </a:p>
          <a:p>
            <a:pPr marL="0" indent="0" algn="ctr">
              <a:buNone/>
            </a:pPr>
            <a:r>
              <a:rPr lang="en-US" i="1" dirty="0" smtClean="0"/>
              <a:t>The Discussion Book </a:t>
            </a:r>
            <a:r>
              <a:rPr lang="en-US" dirty="0" smtClean="0"/>
              <a:t>(2016) (with Stephen </a:t>
            </a:r>
            <a:r>
              <a:rPr lang="en-US" dirty="0" err="1" smtClean="0"/>
              <a:t>Preskill</a:t>
            </a:r>
            <a:r>
              <a:rPr lang="en-US" dirty="0" smtClean="0"/>
              <a:t>)*</a:t>
            </a:r>
          </a:p>
          <a:p>
            <a:pPr marL="0" indent="0" algn="ctr">
              <a:buNone/>
            </a:pPr>
            <a:r>
              <a:rPr lang="en-US" i="1" dirty="0" smtClean="0"/>
              <a:t>The Skillful Teacher </a:t>
            </a:r>
            <a:r>
              <a:rPr lang="en-US" dirty="0" smtClean="0"/>
              <a:t>(2015)*</a:t>
            </a:r>
          </a:p>
          <a:p>
            <a:pPr marL="0" indent="0" algn="ctr">
              <a:buNone/>
            </a:pPr>
            <a:r>
              <a:rPr lang="en-US" i="1" dirty="0" smtClean="0"/>
              <a:t>Teaching for Critical Thinking </a:t>
            </a:r>
            <a:r>
              <a:rPr lang="en-US" dirty="0" smtClean="0"/>
              <a:t>(2012)*</a:t>
            </a:r>
          </a:p>
          <a:p>
            <a:pPr marL="0" indent="0" algn="ctr">
              <a:buNone/>
            </a:pPr>
            <a:r>
              <a:rPr lang="en-US" sz="2400" dirty="0" smtClean="0"/>
              <a:t>*Hoboken, NJ: Wiley</a:t>
            </a:r>
          </a:p>
          <a:p>
            <a:pPr marL="0" indent="0" algn="ctr">
              <a:buNone/>
            </a:pPr>
            <a:r>
              <a:rPr lang="en-US" sz="4000" dirty="0" smtClean="0">
                <a:hlinkClick r:id="rId2"/>
              </a:rPr>
              <a:t>www.stephenbrookfield.com</a:t>
            </a:r>
            <a:endParaRPr lang="en-US" sz="4000" dirty="0" smtClean="0"/>
          </a:p>
          <a:p>
            <a:endParaRPr lang="en-US" dirty="0"/>
          </a:p>
        </p:txBody>
      </p:sp>
    </p:spTree>
    <p:extLst>
      <p:ext uri="{BB962C8B-B14F-4D97-AF65-F5344CB8AC3E}">
        <p14:creationId xmlns:p14="http://schemas.microsoft.com/office/powerpoint/2010/main" val="16966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467"/>
            <a:ext cx="10515600" cy="869245"/>
          </a:xfrm>
        </p:spPr>
        <p:txBody>
          <a:bodyPr>
            <a:normAutofit/>
          </a:bodyPr>
          <a:lstStyle/>
          <a:p>
            <a:r>
              <a:rPr lang="en-US" b="1" i="1" dirty="0" smtClean="0">
                <a:solidFill>
                  <a:srgbClr val="FF0000"/>
                </a:solidFill>
              </a:rPr>
              <a:t>My Web Site</a:t>
            </a:r>
            <a:endParaRPr lang="en-US" dirty="0"/>
          </a:p>
        </p:txBody>
      </p:sp>
      <p:sp>
        <p:nvSpPr>
          <p:cNvPr id="3" name="Content Placeholder 2"/>
          <p:cNvSpPr>
            <a:spLocks noGrp="1"/>
          </p:cNvSpPr>
          <p:nvPr>
            <p:ph idx="1"/>
          </p:nvPr>
        </p:nvSpPr>
        <p:spPr>
          <a:xfrm>
            <a:off x="838200" y="1004712"/>
            <a:ext cx="10515600" cy="5633155"/>
          </a:xfrm>
          <a:solidFill>
            <a:schemeClr val="accent6">
              <a:lumMod val="20000"/>
              <a:lumOff val="80000"/>
            </a:schemeClr>
          </a:solidFill>
        </p:spPr>
        <p:txBody>
          <a:bodyPr>
            <a:normAutofit/>
          </a:bodyPr>
          <a:lstStyle/>
          <a:p>
            <a:r>
              <a:rPr lang="en-US" dirty="0" smtClean="0"/>
              <a:t>My website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Today’s power point is the first one listed: </a:t>
            </a:r>
            <a:r>
              <a:rPr lang="en-US" dirty="0" smtClean="0">
                <a:hlinkClick r:id="rId2"/>
              </a:rPr>
              <a:t>http://www.stephenbrookfield.com/powerpoints-pdfs</a:t>
            </a:r>
            <a:endParaRPr lang="en-US" dirty="0" smtClean="0"/>
          </a:p>
          <a:p>
            <a:r>
              <a:rPr lang="en-US" dirty="0" smtClean="0"/>
              <a:t>You do not need to ask my permission to use any of these resources. If they’re useful then please try them out and adapt them to your context.</a:t>
            </a:r>
          </a:p>
          <a:p>
            <a:pPr algn="ctr"/>
            <a:r>
              <a:rPr lang="en-US" sz="6000" dirty="0" err="1" smtClean="0">
                <a:solidFill>
                  <a:srgbClr val="FF0000"/>
                </a:solidFill>
              </a:rPr>
              <a:t>www.stephenbrookfield.com</a:t>
            </a:r>
            <a:endParaRPr lang="en-US" sz="6000" dirty="0" smtClean="0"/>
          </a:p>
          <a:p>
            <a:endParaRPr lang="en-US" dirty="0"/>
          </a:p>
        </p:txBody>
      </p:sp>
    </p:spTree>
    <p:extLst>
      <p:ext uri="{BB962C8B-B14F-4D97-AF65-F5344CB8AC3E}">
        <p14:creationId xmlns:p14="http://schemas.microsoft.com/office/powerpoint/2010/main" val="137533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1357" y="0"/>
            <a:ext cx="12437558" cy="6768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174978"/>
            <a:ext cx="3070578" cy="36478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93" y="155575"/>
            <a:ext cx="2956812" cy="3340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590" y="3822874"/>
            <a:ext cx="2902217" cy="2857500"/>
          </a:xfrm>
          <a:prstGeom prst="rect">
            <a:avLst/>
          </a:prstGeom>
        </p:spPr>
      </p:pic>
    </p:spTree>
    <p:extLst>
      <p:ext uri="{BB962C8B-B14F-4D97-AF65-F5344CB8AC3E}">
        <p14:creationId xmlns:p14="http://schemas.microsoft.com/office/powerpoint/2010/main" val="126829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163732" cy="6857999"/>
          </a:xfrm>
          <a:solidFill>
            <a:schemeClr val="accent6">
              <a:lumMod val="20000"/>
              <a:lumOff val="80000"/>
            </a:schemeClr>
          </a:solidFill>
        </p:spPr>
        <p:txBody>
          <a:bodyPr>
            <a:normAutofit fontScale="90000"/>
          </a:bodyPr>
          <a:lstStyle/>
          <a:p>
            <a:pPr lvl="0">
              <a:lnSpc>
                <a:spcPct val="100000"/>
              </a:lnSpc>
              <a:spcBef>
                <a:spcPts val="0"/>
              </a:spcBef>
              <a:defRPr/>
            </a:pPr>
            <a:r>
              <a:rPr lang="en-US" sz="3600" i="1" dirty="0">
                <a:latin typeface="+mn-lt"/>
              </a:rPr>
              <a:t>Who I am as a teacher is influenced by who I am as a learner</a:t>
            </a:r>
            <a:r>
              <a:rPr lang="mr-IN" sz="3600" i="1" dirty="0">
                <a:latin typeface="+mn-lt"/>
              </a:rPr>
              <a:t>…</a:t>
            </a:r>
            <a:r>
              <a:rPr lang="en-US" sz="3600" i="1" dirty="0">
                <a:latin typeface="+mn-lt"/>
              </a:rPr>
              <a:t>.</a:t>
            </a:r>
            <a:br>
              <a:rPr lang="en-US" sz="3600" i="1" dirty="0">
                <a:latin typeface="+mn-lt"/>
              </a:rPr>
            </a:br>
            <a:r>
              <a:rPr lang="en-US" sz="3600" dirty="0">
                <a:latin typeface="+mn-lt"/>
              </a:rPr>
              <a:t/>
            </a:r>
            <a:br>
              <a:rPr lang="en-US" sz="3600" dirty="0">
                <a:latin typeface="+mn-lt"/>
              </a:rPr>
            </a:br>
            <a:r>
              <a:rPr lang="en-US" sz="3600" b="1" dirty="0">
                <a:solidFill>
                  <a:srgbClr val="FF0000"/>
                </a:solidFill>
                <a:latin typeface="+mn-lt"/>
              </a:rPr>
              <a:t>History of academic mediocrity </a:t>
            </a:r>
            <a:r>
              <a:rPr lang="en-US" sz="3600" dirty="0">
                <a:latin typeface="+mn-lt"/>
              </a:rPr>
              <a:t>–failed high school leaving exams, university places cancelled, College of Technology, graduated in bottom half of my class, turned down for graduate study, failed my master’s degree exam – </a:t>
            </a:r>
            <a:r>
              <a:rPr lang="en-US" sz="3600" i="1" dirty="0">
                <a:latin typeface="+mn-lt"/>
              </a:rPr>
              <a:t>Broadening student-centered assessment measures</a:t>
            </a:r>
            <a:r>
              <a:rPr lang="en-US" dirty="0"/>
              <a:t/>
            </a:r>
            <a:br>
              <a:rPr lang="en-US" dirty="0"/>
            </a:br>
            <a:endParaRPr lang="en-US" dirty="0"/>
          </a:p>
        </p:txBody>
      </p:sp>
      <p:sp>
        <p:nvSpPr>
          <p:cNvPr id="3" name="Content Placeholder 2"/>
          <p:cNvSpPr>
            <a:spLocks noGrp="1"/>
          </p:cNvSpPr>
          <p:nvPr>
            <p:ph idx="1"/>
          </p:nvPr>
        </p:nvSpPr>
        <p:spPr>
          <a:xfrm>
            <a:off x="6265333" y="365125"/>
            <a:ext cx="5802489" cy="6125986"/>
          </a:xfrm>
          <a:solidFill>
            <a:schemeClr val="accent1">
              <a:lumMod val="20000"/>
              <a:lumOff val="80000"/>
            </a:schemeClr>
          </a:solidFill>
        </p:spPr>
        <p:txBody>
          <a:bodyPr/>
          <a:lstStyle/>
          <a:p>
            <a:r>
              <a:rPr lang="en-US" b="1" dirty="0" smtClean="0">
                <a:solidFill>
                  <a:srgbClr val="FF0000"/>
                </a:solidFill>
                <a:latin typeface="+mn-lt"/>
              </a:rPr>
              <a:t>Watching my doctoral supervisor </a:t>
            </a:r>
            <a:r>
              <a:rPr lang="en-US" dirty="0" smtClean="0">
                <a:latin typeface="+mn-lt"/>
              </a:rPr>
              <a:t>– giving me ‘bad’ inconvenient news in a way that I knew was in my own best interests</a:t>
            </a:r>
            <a:br>
              <a:rPr lang="en-US" dirty="0" smtClean="0">
                <a:latin typeface="+mn-lt"/>
              </a:rPr>
            </a:br>
            <a:r>
              <a:rPr lang="en-US" i="1" dirty="0" smtClean="0">
                <a:latin typeface="+mn-lt"/>
              </a:rPr>
              <a:t>Ethical use of teacher power</a:t>
            </a:r>
            <a:br>
              <a:rPr lang="en-US" i="1" dirty="0" smtClean="0">
                <a:latin typeface="+mn-lt"/>
              </a:rPr>
            </a:br>
            <a:r>
              <a:rPr lang="en-US" i="1" dirty="0" smtClean="0">
                <a:latin typeface="+mn-lt"/>
              </a:rPr>
              <a:t>Relational underpinnings to critical thinking </a:t>
            </a:r>
            <a:br>
              <a:rPr lang="en-US" i="1" dirty="0" smtClean="0">
                <a:latin typeface="+mn-lt"/>
              </a:rPr>
            </a:br>
            <a:r>
              <a:rPr lang="en-US" i="1" dirty="0" smtClean="0">
                <a:latin typeface="+mn-lt"/>
              </a:rPr>
              <a:t>An authoritative ally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459" y="3635022"/>
            <a:ext cx="4037363" cy="2807229"/>
          </a:xfrm>
          <a:prstGeom prst="rect">
            <a:avLst/>
          </a:prstGeom>
        </p:spPr>
      </p:pic>
    </p:spTree>
    <p:extLst>
      <p:ext uri="{BB962C8B-B14F-4D97-AF65-F5344CB8AC3E}">
        <p14:creationId xmlns:p14="http://schemas.microsoft.com/office/powerpoint/2010/main" val="22993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912" y="2856089"/>
            <a:ext cx="3251200" cy="3206044"/>
          </a:xfrm>
        </p:spPr>
        <p:txBody>
          <a:bodyPr/>
          <a:lstStyle/>
          <a:p>
            <a:endParaRPr lang="en-US"/>
          </a:p>
        </p:txBody>
      </p:sp>
      <p:sp>
        <p:nvSpPr>
          <p:cNvPr id="3" name="Content Placeholder 2"/>
          <p:cNvSpPr>
            <a:spLocks noGrp="1"/>
          </p:cNvSpPr>
          <p:nvPr>
            <p:ph idx="1"/>
          </p:nvPr>
        </p:nvSpPr>
        <p:spPr>
          <a:xfrm>
            <a:off x="338667" y="237067"/>
            <a:ext cx="6287911" cy="5939896"/>
          </a:xfrm>
          <a:solidFill>
            <a:schemeClr val="accent6">
              <a:lumMod val="20000"/>
              <a:lumOff val="80000"/>
            </a:schemeClr>
          </a:solidFill>
        </p:spPr>
        <p:txBody>
          <a:bodyPr/>
          <a:lstStyle/>
          <a:p>
            <a:endParaRPr lang="en-US" dirty="0" smtClean="0"/>
          </a:p>
          <a:p>
            <a:r>
              <a:rPr lang="en-US" sz="3600" dirty="0" smtClean="0"/>
              <a:t>Go to </a:t>
            </a:r>
            <a:r>
              <a:rPr lang="en-US" sz="3600" b="1" i="1" dirty="0" err="1" smtClean="0">
                <a:solidFill>
                  <a:srgbClr val="FF0000"/>
                </a:solidFill>
              </a:rPr>
              <a:t>sli.do</a:t>
            </a:r>
            <a:r>
              <a:rPr lang="en-US" sz="3600" dirty="0" smtClean="0"/>
              <a:t> </a:t>
            </a:r>
          </a:p>
          <a:p>
            <a:r>
              <a:rPr lang="en-US" sz="3600" dirty="0"/>
              <a:t>E</a:t>
            </a:r>
            <a:r>
              <a:rPr lang="en-US" sz="3600" dirty="0" smtClean="0"/>
              <a:t>nter Code: </a:t>
            </a:r>
            <a:r>
              <a:rPr lang="en-US" sz="4800" b="1" dirty="0" smtClean="0">
                <a:solidFill>
                  <a:srgbClr val="FF0000"/>
                </a:solidFill>
              </a:rPr>
              <a:t>397246</a:t>
            </a:r>
          </a:p>
          <a:p>
            <a:r>
              <a:rPr lang="en-US" sz="3600" dirty="0" smtClean="0"/>
              <a:t>Or, use the QR Code opposite</a:t>
            </a:r>
          </a:p>
          <a:p>
            <a:endParaRPr lang="en-US" sz="3600" dirty="0" smtClean="0"/>
          </a:p>
          <a:p>
            <a:r>
              <a:rPr lang="en-US" sz="3600" dirty="0" smtClean="0"/>
              <a:t>Reply to the question: </a:t>
            </a:r>
            <a:r>
              <a:rPr lang="en-US" sz="3600" b="1" dirty="0" smtClean="0"/>
              <a:t>When a student is thinking critically, what does that LOOK, SOUND &amp; FEEL like?</a:t>
            </a:r>
          </a:p>
          <a:p>
            <a:endParaRPr lang="en-US" b="1"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912" y="2810933"/>
            <a:ext cx="3251200" cy="3251200"/>
          </a:xfrm>
          <a:prstGeom prst="rect">
            <a:avLst/>
          </a:prstGeom>
        </p:spPr>
      </p:pic>
    </p:spTree>
    <p:extLst>
      <p:ext uri="{BB962C8B-B14F-4D97-AF65-F5344CB8AC3E}">
        <p14:creationId xmlns:p14="http://schemas.microsoft.com/office/powerpoint/2010/main" val="142624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2" y="365125"/>
            <a:ext cx="5159022" cy="6284030"/>
          </a:xfrm>
          <a:solidFill>
            <a:schemeClr val="accent6">
              <a:lumMod val="20000"/>
              <a:lumOff val="80000"/>
            </a:schemeClr>
          </a:solidFill>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sli.do</a:t>
            </a:r>
            <a:r>
              <a:rPr lang="en-US" dirty="0" smtClean="0"/>
              <a:t/>
            </a:r>
            <a:br>
              <a:rPr lang="en-US" dirty="0" smtClean="0"/>
            </a:br>
            <a:r>
              <a:rPr lang="en-US" dirty="0" err="1" smtClean="0"/>
              <a:t>backchannelchat.com</a:t>
            </a:r>
            <a:r>
              <a:rPr lang="en-US" dirty="0" smtClean="0"/>
              <a:t/>
            </a:r>
            <a:br>
              <a:rPr lang="en-US" dirty="0" smtClean="0"/>
            </a:br>
            <a:r>
              <a:rPr lang="en-US" dirty="0" err="1" smtClean="0"/>
              <a:t>tweedback.de</a:t>
            </a:r>
            <a:endParaRPr lang="en-US" dirty="0"/>
          </a:p>
        </p:txBody>
      </p:sp>
      <p:sp>
        <p:nvSpPr>
          <p:cNvPr id="3" name="Content Placeholder 2"/>
          <p:cNvSpPr>
            <a:spLocks noGrp="1"/>
          </p:cNvSpPr>
          <p:nvPr>
            <p:ph idx="1"/>
          </p:nvPr>
        </p:nvSpPr>
        <p:spPr>
          <a:xfrm>
            <a:off x="5520267" y="365124"/>
            <a:ext cx="6457243" cy="6284031"/>
          </a:xfrm>
          <a:solidFill>
            <a:schemeClr val="accent2">
              <a:lumMod val="20000"/>
              <a:lumOff val="80000"/>
            </a:schemeClr>
          </a:solidFill>
        </p:spPr>
        <p:txBody>
          <a:bodyPr>
            <a:normAutofit lnSpcReduction="10000"/>
          </a:bodyPr>
          <a:lstStyle/>
          <a:p>
            <a:pPr algn="ctr"/>
            <a:r>
              <a:rPr lang="en-US" sz="3600" dirty="0" smtClean="0"/>
              <a:t>USES</a:t>
            </a:r>
          </a:p>
          <a:p>
            <a:r>
              <a:rPr lang="en-US" dirty="0" smtClean="0"/>
              <a:t>Interrupts the normal privileging of extroverts, dominant language speakers</a:t>
            </a:r>
          </a:p>
          <a:p>
            <a:r>
              <a:rPr lang="en-US" dirty="0" smtClean="0"/>
              <a:t>Students can ask questions without fear</a:t>
            </a:r>
          </a:p>
          <a:p>
            <a:r>
              <a:rPr lang="en-US" dirty="0" smtClean="0"/>
              <a:t>You can pose a question at start of class to assess knowledge, experience &amp; preconceptions of students – but also to uncover ‘</a:t>
            </a:r>
            <a:r>
              <a:rPr lang="en-US" dirty="0" err="1" smtClean="0"/>
              <a:t>unsayables</a:t>
            </a:r>
            <a:r>
              <a:rPr lang="en-US" dirty="0" smtClean="0"/>
              <a:t>’: “what’s a recent example of structural racism you’ve witnessed, enacted or experienced at the school?”</a:t>
            </a:r>
          </a:p>
          <a:p>
            <a:r>
              <a:rPr lang="en-US" dirty="0" smtClean="0"/>
              <a:t>You can pose quick questions during class to check for understanding, identify misconceptions</a:t>
            </a:r>
          </a:p>
          <a:p>
            <a:r>
              <a:rPr lang="en-US" dirty="0" smtClean="0"/>
              <a:t>Students can critique your 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45" y="462844"/>
            <a:ext cx="4978399" cy="4323645"/>
          </a:xfrm>
          <a:prstGeom prst="rect">
            <a:avLst/>
          </a:prstGeom>
        </p:spPr>
      </p:pic>
    </p:spTree>
    <p:extLst>
      <p:ext uri="{BB962C8B-B14F-4D97-AF65-F5344CB8AC3E}">
        <p14:creationId xmlns:p14="http://schemas.microsoft.com/office/powerpoint/2010/main" val="123458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46666"/>
          </a:xfrm>
        </p:spPr>
        <p:txBody>
          <a:bodyPr>
            <a:normAutofit/>
          </a:bodyPr>
          <a:lstStyle/>
          <a:p>
            <a:pPr algn="ctr"/>
            <a:r>
              <a:rPr lang="en-US" sz="5400" b="1" i="1" dirty="0" smtClean="0">
                <a:solidFill>
                  <a:srgbClr val="FF0000"/>
                </a:solidFill>
              </a:rPr>
              <a:t>Critical Thinking</a:t>
            </a:r>
            <a:endParaRPr lang="en-US" sz="5400" b="1" i="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399056"/>
              </p:ext>
            </p:extLst>
          </p:nvPr>
        </p:nvGraphicFramePr>
        <p:xfrm>
          <a:off x="838200" y="846667"/>
          <a:ext cx="1074420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1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0" y="0"/>
            <a:ext cx="12192000" cy="6858000"/>
          </a:xfrm>
          <a:prstGeom prst="rect">
            <a:avLst/>
          </a:prstGeom>
        </p:spPr>
      </p:pic>
    </p:spTree>
    <p:extLst>
      <p:ext uri="{BB962C8B-B14F-4D97-AF65-F5344CB8AC3E}">
        <p14:creationId xmlns:p14="http://schemas.microsoft.com/office/powerpoint/2010/main" val="211518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rPr>
              <a:t>My Assumptions</a:t>
            </a:r>
            <a:endParaRPr lang="en-US" dirty="0"/>
          </a:p>
        </p:txBody>
      </p:sp>
      <p:sp>
        <p:nvSpPr>
          <p:cNvPr id="3" name="Content Placeholder 2"/>
          <p:cNvSpPr>
            <a:spLocks noGrp="1"/>
          </p:cNvSpPr>
          <p:nvPr>
            <p:ph idx="1"/>
          </p:nvPr>
        </p:nvSpPr>
        <p:spPr>
          <a:solidFill>
            <a:schemeClr val="accent6">
              <a:lumMod val="20000"/>
              <a:lumOff val="80000"/>
            </a:schemeClr>
          </a:solidFill>
        </p:spPr>
        <p:txBody>
          <a:bodyPr/>
          <a:lstStyle/>
          <a:p>
            <a:pPr marL="0" indent="0">
              <a:buNone/>
            </a:pPr>
            <a:r>
              <a:rPr lang="en-US" dirty="0"/>
              <a:t>If I get to class early &amp; arrange the chairs in a circle… </a:t>
            </a:r>
          </a:p>
          <a:p>
            <a:r>
              <a:rPr lang="en-US" dirty="0"/>
              <a:t>Students will feel their experience is respected &amp; acknowledged when they walk in.  </a:t>
            </a:r>
          </a:p>
          <a:p>
            <a:r>
              <a:rPr lang="en-US" dirty="0"/>
              <a:t>This will create a relaxed and congenial environment for learning</a:t>
            </a:r>
          </a:p>
          <a:p>
            <a:r>
              <a:rPr lang="en-US" dirty="0"/>
              <a:t>The distance between me as the teacher &amp; them as the students will be reduced</a:t>
            </a:r>
          </a:p>
          <a:p>
            <a:r>
              <a:rPr lang="en-US" dirty="0"/>
              <a:t>Students will be more likely to participate, contribute, ask questions etc</a:t>
            </a:r>
            <a:r>
              <a:rPr lang="en-US" dirty="0" smtClean="0"/>
              <a:t>.</a:t>
            </a:r>
            <a:endParaRPr lang="en-US" dirty="0"/>
          </a:p>
        </p:txBody>
      </p:sp>
    </p:spTree>
    <p:extLst>
      <p:ext uri="{BB962C8B-B14F-4D97-AF65-F5344CB8AC3E}">
        <p14:creationId xmlns:p14="http://schemas.microsoft.com/office/powerpoint/2010/main" val="52754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920</Words>
  <Application>Microsoft Macintosh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Mangal</vt:lpstr>
      <vt:lpstr>Arial</vt:lpstr>
      <vt:lpstr>Office Theme</vt:lpstr>
      <vt:lpstr>Modeling Critical Reflection to Help Students Learn to Think More Critically Program for universitetspedagogikk Universitetet i Bergen </vt:lpstr>
      <vt:lpstr>My Web Site</vt:lpstr>
      <vt:lpstr>PowerPoint Presentation</vt:lpstr>
      <vt:lpstr>Who I am as a teacher is influenced by who I am as a learner….  History of academic mediocrity –failed high school leaving exams, university places cancelled, College of Technology, graduated in bottom half of my class, turned down for graduate study, failed my master’s degree exam – Broadening student-centered assessment measures </vt:lpstr>
      <vt:lpstr>PowerPoint Presentation</vt:lpstr>
      <vt:lpstr>        sli.do backchannelchat.com tweedback.de</vt:lpstr>
      <vt:lpstr>Critical Thinking</vt:lpstr>
      <vt:lpstr>PowerPoint Presentation</vt:lpstr>
      <vt:lpstr>My Assumptions</vt:lpstr>
      <vt:lpstr>Students’ Eyes</vt:lpstr>
      <vt:lpstr>Now…</vt:lpstr>
      <vt:lpstr>PowerPoint Presentation</vt:lpstr>
      <vt:lpstr>Students’ Eyes</vt:lpstr>
      <vt:lpstr>One Minute Paper – what questions are you left with after this discussion?  Muddiest Point – what part of the presentation did you find the hardest to understand?   After Hours Group – what do I need to know as your instructor about how to better support your learning in  this course?</vt:lpstr>
      <vt:lpstr>So what do students say MOST helps them think critically? S.D. Brookfield. 2012. Teaching for critical thinking. Hoboken, NJ: Wiley Publishing</vt:lpstr>
      <vt:lpstr>4 Modeling Techniques Students Appreciate</vt:lpstr>
      <vt:lpstr>CRITICAL INCIDENT QUESTIONNAIRE</vt:lpstr>
      <vt:lpstr>How the CIQ is Administered</vt:lpstr>
      <vt:lpstr>Selected Recent Books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Critical Reflection to Help Students Learn to Think More Critically Program for universitetspedagogikk Universitetet i Bergen </dc:title>
  <dc:creator>Brookfield, Stephen D.</dc:creator>
  <cp:lastModifiedBy>Brookfield, Stephen D.</cp:lastModifiedBy>
  <cp:revision>11</cp:revision>
  <dcterms:created xsi:type="dcterms:W3CDTF">2021-10-04T21:22:53Z</dcterms:created>
  <dcterms:modified xsi:type="dcterms:W3CDTF">2021-10-07T12:38:04Z</dcterms:modified>
</cp:coreProperties>
</file>