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4" r:id="rId3"/>
    <p:sldId id="266" r:id="rId4"/>
    <p:sldId id="258" r:id="rId5"/>
    <p:sldId id="270" r:id="rId6"/>
    <p:sldId id="271" r:id="rId7"/>
    <p:sldId id="272" r:id="rId8"/>
    <p:sldId id="259" r:id="rId9"/>
    <p:sldId id="260" r:id="rId10"/>
    <p:sldId id="261" r:id="rId11"/>
    <p:sldId id="269" r:id="rId12"/>
    <p:sldId id="268" r:id="rId13"/>
    <p:sldId id="274" r:id="rId14"/>
    <p:sldId id="273"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15"/>
  </p:normalViewPr>
  <p:slideViewPr>
    <p:cSldViewPr snapToGrid="0" snapToObjects="1">
      <p:cViewPr varScale="1">
        <p:scale>
          <a:sx n="115" d="100"/>
          <a:sy n="115" d="100"/>
        </p:scale>
        <p:origin x="4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AEEDD-2F71-BB4F-A9CE-01DD31C788B0}" type="doc">
      <dgm:prSet loTypeId="urn:microsoft.com/office/officeart/2005/8/layout/venn2" loCatId="" qsTypeId="urn:microsoft.com/office/officeart/2005/8/quickstyle/simple2" qsCatId="simple" csTypeId="urn:microsoft.com/office/officeart/2005/8/colors/colorful1" csCatId="colorful" phldr="1"/>
      <dgm:spPr/>
      <dgm:t>
        <a:bodyPr/>
        <a:lstStyle/>
        <a:p>
          <a:endParaRPr lang="en-US"/>
        </a:p>
      </dgm:t>
    </dgm:pt>
    <dgm:pt modelId="{07C47095-166F-1A41-8AC2-B1ABD16B8F70}">
      <dgm:prSet phldrT="[Text]" custT="1"/>
      <dgm:spPr/>
      <dgm:t>
        <a:bodyPr/>
        <a:lstStyle/>
        <a:p>
          <a:r>
            <a:rPr lang="en-US" sz="1400" dirty="0"/>
            <a:t>Ideological/</a:t>
          </a:r>
        </a:p>
        <a:p>
          <a:r>
            <a:rPr lang="en-US" sz="1400" dirty="0"/>
            <a:t>Cultural</a:t>
          </a:r>
        </a:p>
      </dgm:t>
    </dgm:pt>
    <dgm:pt modelId="{CE2F6726-509F-354A-804D-CEBCEFBB5FD2}" type="parTrans" cxnId="{40EA2D65-0B73-B64D-9B93-D29F17823C48}">
      <dgm:prSet/>
      <dgm:spPr/>
      <dgm:t>
        <a:bodyPr/>
        <a:lstStyle/>
        <a:p>
          <a:endParaRPr lang="en-US"/>
        </a:p>
      </dgm:t>
    </dgm:pt>
    <dgm:pt modelId="{8AD7DD08-B5EE-B146-9CFB-23037F18FDDA}" type="sibTrans" cxnId="{40EA2D65-0B73-B64D-9B93-D29F17823C48}">
      <dgm:prSet/>
      <dgm:spPr/>
      <dgm:t>
        <a:bodyPr/>
        <a:lstStyle/>
        <a:p>
          <a:endParaRPr lang="en-US"/>
        </a:p>
      </dgm:t>
    </dgm:pt>
    <dgm:pt modelId="{926717D8-878E-7E48-ACB0-3E822DD0EC60}">
      <dgm:prSet phldrT="[Text]" custT="1"/>
      <dgm:spPr/>
      <dgm:t>
        <a:bodyPr/>
        <a:lstStyle/>
        <a:p>
          <a:r>
            <a:rPr lang="en-US" sz="1400" dirty="0"/>
            <a:t>Institutional/</a:t>
          </a:r>
        </a:p>
        <a:p>
          <a:r>
            <a:rPr lang="en-US" sz="1400" dirty="0"/>
            <a:t>Structural</a:t>
          </a:r>
        </a:p>
      </dgm:t>
    </dgm:pt>
    <dgm:pt modelId="{0DCE9001-A6E1-E547-BF24-0E8056CBC9FF}" type="parTrans" cxnId="{7481F8EB-C9F2-214B-965D-56AF30A21A5E}">
      <dgm:prSet/>
      <dgm:spPr/>
      <dgm:t>
        <a:bodyPr/>
        <a:lstStyle/>
        <a:p>
          <a:endParaRPr lang="en-US"/>
        </a:p>
      </dgm:t>
    </dgm:pt>
    <dgm:pt modelId="{A09EF879-70C7-A74C-A89B-FDB4CD02CEC3}" type="sibTrans" cxnId="{7481F8EB-C9F2-214B-965D-56AF30A21A5E}">
      <dgm:prSet/>
      <dgm:spPr/>
      <dgm:t>
        <a:bodyPr/>
        <a:lstStyle/>
        <a:p>
          <a:endParaRPr lang="en-US"/>
        </a:p>
      </dgm:t>
    </dgm:pt>
    <dgm:pt modelId="{796233D8-C1B1-3940-B181-473930B454CE}">
      <dgm:prSet phldrT="[Text]" custT="1"/>
      <dgm:spPr/>
      <dgm:t>
        <a:bodyPr/>
        <a:lstStyle/>
        <a:p>
          <a:r>
            <a:rPr lang="en-US" sz="1400" dirty="0">
              <a:solidFill>
                <a:schemeClr val="bg1"/>
              </a:solidFill>
            </a:rPr>
            <a:t>Interpersonal/Relational</a:t>
          </a:r>
        </a:p>
      </dgm:t>
    </dgm:pt>
    <dgm:pt modelId="{E148E8EE-C5F1-7143-B8ED-A8351917B76B}" type="parTrans" cxnId="{4688F56A-94D9-5E4F-BD4D-0160969FD603}">
      <dgm:prSet/>
      <dgm:spPr/>
      <dgm:t>
        <a:bodyPr/>
        <a:lstStyle/>
        <a:p>
          <a:endParaRPr lang="en-US"/>
        </a:p>
      </dgm:t>
    </dgm:pt>
    <dgm:pt modelId="{C323C768-206B-354C-9CC3-2B480EDC3F3A}" type="sibTrans" cxnId="{4688F56A-94D9-5E4F-BD4D-0160969FD603}">
      <dgm:prSet/>
      <dgm:spPr/>
      <dgm:t>
        <a:bodyPr/>
        <a:lstStyle/>
        <a:p>
          <a:endParaRPr lang="en-US"/>
        </a:p>
      </dgm:t>
    </dgm:pt>
    <dgm:pt modelId="{EF64452A-CF8D-234B-BFB3-0B36B181AE2F}">
      <dgm:prSet phldrT="[Text]" custT="1"/>
      <dgm:spPr/>
      <dgm:t>
        <a:bodyPr/>
        <a:lstStyle/>
        <a:p>
          <a:r>
            <a:rPr lang="en-US" sz="1400" dirty="0"/>
            <a:t>Individual/</a:t>
          </a:r>
        </a:p>
        <a:p>
          <a:r>
            <a:rPr lang="en-US" sz="1400" dirty="0"/>
            <a:t>Intrapersonal</a:t>
          </a:r>
        </a:p>
      </dgm:t>
    </dgm:pt>
    <dgm:pt modelId="{0113ACC1-9392-DB46-B3C1-BBE09D5E7AF0}" type="parTrans" cxnId="{D64AA94B-71A4-9346-8D87-60096022A887}">
      <dgm:prSet/>
      <dgm:spPr/>
      <dgm:t>
        <a:bodyPr/>
        <a:lstStyle/>
        <a:p>
          <a:endParaRPr lang="en-US"/>
        </a:p>
      </dgm:t>
    </dgm:pt>
    <dgm:pt modelId="{EEC86C15-E22A-8B49-8346-547F87FC2388}" type="sibTrans" cxnId="{D64AA94B-71A4-9346-8D87-60096022A887}">
      <dgm:prSet/>
      <dgm:spPr/>
      <dgm:t>
        <a:bodyPr/>
        <a:lstStyle/>
        <a:p>
          <a:endParaRPr lang="en-US"/>
        </a:p>
      </dgm:t>
    </dgm:pt>
    <dgm:pt modelId="{25E8B5A2-3813-7D45-A066-FCAFC765B35B}" type="pres">
      <dgm:prSet presAssocID="{D99AEEDD-2F71-BB4F-A9CE-01DD31C788B0}" presName="Name0" presStyleCnt="0">
        <dgm:presLayoutVars>
          <dgm:chMax val="7"/>
          <dgm:resizeHandles val="exact"/>
        </dgm:presLayoutVars>
      </dgm:prSet>
      <dgm:spPr/>
      <dgm:t>
        <a:bodyPr/>
        <a:lstStyle/>
        <a:p>
          <a:endParaRPr lang="en-US"/>
        </a:p>
      </dgm:t>
    </dgm:pt>
    <dgm:pt modelId="{7E360DEE-8164-1E4C-B274-EEF599C8626D}" type="pres">
      <dgm:prSet presAssocID="{D99AEEDD-2F71-BB4F-A9CE-01DD31C788B0}" presName="comp1" presStyleCnt="0"/>
      <dgm:spPr/>
    </dgm:pt>
    <dgm:pt modelId="{8C83658D-DCD8-9B42-BB64-77799370852C}" type="pres">
      <dgm:prSet presAssocID="{D99AEEDD-2F71-BB4F-A9CE-01DD31C788B0}" presName="circle1" presStyleLbl="node1" presStyleIdx="0" presStyleCnt="4"/>
      <dgm:spPr/>
      <dgm:t>
        <a:bodyPr/>
        <a:lstStyle/>
        <a:p>
          <a:endParaRPr lang="en-US"/>
        </a:p>
      </dgm:t>
    </dgm:pt>
    <dgm:pt modelId="{DD70402E-BB7D-D241-94BA-A85212EE852A}" type="pres">
      <dgm:prSet presAssocID="{D99AEEDD-2F71-BB4F-A9CE-01DD31C788B0}" presName="c1text" presStyleLbl="node1" presStyleIdx="0" presStyleCnt="4">
        <dgm:presLayoutVars>
          <dgm:bulletEnabled val="1"/>
        </dgm:presLayoutVars>
      </dgm:prSet>
      <dgm:spPr/>
      <dgm:t>
        <a:bodyPr/>
        <a:lstStyle/>
        <a:p>
          <a:endParaRPr lang="en-US"/>
        </a:p>
      </dgm:t>
    </dgm:pt>
    <dgm:pt modelId="{5DDD4FD1-E435-FF45-9D6E-A857D9BE0BC6}" type="pres">
      <dgm:prSet presAssocID="{D99AEEDD-2F71-BB4F-A9CE-01DD31C788B0}" presName="comp2" presStyleCnt="0"/>
      <dgm:spPr/>
    </dgm:pt>
    <dgm:pt modelId="{B2718D43-C407-0C49-B8DF-A69EDA0F3D3D}" type="pres">
      <dgm:prSet presAssocID="{D99AEEDD-2F71-BB4F-A9CE-01DD31C788B0}" presName="circle2" presStyleLbl="node1" presStyleIdx="1" presStyleCnt="4"/>
      <dgm:spPr/>
      <dgm:t>
        <a:bodyPr/>
        <a:lstStyle/>
        <a:p>
          <a:endParaRPr lang="en-US"/>
        </a:p>
      </dgm:t>
    </dgm:pt>
    <dgm:pt modelId="{76D54A63-9D08-DD40-81D4-5AD70B074A6B}" type="pres">
      <dgm:prSet presAssocID="{D99AEEDD-2F71-BB4F-A9CE-01DD31C788B0}" presName="c2text" presStyleLbl="node1" presStyleIdx="1" presStyleCnt="4">
        <dgm:presLayoutVars>
          <dgm:bulletEnabled val="1"/>
        </dgm:presLayoutVars>
      </dgm:prSet>
      <dgm:spPr/>
      <dgm:t>
        <a:bodyPr/>
        <a:lstStyle/>
        <a:p>
          <a:endParaRPr lang="en-US"/>
        </a:p>
      </dgm:t>
    </dgm:pt>
    <dgm:pt modelId="{E110CD09-736B-404E-9FDD-1F965E4FF346}" type="pres">
      <dgm:prSet presAssocID="{D99AEEDD-2F71-BB4F-A9CE-01DD31C788B0}" presName="comp3" presStyleCnt="0"/>
      <dgm:spPr/>
    </dgm:pt>
    <dgm:pt modelId="{8A1B35CD-8976-804C-BE00-25058F4891AC}" type="pres">
      <dgm:prSet presAssocID="{D99AEEDD-2F71-BB4F-A9CE-01DD31C788B0}" presName="circle3" presStyleLbl="node1" presStyleIdx="2" presStyleCnt="4"/>
      <dgm:spPr/>
      <dgm:t>
        <a:bodyPr/>
        <a:lstStyle/>
        <a:p>
          <a:endParaRPr lang="en-US"/>
        </a:p>
      </dgm:t>
    </dgm:pt>
    <dgm:pt modelId="{6515BC04-0096-F243-BA7D-FBE070B6276A}" type="pres">
      <dgm:prSet presAssocID="{D99AEEDD-2F71-BB4F-A9CE-01DD31C788B0}" presName="c3text" presStyleLbl="node1" presStyleIdx="2" presStyleCnt="4">
        <dgm:presLayoutVars>
          <dgm:bulletEnabled val="1"/>
        </dgm:presLayoutVars>
      </dgm:prSet>
      <dgm:spPr/>
      <dgm:t>
        <a:bodyPr/>
        <a:lstStyle/>
        <a:p>
          <a:endParaRPr lang="en-US"/>
        </a:p>
      </dgm:t>
    </dgm:pt>
    <dgm:pt modelId="{E8E5F0BF-73ED-B246-803C-2E27F554980D}" type="pres">
      <dgm:prSet presAssocID="{D99AEEDD-2F71-BB4F-A9CE-01DD31C788B0}" presName="comp4" presStyleCnt="0"/>
      <dgm:spPr/>
    </dgm:pt>
    <dgm:pt modelId="{3F0427AB-3D7E-8641-B49F-3907C438C5B4}" type="pres">
      <dgm:prSet presAssocID="{D99AEEDD-2F71-BB4F-A9CE-01DD31C788B0}" presName="circle4" presStyleLbl="node1" presStyleIdx="3" presStyleCnt="4"/>
      <dgm:spPr/>
      <dgm:t>
        <a:bodyPr/>
        <a:lstStyle/>
        <a:p>
          <a:endParaRPr lang="en-US"/>
        </a:p>
      </dgm:t>
    </dgm:pt>
    <dgm:pt modelId="{47D2FC30-FAAD-7F44-A30D-06B6CCA5DC80}" type="pres">
      <dgm:prSet presAssocID="{D99AEEDD-2F71-BB4F-A9CE-01DD31C788B0}" presName="c4text" presStyleLbl="node1" presStyleIdx="3" presStyleCnt="4">
        <dgm:presLayoutVars>
          <dgm:bulletEnabled val="1"/>
        </dgm:presLayoutVars>
      </dgm:prSet>
      <dgm:spPr/>
      <dgm:t>
        <a:bodyPr/>
        <a:lstStyle/>
        <a:p>
          <a:endParaRPr lang="en-US"/>
        </a:p>
      </dgm:t>
    </dgm:pt>
  </dgm:ptLst>
  <dgm:cxnLst>
    <dgm:cxn modelId="{81F848E7-6273-3145-B1E5-A06B5B281102}" type="presOf" srcId="{07C47095-166F-1A41-8AC2-B1ABD16B8F70}" destId="{DD70402E-BB7D-D241-94BA-A85212EE852A}" srcOrd="1" destOrd="0" presId="urn:microsoft.com/office/officeart/2005/8/layout/venn2"/>
    <dgm:cxn modelId="{40EA2D65-0B73-B64D-9B93-D29F17823C48}" srcId="{D99AEEDD-2F71-BB4F-A9CE-01DD31C788B0}" destId="{07C47095-166F-1A41-8AC2-B1ABD16B8F70}" srcOrd="0" destOrd="0" parTransId="{CE2F6726-509F-354A-804D-CEBCEFBB5FD2}" sibTransId="{8AD7DD08-B5EE-B146-9CFB-23037F18FDDA}"/>
    <dgm:cxn modelId="{7A00A7F1-CB83-8644-BA07-743FDDBA84A6}" type="presOf" srcId="{926717D8-878E-7E48-ACB0-3E822DD0EC60}" destId="{B2718D43-C407-0C49-B8DF-A69EDA0F3D3D}" srcOrd="0" destOrd="0" presId="urn:microsoft.com/office/officeart/2005/8/layout/venn2"/>
    <dgm:cxn modelId="{07D134EF-1A0C-7C4E-955E-CF2D61E4B10E}" type="presOf" srcId="{EF64452A-CF8D-234B-BFB3-0B36B181AE2F}" destId="{47D2FC30-FAAD-7F44-A30D-06B6CCA5DC80}" srcOrd="1" destOrd="0" presId="urn:microsoft.com/office/officeart/2005/8/layout/venn2"/>
    <dgm:cxn modelId="{7481F8EB-C9F2-214B-965D-56AF30A21A5E}" srcId="{D99AEEDD-2F71-BB4F-A9CE-01DD31C788B0}" destId="{926717D8-878E-7E48-ACB0-3E822DD0EC60}" srcOrd="1" destOrd="0" parTransId="{0DCE9001-A6E1-E547-BF24-0E8056CBC9FF}" sibTransId="{A09EF879-70C7-A74C-A89B-FDB4CD02CEC3}"/>
    <dgm:cxn modelId="{33E60018-F134-A341-8D53-E2D32835AB61}" type="presOf" srcId="{796233D8-C1B1-3940-B181-473930B454CE}" destId="{6515BC04-0096-F243-BA7D-FBE070B6276A}" srcOrd="1" destOrd="0" presId="urn:microsoft.com/office/officeart/2005/8/layout/venn2"/>
    <dgm:cxn modelId="{B1B76181-8888-4E43-B191-A7C4F55793BF}" type="presOf" srcId="{796233D8-C1B1-3940-B181-473930B454CE}" destId="{8A1B35CD-8976-804C-BE00-25058F4891AC}" srcOrd="0" destOrd="0" presId="urn:microsoft.com/office/officeart/2005/8/layout/venn2"/>
    <dgm:cxn modelId="{235F59EC-12A8-104D-BB83-6227D4C4D57C}" type="presOf" srcId="{EF64452A-CF8D-234B-BFB3-0B36B181AE2F}" destId="{3F0427AB-3D7E-8641-B49F-3907C438C5B4}" srcOrd="0" destOrd="0" presId="urn:microsoft.com/office/officeart/2005/8/layout/venn2"/>
    <dgm:cxn modelId="{18CA9A42-4856-184D-87AC-AFA1BEFB0BD5}" type="presOf" srcId="{07C47095-166F-1A41-8AC2-B1ABD16B8F70}" destId="{8C83658D-DCD8-9B42-BB64-77799370852C}" srcOrd="0" destOrd="0" presId="urn:microsoft.com/office/officeart/2005/8/layout/venn2"/>
    <dgm:cxn modelId="{4688F56A-94D9-5E4F-BD4D-0160969FD603}" srcId="{D99AEEDD-2F71-BB4F-A9CE-01DD31C788B0}" destId="{796233D8-C1B1-3940-B181-473930B454CE}" srcOrd="2" destOrd="0" parTransId="{E148E8EE-C5F1-7143-B8ED-A8351917B76B}" sibTransId="{C323C768-206B-354C-9CC3-2B480EDC3F3A}"/>
    <dgm:cxn modelId="{A35220DB-2E46-594A-93F7-E31C8D902157}" type="presOf" srcId="{D99AEEDD-2F71-BB4F-A9CE-01DD31C788B0}" destId="{25E8B5A2-3813-7D45-A066-FCAFC765B35B}" srcOrd="0" destOrd="0" presId="urn:microsoft.com/office/officeart/2005/8/layout/venn2"/>
    <dgm:cxn modelId="{24D815ED-71B1-6848-8814-8E1C37BE66A2}" type="presOf" srcId="{926717D8-878E-7E48-ACB0-3E822DD0EC60}" destId="{76D54A63-9D08-DD40-81D4-5AD70B074A6B}" srcOrd="1" destOrd="0" presId="urn:microsoft.com/office/officeart/2005/8/layout/venn2"/>
    <dgm:cxn modelId="{D64AA94B-71A4-9346-8D87-60096022A887}" srcId="{D99AEEDD-2F71-BB4F-A9CE-01DD31C788B0}" destId="{EF64452A-CF8D-234B-BFB3-0B36B181AE2F}" srcOrd="3" destOrd="0" parTransId="{0113ACC1-9392-DB46-B3C1-BBE09D5E7AF0}" sibTransId="{EEC86C15-E22A-8B49-8346-547F87FC2388}"/>
    <dgm:cxn modelId="{EA831789-D64E-2D47-9EA2-00A20FC05C6D}" type="presParOf" srcId="{25E8B5A2-3813-7D45-A066-FCAFC765B35B}" destId="{7E360DEE-8164-1E4C-B274-EEF599C8626D}" srcOrd="0" destOrd="0" presId="urn:microsoft.com/office/officeart/2005/8/layout/venn2"/>
    <dgm:cxn modelId="{824FDDE3-983E-F54F-A7B4-357261E8883A}" type="presParOf" srcId="{7E360DEE-8164-1E4C-B274-EEF599C8626D}" destId="{8C83658D-DCD8-9B42-BB64-77799370852C}" srcOrd="0" destOrd="0" presId="urn:microsoft.com/office/officeart/2005/8/layout/venn2"/>
    <dgm:cxn modelId="{22B76EDD-CA2C-3B41-882D-6235197127EF}" type="presParOf" srcId="{7E360DEE-8164-1E4C-B274-EEF599C8626D}" destId="{DD70402E-BB7D-D241-94BA-A85212EE852A}" srcOrd="1" destOrd="0" presId="urn:microsoft.com/office/officeart/2005/8/layout/venn2"/>
    <dgm:cxn modelId="{741C7C69-4297-924C-A0A6-58775B6548F9}" type="presParOf" srcId="{25E8B5A2-3813-7D45-A066-FCAFC765B35B}" destId="{5DDD4FD1-E435-FF45-9D6E-A857D9BE0BC6}" srcOrd="1" destOrd="0" presId="urn:microsoft.com/office/officeart/2005/8/layout/venn2"/>
    <dgm:cxn modelId="{8E957BA2-3D2A-2D4E-8436-4C060F19A580}" type="presParOf" srcId="{5DDD4FD1-E435-FF45-9D6E-A857D9BE0BC6}" destId="{B2718D43-C407-0C49-B8DF-A69EDA0F3D3D}" srcOrd="0" destOrd="0" presId="urn:microsoft.com/office/officeart/2005/8/layout/venn2"/>
    <dgm:cxn modelId="{23789F34-DA03-1E41-9239-AB533DAA2668}" type="presParOf" srcId="{5DDD4FD1-E435-FF45-9D6E-A857D9BE0BC6}" destId="{76D54A63-9D08-DD40-81D4-5AD70B074A6B}" srcOrd="1" destOrd="0" presId="urn:microsoft.com/office/officeart/2005/8/layout/venn2"/>
    <dgm:cxn modelId="{79709C90-80A6-9C4C-BCC0-7771FC95068B}" type="presParOf" srcId="{25E8B5A2-3813-7D45-A066-FCAFC765B35B}" destId="{E110CD09-736B-404E-9FDD-1F965E4FF346}" srcOrd="2" destOrd="0" presId="urn:microsoft.com/office/officeart/2005/8/layout/venn2"/>
    <dgm:cxn modelId="{7791C940-45CA-7145-8DBF-8FC9C813FF11}" type="presParOf" srcId="{E110CD09-736B-404E-9FDD-1F965E4FF346}" destId="{8A1B35CD-8976-804C-BE00-25058F4891AC}" srcOrd="0" destOrd="0" presId="urn:microsoft.com/office/officeart/2005/8/layout/venn2"/>
    <dgm:cxn modelId="{41BD0E9C-7882-6D49-92EC-D3D7406FC105}" type="presParOf" srcId="{E110CD09-736B-404E-9FDD-1F965E4FF346}" destId="{6515BC04-0096-F243-BA7D-FBE070B6276A}" srcOrd="1" destOrd="0" presId="urn:microsoft.com/office/officeart/2005/8/layout/venn2"/>
    <dgm:cxn modelId="{CC02481F-FE92-7642-9551-9A6AE41E9314}" type="presParOf" srcId="{25E8B5A2-3813-7D45-A066-FCAFC765B35B}" destId="{E8E5F0BF-73ED-B246-803C-2E27F554980D}" srcOrd="3" destOrd="0" presId="urn:microsoft.com/office/officeart/2005/8/layout/venn2"/>
    <dgm:cxn modelId="{B722AC24-29D0-A143-9398-4A9FCB87BD62}" type="presParOf" srcId="{E8E5F0BF-73ED-B246-803C-2E27F554980D}" destId="{3F0427AB-3D7E-8641-B49F-3907C438C5B4}" srcOrd="0" destOrd="0" presId="urn:microsoft.com/office/officeart/2005/8/layout/venn2"/>
    <dgm:cxn modelId="{F9B51F58-898B-CF4E-99A0-FF5E61CA6EEB}" type="presParOf" srcId="{E8E5F0BF-73ED-B246-803C-2E27F554980D}" destId="{47D2FC30-FAAD-7F44-A30D-06B6CCA5DC8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3658D-DCD8-9B42-BB64-77799370852C}">
      <dsp:nvSpPr>
        <dsp:cNvPr id="0" name=""/>
        <dsp:cNvSpPr/>
      </dsp:nvSpPr>
      <dsp:spPr>
        <a:xfrm>
          <a:off x="410035" y="0"/>
          <a:ext cx="4659788" cy="465978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Ideological/</a:t>
          </a:r>
        </a:p>
        <a:p>
          <a:pPr lvl="0" algn="ctr" defTabSz="622300">
            <a:lnSpc>
              <a:spcPct val="90000"/>
            </a:lnSpc>
            <a:spcBef>
              <a:spcPct val="0"/>
            </a:spcBef>
            <a:spcAft>
              <a:spcPct val="35000"/>
            </a:spcAft>
          </a:pPr>
          <a:r>
            <a:rPr lang="en-US" sz="1400" kern="1200" dirty="0"/>
            <a:t>Cultural</a:t>
          </a:r>
        </a:p>
      </dsp:txBody>
      <dsp:txXfrm>
        <a:off x="2088491" y="232989"/>
        <a:ext cx="1302876" cy="698968"/>
      </dsp:txXfrm>
    </dsp:sp>
    <dsp:sp modelId="{B2718D43-C407-0C49-B8DF-A69EDA0F3D3D}">
      <dsp:nvSpPr>
        <dsp:cNvPr id="0" name=""/>
        <dsp:cNvSpPr/>
      </dsp:nvSpPr>
      <dsp:spPr>
        <a:xfrm>
          <a:off x="876014" y="931957"/>
          <a:ext cx="3727830" cy="3727830"/>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Institutional/</a:t>
          </a:r>
        </a:p>
        <a:p>
          <a:pPr lvl="0" algn="ctr" defTabSz="622300">
            <a:lnSpc>
              <a:spcPct val="90000"/>
            </a:lnSpc>
            <a:spcBef>
              <a:spcPct val="0"/>
            </a:spcBef>
            <a:spcAft>
              <a:spcPct val="35000"/>
            </a:spcAft>
          </a:pPr>
          <a:r>
            <a:rPr lang="en-US" sz="1400" kern="1200" dirty="0"/>
            <a:t>Structural</a:t>
          </a:r>
        </a:p>
      </dsp:txBody>
      <dsp:txXfrm>
        <a:off x="2088491" y="1155627"/>
        <a:ext cx="1302876" cy="671009"/>
      </dsp:txXfrm>
    </dsp:sp>
    <dsp:sp modelId="{8A1B35CD-8976-804C-BE00-25058F4891AC}">
      <dsp:nvSpPr>
        <dsp:cNvPr id="0" name=""/>
        <dsp:cNvSpPr/>
      </dsp:nvSpPr>
      <dsp:spPr>
        <a:xfrm>
          <a:off x="1341993" y="1863915"/>
          <a:ext cx="2795872" cy="2795872"/>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solidFill>
                <a:schemeClr val="bg1"/>
              </a:solidFill>
            </a:rPr>
            <a:t>Interpersonal/Relational</a:t>
          </a:r>
        </a:p>
      </dsp:txBody>
      <dsp:txXfrm>
        <a:off x="2088491" y="2073605"/>
        <a:ext cx="1302876" cy="629071"/>
      </dsp:txXfrm>
    </dsp:sp>
    <dsp:sp modelId="{3F0427AB-3D7E-8641-B49F-3907C438C5B4}">
      <dsp:nvSpPr>
        <dsp:cNvPr id="0" name=""/>
        <dsp:cNvSpPr/>
      </dsp:nvSpPr>
      <dsp:spPr>
        <a:xfrm>
          <a:off x="1807971" y="2795872"/>
          <a:ext cx="1863915" cy="1863915"/>
        </a:xfrm>
        <a:prstGeom prst="ellips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Individual/</a:t>
          </a:r>
        </a:p>
        <a:p>
          <a:pPr lvl="0" algn="ctr" defTabSz="622300">
            <a:lnSpc>
              <a:spcPct val="90000"/>
            </a:lnSpc>
            <a:spcBef>
              <a:spcPct val="0"/>
            </a:spcBef>
            <a:spcAft>
              <a:spcPct val="35000"/>
            </a:spcAft>
          </a:pPr>
          <a:r>
            <a:rPr lang="en-US" sz="1400" kern="1200" dirty="0"/>
            <a:t>Intrapersonal</a:t>
          </a:r>
        </a:p>
      </dsp:txBody>
      <dsp:txXfrm>
        <a:off x="2080935" y="3261851"/>
        <a:ext cx="1317987" cy="93195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3DFB6E-8856-974B-AC16-A85BFE0B19D8}" type="datetimeFigureOut">
              <a:rPr lang="en-US" smtClean="0"/>
              <a:t>2/15/21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125E6-72CC-F248-954C-80D1ABC75341}" type="slidenum">
              <a:rPr lang="en-US" smtClean="0"/>
              <a:t>‹#›</a:t>
            </a:fld>
            <a:endParaRPr lang="en-US"/>
          </a:p>
        </p:txBody>
      </p:sp>
    </p:spTree>
    <p:extLst>
      <p:ext uri="{BB962C8B-B14F-4D97-AF65-F5344CB8AC3E}">
        <p14:creationId xmlns:p14="http://schemas.microsoft.com/office/powerpoint/2010/main" val="124867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Racism often seen as individual acts of prejudice, individual biases, and acts of disparagement &amp; exclusion. In this view you can become antiracist by resolving to have a better heart &amp; greater resolution in monitoring one’s own behaviors</a:t>
            </a:r>
          </a:p>
          <a:p>
            <a:r>
              <a:rPr lang="en-US" sz="1200" dirty="0"/>
              <a:t>We see racism as a SYSTEM that is created to maintain &amp; enforce the power and advantage of one particular racial group – in the USA this group is European-American Whites</a:t>
            </a:r>
          </a:p>
          <a:p>
            <a:r>
              <a:rPr lang="en-US" sz="1200" dirty="0"/>
              <a:t>So, for us, for Carleton to become an antiracist institution means uncovering the institutional practices, habits and systems that work to exclude BIPOC (Black, Indigenous &amp; People of Color) communities</a:t>
            </a:r>
          </a:p>
          <a:p>
            <a:r>
              <a:rPr lang="en-US" sz="1200" dirty="0"/>
              <a:t>Antiracist training is not necessarily the same as diversity training. Diversity training promotes a valuable &amp; necessary appreciation of the different talents, abilities &amp; experiences present in a community &amp; how these can be leveraged for the common good. </a:t>
            </a:r>
          </a:p>
          <a:p>
            <a:r>
              <a:rPr lang="en-US" sz="1200" dirty="0"/>
              <a:t>Antiracist training focuses on uncovering &amp; changing institutional systems practices, patterns &amp; habits that exclude BIPOC groups.  At times these trainings intersect; at other times they have different emphases.</a:t>
            </a:r>
          </a:p>
          <a:p>
            <a:endParaRPr lang="en-US" sz="1200" dirty="0"/>
          </a:p>
          <a:p>
            <a:r>
              <a:rPr lang="en-US" sz="1200" dirty="0"/>
              <a:t>START WITH THE INDIVIDUAL AND INTERPERSONAL – NEXT PHASE IS THAT WE ENCOURAGE AN INSTITUTIONAL AND IDEOLOGICAL FOCUS </a:t>
            </a:r>
          </a:p>
          <a:p>
            <a:endParaRPr lang="en-US" dirty="0"/>
          </a:p>
        </p:txBody>
      </p:sp>
      <p:sp>
        <p:nvSpPr>
          <p:cNvPr id="4" name="Slide Number Placeholder 3"/>
          <p:cNvSpPr>
            <a:spLocks noGrp="1"/>
          </p:cNvSpPr>
          <p:nvPr>
            <p:ph type="sldNum" sz="quarter" idx="5"/>
          </p:nvPr>
        </p:nvSpPr>
        <p:spPr/>
        <p:txBody>
          <a:bodyPr/>
          <a:lstStyle/>
          <a:p>
            <a:fld id="{187C4664-6A93-9649-A94D-650663866946}" type="slidenum">
              <a:rPr lang="en-US" smtClean="0"/>
              <a:t>2</a:t>
            </a:fld>
            <a:endParaRPr lang="en-US"/>
          </a:p>
        </p:txBody>
      </p:sp>
    </p:spTree>
    <p:extLst>
      <p:ext uri="{BB962C8B-B14F-4D97-AF65-F5344CB8AC3E}">
        <p14:creationId xmlns:p14="http://schemas.microsoft.com/office/powerpoint/2010/main" val="135840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George Yancy – Look, a White! (Temple University press, 2012)</a:t>
            </a:r>
          </a:p>
          <a:p>
            <a:r>
              <a:rPr lang="en-US" sz="1200"/>
              <a:t>Janet Helms –A race is a nice thing to have (</a:t>
            </a:r>
            <a:r>
              <a:rPr lang="en-US" sz="1200" err="1"/>
              <a:t>Cognella</a:t>
            </a:r>
            <a:r>
              <a:rPr lang="en-US" sz="1200"/>
              <a:t> Publishing, 2019, 3</a:t>
            </a:r>
            <a:r>
              <a:rPr lang="en-US" sz="1200" baseline="30000"/>
              <a:t>rd</a:t>
            </a:r>
            <a:r>
              <a:rPr lang="en-US" sz="1200"/>
              <a:t> ed.)</a:t>
            </a:r>
          </a:p>
          <a:p>
            <a:r>
              <a:rPr lang="en-US" sz="1200"/>
              <a:t>Shannon Sullivan – Good White people (SUNY Press, 2014)</a:t>
            </a:r>
          </a:p>
          <a:p>
            <a:r>
              <a:rPr lang="en-US" sz="1200"/>
              <a:t>Tim Wise – White like me (Counterpoint, 2011)</a:t>
            </a:r>
          </a:p>
          <a:p>
            <a:r>
              <a:rPr lang="en-US" sz="1200"/>
              <a:t>Joe Feagin – The White racial frame (Routledge, 2020, 3</a:t>
            </a:r>
            <a:r>
              <a:rPr lang="en-US" sz="1200" baseline="30000"/>
              <a:t>rd</a:t>
            </a:r>
            <a:r>
              <a:rPr lang="en-US" sz="1200"/>
              <a:t> ed.)</a:t>
            </a:r>
            <a:endParaRPr lang="en-US"/>
          </a:p>
        </p:txBody>
      </p:sp>
      <p:sp>
        <p:nvSpPr>
          <p:cNvPr id="4" name="Slide Number Placeholder 3"/>
          <p:cNvSpPr>
            <a:spLocks noGrp="1"/>
          </p:cNvSpPr>
          <p:nvPr>
            <p:ph type="sldNum" sz="quarter" idx="5"/>
          </p:nvPr>
        </p:nvSpPr>
        <p:spPr/>
        <p:txBody>
          <a:bodyPr/>
          <a:lstStyle/>
          <a:p>
            <a:fld id="{66FE26A5-90A3-3A41-8864-E5B6325F152B}" type="slidenum">
              <a:rPr lang="en-US" smtClean="0"/>
              <a:t>11</a:t>
            </a:fld>
            <a:endParaRPr lang="en-US"/>
          </a:p>
        </p:txBody>
      </p:sp>
    </p:spTree>
    <p:extLst>
      <p:ext uri="{BB962C8B-B14F-4D97-AF65-F5344CB8AC3E}">
        <p14:creationId xmlns:p14="http://schemas.microsoft.com/office/powerpoint/2010/main" val="188474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BRYANA</a:t>
            </a:r>
          </a:p>
          <a:p>
            <a:endParaRPr lang="en-US"/>
          </a:p>
        </p:txBody>
      </p:sp>
      <p:sp>
        <p:nvSpPr>
          <p:cNvPr id="4" name="Slide Number Placeholder 3"/>
          <p:cNvSpPr>
            <a:spLocks noGrp="1"/>
          </p:cNvSpPr>
          <p:nvPr>
            <p:ph type="sldNum" sz="quarter" idx="5"/>
          </p:nvPr>
        </p:nvSpPr>
        <p:spPr/>
        <p:txBody>
          <a:bodyPr/>
          <a:lstStyle/>
          <a:p>
            <a:fld id="{E00D3C18-BDA6-774B-A29E-6E2CB23589C2}" type="slidenum">
              <a:rPr lang="en-US" smtClean="0"/>
              <a:t>12</a:t>
            </a:fld>
            <a:endParaRPr lang="en-US"/>
          </a:p>
        </p:txBody>
      </p:sp>
    </p:spTree>
    <p:extLst>
      <p:ext uri="{BB962C8B-B14F-4D97-AF65-F5344CB8AC3E}">
        <p14:creationId xmlns:p14="http://schemas.microsoft.com/office/powerpoint/2010/main" val="1560398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0E87DA-34E3-8C4B-87A6-82F13E0CB42A}"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54520-EDCC-AA49-95AC-B66730EED895}" type="slidenum">
              <a:rPr lang="en-US" smtClean="0"/>
              <a:t>‹#›</a:t>
            </a:fld>
            <a:endParaRPr lang="en-US"/>
          </a:p>
        </p:txBody>
      </p:sp>
    </p:spTree>
    <p:extLst>
      <p:ext uri="{BB962C8B-B14F-4D97-AF65-F5344CB8AC3E}">
        <p14:creationId xmlns:p14="http://schemas.microsoft.com/office/powerpoint/2010/main" val="761435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E87DA-34E3-8C4B-87A6-82F13E0CB42A}"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54520-EDCC-AA49-95AC-B66730EED895}" type="slidenum">
              <a:rPr lang="en-US" smtClean="0"/>
              <a:t>‹#›</a:t>
            </a:fld>
            <a:endParaRPr lang="en-US"/>
          </a:p>
        </p:txBody>
      </p:sp>
    </p:spTree>
    <p:extLst>
      <p:ext uri="{BB962C8B-B14F-4D97-AF65-F5344CB8AC3E}">
        <p14:creationId xmlns:p14="http://schemas.microsoft.com/office/powerpoint/2010/main" val="1623855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E87DA-34E3-8C4B-87A6-82F13E0CB42A}"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54520-EDCC-AA49-95AC-B66730EED895}" type="slidenum">
              <a:rPr lang="en-US" smtClean="0"/>
              <a:t>‹#›</a:t>
            </a:fld>
            <a:endParaRPr lang="en-US"/>
          </a:p>
        </p:txBody>
      </p:sp>
    </p:spTree>
    <p:extLst>
      <p:ext uri="{BB962C8B-B14F-4D97-AF65-F5344CB8AC3E}">
        <p14:creationId xmlns:p14="http://schemas.microsoft.com/office/powerpoint/2010/main" val="1916294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0E87DA-34E3-8C4B-87A6-82F13E0CB42A}"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54520-EDCC-AA49-95AC-B66730EED895}" type="slidenum">
              <a:rPr lang="en-US" smtClean="0"/>
              <a:t>‹#›</a:t>
            </a:fld>
            <a:endParaRPr lang="en-US"/>
          </a:p>
        </p:txBody>
      </p:sp>
    </p:spTree>
    <p:extLst>
      <p:ext uri="{BB962C8B-B14F-4D97-AF65-F5344CB8AC3E}">
        <p14:creationId xmlns:p14="http://schemas.microsoft.com/office/powerpoint/2010/main" val="185922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E87DA-34E3-8C4B-87A6-82F13E0CB42A}" type="datetimeFigureOut">
              <a:rPr lang="en-US" smtClean="0"/>
              <a:t>2/15/21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54520-EDCC-AA49-95AC-B66730EED895}" type="slidenum">
              <a:rPr lang="en-US" smtClean="0"/>
              <a:t>‹#›</a:t>
            </a:fld>
            <a:endParaRPr lang="en-US"/>
          </a:p>
        </p:txBody>
      </p:sp>
    </p:spTree>
    <p:extLst>
      <p:ext uri="{BB962C8B-B14F-4D97-AF65-F5344CB8AC3E}">
        <p14:creationId xmlns:p14="http://schemas.microsoft.com/office/powerpoint/2010/main" val="203798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0E87DA-34E3-8C4B-87A6-82F13E0CB42A}" type="datetimeFigureOut">
              <a:rPr lang="en-US" smtClean="0"/>
              <a:t>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54520-EDCC-AA49-95AC-B66730EED895}" type="slidenum">
              <a:rPr lang="en-US" smtClean="0"/>
              <a:t>‹#›</a:t>
            </a:fld>
            <a:endParaRPr lang="en-US"/>
          </a:p>
        </p:txBody>
      </p:sp>
    </p:spTree>
    <p:extLst>
      <p:ext uri="{BB962C8B-B14F-4D97-AF65-F5344CB8AC3E}">
        <p14:creationId xmlns:p14="http://schemas.microsoft.com/office/powerpoint/2010/main" val="212310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0E87DA-34E3-8C4B-87A6-82F13E0CB42A}" type="datetimeFigureOut">
              <a:rPr lang="en-US" smtClean="0"/>
              <a:t>2/15/21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654520-EDCC-AA49-95AC-B66730EED895}" type="slidenum">
              <a:rPr lang="en-US" smtClean="0"/>
              <a:t>‹#›</a:t>
            </a:fld>
            <a:endParaRPr lang="en-US"/>
          </a:p>
        </p:txBody>
      </p:sp>
    </p:spTree>
    <p:extLst>
      <p:ext uri="{BB962C8B-B14F-4D97-AF65-F5344CB8AC3E}">
        <p14:creationId xmlns:p14="http://schemas.microsoft.com/office/powerpoint/2010/main" val="469961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0E87DA-34E3-8C4B-87A6-82F13E0CB42A}" type="datetimeFigureOut">
              <a:rPr lang="en-US" smtClean="0"/>
              <a:t>2/15/21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654520-EDCC-AA49-95AC-B66730EED895}" type="slidenum">
              <a:rPr lang="en-US" smtClean="0"/>
              <a:t>‹#›</a:t>
            </a:fld>
            <a:endParaRPr lang="en-US"/>
          </a:p>
        </p:txBody>
      </p:sp>
    </p:spTree>
    <p:extLst>
      <p:ext uri="{BB962C8B-B14F-4D97-AF65-F5344CB8AC3E}">
        <p14:creationId xmlns:p14="http://schemas.microsoft.com/office/powerpoint/2010/main" val="192799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E87DA-34E3-8C4B-87A6-82F13E0CB42A}" type="datetimeFigureOut">
              <a:rPr lang="en-US" smtClean="0"/>
              <a:t>2/15/21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654520-EDCC-AA49-95AC-B66730EED895}" type="slidenum">
              <a:rPr lang="en-US" smtClean="0"/>
              <a:t>‹#›</a:t>
            </a:fld>
            <a:endParaRPr lang="en-US"/>
          </a:p>
        </p:txBody>
      </p:sp>
    </p:spTree>
    <p:extLst>
      <p:ext uri="{BB962C8B-B14F-4D97-AF65-F5344CB8AC3E}">
        <p14:creationId xmlns:p14="http://schemas.microsoft.com/office/powerpoint/2010/main" val="197478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E87DA-34E3-8C4B-87A6-82F13E0CB42A}" type="datetimeFigureOut">
              <a:rPr lang="en-US" smtClean="0"/>
              <a:t>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54520-EDCC-AA49-95AC-B66730EED895}" type="slidenum">
              <a:rPr lang="en-US" smtClean="0"/>
              <a:t>‹#›</a:t>
            </a:fld>
            <a:endParaRPr lang="en-US"/>
          </a:p>
        </p:txBody>
      </p:sp>
    </p:spTree>
    <p:extLst>
      <p:ext uri="{BB962C8B-B14F-4D97-AF65-F5344CB8AC3E}">
        <p14:creationId xmlns:p14="http://schemas.microsoft.com/office/powerpoint/2010/main" val="787460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E87DA-34E3-8C4B-87A6-82F13E0CB42A}" type="datetimeFigureOut">
              <a:rPr lang="en-US" smtClean="0"/>
              <a:t>2/15/21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54520-EDCC-AA49-95AC-B66730EED895}" type="slidenum">
              <a:rPr lang="en-US" smtClean="0"/>
              <a:t>‹#›</a:t>
            </a:fld>
            <a:endParaRPr lang="en-US"/>
          </a:p>
        </p:txBody>
      </p:sp>
    </p:spTree>
    <p:extLst>
      <p:ext uri="{BB962C8B-B14F-4D97-AF65-F5344CB8AC3E}">
        <p14:creationId xmlns:p14="http://schemas.microsoft.com/office/powerpoint/2010/main" val="20568613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E87DA-34E3-8C4B-87A6-82F13E0CB42A}" type="datetimeFigureOut">
              <a:rPr lang="en-US" smtClean="0"/>
              <a:t>2/15/21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54520-EDCC-AA49-95AC-B66730EED895}" type="slidenum">
              <a:rPr lang="en-US" smtClean="0"/>
              <a:t>‹#›</a:t>
            </a:fld>
            <a:endParaRPr lang="en-US"/>
          </a:p>
        </p:txBody>
      </p:sp>
    </p:spTree>
    <p:extLst>
      <p:ext uri="{BB962C8B-B14F-4D97-AF65-F5344CB8AC3E}">
        <p14:creationId xmlns:p14="http://schemas.microsoft.com/office/powerpoint/2010/main" val="1788869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tephenbrookfield.com/" TargetMode="External"/><Relationship Id="rId3" Type="http://schemas.openxmlformats.org/officeDocument/2006/relationships/hyperlink" Target="https://www.antiracisttraining.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6117"/>
            <a:ext cx="9144000" cy="3353846"/>
          </a:xfrm>
        </p:spPr>
        <p:txBody>
          <a:bodyPr>
            <a:normAutofit fontScale="90000"/>
          </a:bodyPr>
          <a:lstStyle/>
          <a:p>
            <a:r>
              <a:rPr lang="en-US" b="1" i="1" dirty="0" smtClean="0">
                <a:solidFill>
                  <a:srgbClr val="FF0000"/>
                </a:solidFill>
              </a:rPr>
              <a:t>Whiteness &amp; Antiracism</a:t>
            </a:r>
            <a:br>
              <a:rPr lang="en-US" b="1" i="1" dirty="0" smtClean="0">
                <a:solidFill>
                  <a:srgbClr val="FF0000"/>
                </a:solidFill>
              </a:rPr>
            </a:br>
            <a:r>
              <a:rPr lang="en-US" b="1" i="1" dirty="0" smtClean="0">
                <a:solidFill>
                  <a:srgbClr val="FF0000"/>
                </a:solidFill>
              </a:rPr>
              <a:t/>
            </a:r>
            <a:br>
              <a:rPr lang="en-US" b="1" i="1" dirty="0" smtClean="0">
                <a:solidFill>
                  <a:srgbClr val="FF0000"/>
                </a:solidFill>
              </a:rPr>
            </a:br>
            <a:r>
              <a:rPr lang="en-US" b="1" i="1" dirty="0" smtClean="0">
                <a:solidFill>
                  <a:srgbClr val="FF0000"/>
                </a:solidFill>
              </a:rPr>
              <a:t>Carleton Class of 71/72 Committee Meeting</a:t>
            </a:r>
            <a:endParaRPr lang="en-US" b="1" i="1" dirty="0">
              <a:solidFill>
                <a:srgbClr val="FF0000"/>
              </a:solidFill>
            </a:endParaRPr>
          </a:p>
        </p:txBody>
      </p:sp>
      <p:sp>
        <p:nvSpPr>
          <p:cNvPr id="3" name="Subtitle 2"/>
          <p:cNvSpPr>
            <a:spLocks noGrp="1"/>
          </p:cNvSpPr>
          <p:nvPr>
            <p:ph type="subTitle" idx="1"/>
          </p:nvPr>
        </p:nvSpPr>
        <p:spPr>
          <a:xfrm>
            <a:off x="1524000" y="3902926"/>
            <a:ext cx="9144000" cy="2364059"/>
          </a:xfrm>
        </p:spPr>
        <p:txBody>
          <a:bodyPr/>
          <a:lstStyle/>
          <a:p>
            <a:r>
              <a:rPr lang="en-US" sz="3600" dirty="0" smtClean="0"/>
              <a:t>Stephen Brookfield</a:t>
            </a:r>
          </a:p>
          <a:p>
            <a:r>
              <a:rPr lang="en-US" sz="4400" dirty="0" smtClean="0">
                <a:hlinkClick r:id="rId2"/>
              </a:rPr>
              <a:t>http://www.stephenbrookfield.com/</a:t>
            </a:r>
            <a:endParaRPr lang="en-US" sz="4400" dirty="0" smtClean="0"/>
          </a:p>
          <a:p>
            <a:r>
              <a:rPr lang="en-US" sz="4400" dirty="0" smtClean="0">
                <a:hlinkClick r:id="rId3"/>
              </a:rPr>
              <a:t>https://www.antiracisttraining.org/</a:t>
            </a:r>
            <a:endParaRPr lang="en-US" sz="4400" dirty="0" smtClean="0"/>
          </a:p>
          <a:p>
            <a:endParaRPr lang="en-US" dirty="0"/>
          </a:p>
        </p:txBody>
      </p:sp>
    </p:spTree>
    <p:extLst>
      <p:ext uri="{BB962C8B-B14F-4D97-AF65-F5344CB8AC3E}">
        <p14:creationId xmlns:p14="http://schemas.microsoft.com/office/powerpoint/2010/main" val="58751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4468"/>
            <a:ext cx="10515600" cy="724829"/>
          </a:xfrm>
        </p:spPr>
        <p:txBody>
          <a:bodyPr>
            <a:noAutofit/>
          </a:bodyPr>
          <a:lstStyle/>
          <a:p>
            <a:endParaRPr lang="en-US" sz="6600" b="1" i="1" dirty="0">
              <a:solidFill>
                <a:srgbClr val="FF0000"/>
              </a:solidFill>
            </a:endParaRPr>
          </a:p>
        </p:txBody>
      </p:sp>
      <p:sp>
        <p:nvSpPr>
          <p:cNvPr id="3" name="Content Placeholder 2"/>
          <p:cNvSpPr>
            <a:spLocks noGrp="1"/>
          </p:cNvSpPr>
          <p:nvPr>
            <p:ph idx="1"/>
          </p:nvPr>
        </p:nvSpPr>
        <p:spPr>
          <a:xfrm>
            <a:off x="838200" y="1349297"/>
            <a:ext cx="10515600" cy="5207620"/>
          </a:xfrm>
        </p:spPr>
        <p:txBody>
          <a:bodyPr>
            <a:normAutofit/>
          </a:bodyPr>
          <a:lstStyle/>
          <a:p>
            <a:endParaRPr lang="en-US" dirty="0" smtClean="0"/>
          </a:p>
        </p:txBody>
      </p:sp>
      <p:sp useBgFill="1">
        <p:nvSpPr>
          <p:cNvPr id="4" name="Rectangle 3">
            <a:extLst>
              <a:ext uri="{FF2B5EF4-FFF2-40B4-BE49-F238E27FC236}">
                <a16:creationId xmlns="" xmlns:a16="http://schemas.microsoft.com/office/drawing/2014/main" id="{FF93924A-10DF-4647-8C7A-115C017577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256479" y="100050"/>
            <a:ext cx="5040350" cy="94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i="1" dirty="0" smtClean="0">
                <a:solidFill>
                  <a:srgbClr val="00B0F0"/>
                </a:solidFill>
              </a:rPr>
              <a:t>Who we are shapes how we experience the world</a:t>
            </a:r>
            <a:endParaRPr lang="en-US" sz="2400" b="1" i="1" dirty="0">
              <a:solidFill>
                <a:srgbClr val="00B0F0"/>
              </a:solidFill>
            </a:endParaRPr>
          </a:p>
        </p:txBody>
      </p:sp>
      <p:pic>
        <p:nvPicPr>
          <p:cNvPr id="6" name="Picture 5" descr="A person holding a baby&#10;&#10;Description automatically generated with medium confidence">
            <a:extLst>
              <a:ext uri="{FF2B5EF4-FFF2-40B4-BE49-F238E27FC236}">
                <a16:creationId xmlns="" xmlns:a16="http://schemas.microsoft.com/office/drawing/2014/main" id="{001F7CEC-64D2-7443-9CBC-0D66B440D0B0}"/>
              </a:ext>
            </a:extLst>
          </p:cNvPr>
          <p:cNvPicPr>
            <a:picLocks noChangeAspect="1"/>
          </p:cNvPicPr>
          <p:nvPr/>
        </p:nvPicPr>
        <p:blipFill rotWithShape="1">
          <a:blip r:embed="rId2"/>
          <a:srcRect l="8425" r="5" b="5"/>
          <a:stretch/>
        </p:blipFill>
        <p:spPr>
          <a:xfrm>
            <a:off x="5995436" y="100049"/>
            <a:ext cx="3016307" cy="2123290"/>
          </a:xfrm>
          <a:prstGeom prst="rect">
            <a:avLst/>
          </a:prstGeom>
        </p:spPr>
      </p:pic>
      <p:pic>
        <p:nvPicPr>
          <p:cNvPr id="7" name="Picture 6" descr="A picture containing text, person, indoor, posing&#10;&#10;Description automatically generated">
            <a:extLst>
              <a:ext uri="{FF2B5EF4-FFF2-40B4-BE49-F238E27FC236}">
                <a16:creationId xmlns="" xmlns:a16="http://schemas.microsoft.com/office/drawing/2014/main" id="{BE485152-C0D5-8241-BF2F-900C54457C29}"/>
              </a:ext>
            </a:extLst>
          </p:cNvPr>
          <p:cNvPicPr>
            <a:picLocks noChangeAspect="1"/>
          </p:cNvPicPr>
          <p:nvPr/>
        </p:nvPicPr>
        <p:blipFill rotWithShape="1">
          <a:blip r:embed="rId3"/>
          <a:srcRect r="3" b="17456"/>
          <a:stretch/>
        </p:blipFill>
        <p:spPr>
          <a:xfrm>
            <a:off x="9188878" y="75586"/>
            <a:ext cx="3003123" cy="1603923"/>
          </a:xfrm>
          <a:prstGeom prst="rect">
            <a:avLst/>
          </a:prstGeom>
        </p:spPr>
      </p:pic>
      <p:sp>
        <p:nvSpPr>
          <p:cNvPr id="8" name="Content Placeholder 2"/>
          <p:cNvSpPr txBox="1">
            <a:spLocks/>
          </p:cNvSpPr>
          <p:nvPr/>
        </p:nvSpPr>
        <p:spPr>
          <a:xfrm>
            <a:off x="144967" y="1048212"/>
            <a:ext cx="5673334" cy="5698276"/>
          </a:xfrm>
          <a:prstGeom prst="rect">
            <a:avLst/>
          </a:prstGeom>
          <a:solidFill>
            <a:schemeClr val="accent6">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1800" dirty="0" smtClean="0"/>
              <a:t>As a White man Stephen has</a:t>
            </a:r>
            <a:r>
              <a:rPr lang="mr-IN" sz="1800" dirty="0" smtClean="0"/>
              <a:t>…</a:t>
            </a:r>
            <a:r>
              <a:rPr lang="en-US" sz="1800" dirty="0" smtClean="0"/>
              <a:t>.</a:t>
            </a:r>
          </a:p>
          <a:p>
            <a:r>
              <a:rPr lang="en-US" sz="1800" dirty="0" smtClean="0"/>
              <a:t>Tried not to see color &amp; treat everyone the same (color blindness)</a:t>
            </a:r>
          </a:p>
          <a:p>
            <a:r>
              <a:rPr lang="en-US" sz="1800" dirty="0" smtClean="0"/>
              <a:t>Chosen when to focus on race</a:t>
            </a:r>
          </a:p>
          <a:p>
            <a:r>
              <a:rPr lang="en-US" sz="1800" dirty="0" smtClean="0"/>
              <a:t>Assumed good intent on the part of authorities</a:t>
            </a:r>
          </a:p>
          <a:p>
            <a:r>
              <a:rPr lang="en-US" sz="1800" dirty="0" smtClean="0"/>
              <a:t>Is used to seeing people who look like him in positions of leadership</a:t>
            </a:r>
          </a:p>
          <a:p>
            <a:r>
              <a:rPr lang="en-US" sz="1800" dirty="0" smtClean="0"/>
              <a:t>Can walk around stores with no fear of surveillance (despite shoplifting)</a:t>
            </a:r>
          </a:p>
          <a:p>
            <a:r>
              <a:rPr lang="en-US" sz="1800" dirty="0" smtClean="0"/>
              <a:t>Been rewarded for raising issues of race</a:t>
            </a:r>
          </a:p>
          <a:p>
            <a:r>
              <a:rPr lang="en-US" sz="1800" dirty="0" smtClean="0"/>
              <a:t>Does not have to prepare his white children for racial profiling</a:t>
            </a:r>
          </a:p>
          <a:p>
            <a:r>
              <a:rPr lang="en-US" sz="1800" dirty="0" smtClean="0"/>
              <a:t>Expects his expressions of ally-ship to be taken seriously</a:t>
            </a:r>
          </a:p>
          <a:p>
            <a:r>
              <a:rPr lang="en-US" sz="1800" dirty="0" smtClean="0"/>
              <a:t>Has a visceral fear of blackness as dangerous &amp; volatile</a:t>
            </a:r>
          </a:p>
          <a:p>
            <a:r>
              <a:rPr lang="en-US" sz="1800" dirty="0" smtClean="0"/>
              <a:t>Can be publicly proud of who he is &amp; where he </a:t>
            </a:r>
            <a:r>
              <a:rPr lang="en-US" sz="1800" dirty="0" smtClean="0"/>
              <a:t>comes from </a:t>
            </a:r>
            <a:endParaRPr lang="en-US" sz="1800" dirty="0" smtClean="0"/>
          </a:p>
          <a:p>
            <a:r>
              <a:rPr lang="en-US" sz="1400" dirty="0" smtClean="0"/>
              <a:t>                                   Shannon Sullivan </a:t>
            </a:r>
            <a:r>
              <a:rPr lang="en-US" sz="1400" i="1" dirty="0" smtClean="0"/>
              <a:t>Good White People </a:t>
            </a:r>
            <a:r>
              <a:rPr lang="en-US" sz="1400" dirty="0" smtClean="0"/>
              <a:t>(SUNY, 2014)</a:t>
            </a:r>
          </a:p>
          <a:p>
            <a:endParaRPr lang="en-US" sz="1100" dirty="0" smtClean="0"/>
          </a:p>
          <a:p>
            <a:endParaRPr lang="en-US" sz="1100" dirty="0"/>
          </a:p>
        </p:txBody>
      </p:sp>
      <p:pic>
        <p:nvPicPr>
          <p:cNvPr id="9" name="Picture 8" descr="A picture containing person, indoor, wall, older&#10;&#10;Description automatically generated">
            <a:extLst>
              <a:ext uri="{FF2B5EF4-FFF2-40B4-BE49-F238E27FC236}">
                <a16:creationId xmlns="" xmlns:a16="http://schemas.microsoft.com/office/drawing/2014/main" id="{8B2DF65A-783C-5D4A-9C41-239C321D3F09}"/>
              </a:ext>
            </a:extLst>
          </p:cNvPr>
          <p:cNvPicPr>
            <a:picLocks noChangeAspect="1"/>
          </p:cNvPicPr>
          <p:nvPr/>
        </p:nvPicPr>
        <p:blipFill rotWithShape="1">
          <a:blip r:embed="rId4"/>
          <a:srcRect r="3" b="1243"/>
          <a:stretch/>
        </p:blipFill>
        <p:spPr>
          <a:xfrm>
            <a:off x="5995437" y="2484751"/>
            <a:ext cx="3016307" cy="2133644"/>
          </a:xfrm>
          <a:prstGeom prst="rect">
            <a:avLst/>
          </a:prstGeom>
        </p:spPr>
      </p:pic>
      <p:pic>
        <p:nvPicPr>
          <p:cNvPr id="10" name="Picture 9" descr="A couple of men posing for the camera&#10;&#10;Description automatically generated with medium confidence">
            <a:extLst>
              <a:ext uri="{FF2B5EF4-FFF2-40B4-BE49-F238E27FC236}">
                <a16:creationId xmlns="" xmlns:a16="http://schemas.microsoft.com/office/drawing/2014/main" id="{8CD00A55-843E-2844-BE02-2055CF10CC22}"/>
              </a:ext>
            </a:extLst>
          </p:cNvPr>
          <p:cNvPicPr>
            <a:picLocks noChangeAspect="1"/>
          </p:cNvPicPr>
          <p:nvPr/>
        </p:nvPicPr>
        <p:blipFill rotWithShape="1">
          <a:blip r:embed="rId5"/>
          <a:srcRect l="13044" r="5154" b="3"/>
          <a:stretch/>
        </p:blipFill>
        <p:spPr>
          <a:xfrm>
            <a:off x="9188877" y="1936207"/>
            <a:ext cx="3003123" cy="1972063"/>
          </a:xfrm>
          <a:prstGeom prst="rect">
            <a:avLst/>
          </a:prstGeom>
        </p:spPr>
      </p:pic>
      <p:pic>
        <p:nvPicPr>
          <p:cNvPr id="11" name="Picture 10" descr="A person holding a baby&#10;&#10;Description automatically generated with low confidence">
            <a:extLst>
              <a:ext uri="{FF2B5EF4-FFF2-40B4-BE49-F238E27FC236}">
                <a16:creationId xmlns="" xmlns:a16="http://schemas.microsoft.com/office/drawing/2014/main" id="{BE11DDEB-2ED7-F542-987F-4FC835168AC3}"/>
              </a:ext>
            </a:extLst>
          </p:cNvPr>
          <p:cNvPicPr>
            <a:picLocks noChangeAspect="1"/>
          </p:cNvPicPr>
          <p:nvPr/>
        </p:nvPicPr>
        <p:blipFill rotWithShape="1">
          <a:blip r:embed="rId6"/>
          <a:srcRect t="13589" r="4" b="37566"/>
          <a:stretch/>
        </p:blipFill>
        <p:spPr>
          <a:xfrm>
            <a:off x="5995436" y="4883166"/>
            <a:ext cx="3016307" cy="1974834"/>
          </a:xfrm>
          <a:prstGeom prst="rect">
            <a:avLst/>
          </a:prstGeom>
        </p:spPr>
      </p:pic>
      <p:pic>
        <p:nvPicPr>
          <p:cNvPr id="12" name="Picture 11" descr="A group of people playing instruments on a stage&#10;&#10;Description automatically generated">
            <a:extLst>
              <a:ext uri="{FF2B5EF4-FFF2-40B4-BE49-F238E27FC236}">
                <a16:creationId xmlns="" xmlns:a16="http://schemas.microsoft.com/office/drawing/2014/main" id="{4DB1A067-1770-D443-A8D5-C367D1A45853}"/>
              </a:ext>
            </a:extLst>
          </p:cNvPr>
          <p:cNvPicPr>
            <a:picLocks noChangeAspect="1"/>
          </p:cNvPicPr>
          <p:nvPr/>
        </p:nvPicPr>
        <p:blipFill rotWithShape="1">
          <a:blip r:embed="rId7"/>
          <a:srcRect l="13809" r="14035" b="4"/>
          <a:stretch/>
        </p:blipFill>
        <p:spPr>
          <a:xfrm>
            <a:off x="9188878" y="4204996"/>
            <a:ext cx="3003123" cy="2653005"/>
          </a:xfrm>
          <a:prstGeom prst="rect">
            <a:avLst/>
          </a:prstGeom>
        </p:spPr>
      </p:pic>
    </p:spTree>
    <p:extLst>
      <p:ext uri="{BB962C8B-B14F-4D97-AF65-F5344CB8AC3E}">
        <p14:creationId xmlns:p14="http://schemas.microsoft.com/office/powerpoint/2010/main" val="441609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Some Insights from Work on White Racial Identity</a:t>
            </a:r>
          </a:p>
        </p:txBody>
      </p:sp>
      <p:sp>
        <p:nvSpPr>
          <p:cNvPr id="3" name="Content Placeholder 2"/>
          <p:cNvSpPr>
            <a:spLocks noGrp="1"/>
          </p:cNvSpPr>
          <p:nvPr>
            <p:ph idx="1"/>
          </p:nvPr>
        </p:nvSpPr>
        <p:spPr>
          <a:xfrm>
            <a:off x="4810259" y="649480"/>
            <a:ext cx="6555347" cy="5546047"/>
          </a:xfrm>
        </p:spPr>
        <p:txBody>
          <a:bodyPr anchor="ctr">
            <a:normAutofit/>
          </a:bodyPr>
          <a:lstStyle/>
          <a:p>
            <a:pPr marL="0" indent="0">
              <a:buNone/>
            </a:pPr>
            <a:r>
              <a:rPr lang="en-US" sz="2000" b="1" i="1" dirty="0" smtClean="0"/>
              <a:t>Good White </a:t>
            </a:r>
            <a:r>
              <a:rPr lang="en-US" sz="2000" b="1" i="1" dirty="0"/>
              <a:t>P</a:t>
            </a:r>
            <a:r>
              <a:rPr lang="en-US" sz="2000" b="1" i="1" dirty="0" smtClean="0"/>
              <a:t>eople </a:t>
            </a:r>
            <a:r>
              <a:rPr lang="en-US" sz="1700" dirty="0" smtClean="0"/>
              <a:t>(like Stephen)</a:t>
            </a:r>
            <a:endParaRPr lang="en-US" sz="1700" dirty="0"/>
          </a:p>
          <a:p>
            <a:r>
              <a:rPr lang="en-US" sz="1700" dirty="0" smtClean="0"/>
              <a:t>Assume they have escaped racist conditioning &amp; socialization</a:t>
            </a:r>
          </a:p>
          <a:p>
            <a:r>
              <a:rPr lang="en-US" sz="1700" dirty="0" smtClean="0"/>
              <a:t>Try to be colorblind &amp; focus on the person’s actions, not their racial identity</a:t>
            </a:r>
          </a:p>
          <a:p>
            <a:r>
              <a:rPr lang="en-US" sz="1700" dirty="0" smtClean="0"/>
              <a:t>View </a:t>
            </a:r>
            <a:r>
              <a:rPr lang="en-US" sz="1700" dirty="0"/>
              <a:t>whiteness as the universal standard for what is </a:t>
            </a:r>
            <a:r>
              <a:rPr lang="en-US" sz="1700" dirty="0" smtClean="0"/>
              <a:t>human &amp; </a:t>
            </a:r>
            <a:r>
              <a:rPr lang="en-US" sz="1700" dirty="0"/>
              <a:t>what is </a:t>
            </a:r>
            <a:r>
              <a:rPr lang="en-US" sz="1700" dirty="0" smtClean="0"/>
              <a:t>normal, without being aware of that reality</a:t>
            </a:r>
            <a:endParaRPr lang="en-US" sz="1700" dirty="0"/>
          </a:p>
          <a:p>
            <a:r>
              <a:rPr lang="en-US" sz="1700" dirty="0"/>
              <a:t>Believe we can monitor our own racism &amp; control how our actions are perceived</a:t>
            </a:r>
          </a:p>
          <a:p>
            <a:r>
              <a:rPr lang="en-US" sz="1700" dirty="0"/>
              <a:t>See racism as something committed by less educated, less enlightened whites </a:t>
            </a:r>
          </a:p>
          <a:p>
            <a:r>
              <a:rPr lang="en-US" sz="1700" dirty="0"/>
              <a:t>See racism as acts of individual behavior that can be eradicated by a good heart &amp; the exercise of moral courage</a:t>
            </a:r>
          </a:p>
          <a:p>
            <a:r>
              <a:rPr lang="en-US" sz="1700" dirty="0"/>
              <a:t>Think that by resolving to be better we can quickly lose our learned biases </a:t>
            </a:r>
          </a:p>
          <a:p>
            <a:pPr marL="0" indent="0">
              <a:buNone/>
            </a:pPr>
            <a:r>
              <a:rPr lang="en-US" sz="1700" dirty="0">
                <a:cs typeface="Calibri"/>
              </a:rPr>
              <a:t>Shannon Sullivan: </a:t>
            </a:r>
            <a:r>
              <a:rPr lang="en-US" sz="1700" i="1" dirty="0">
                <a:cs typeface="Calibri"/>
              </a:rPr>
              <a:t>Revealing Whiteness </a:t>
            </a:r>
            <a:r>
              <a:rPr lang="en-US" sz="1700" dirty="0">
                <a:cs typeface="Calibri"/>
              </a:rPr>
              <a:t>(Indiana University Press, 2006) </a:t>
            </a:r>
            <a:r>
              <a:rPr lang="en-US" sz="1700" i="1" dirty="0">
                <a:cs typeface="Calibri"/>
              </a:rPr>
              <a:t>Good White People</a:t>
            </a:r>
            <a:r>
              <a:rPr lang="en-US" sz="1700" dirty="0">
                <a:cs typeface="Calibri"/>
              </a:rPr>
              <a:t> (SUNY Press, 2014</a:t>
            </a:r>
            <a:r>
              <a:rPr lang="en-US" sz="1700" dirty="0" smtClean="0">
                <a:cs typeface="Calibri"/>
              </a:rPr>
              <a:t>)</a:t>
            </a:r>
          </a:p>
          <a:p>
            <a:pPr marL="0" indent="0">
              <a:buNone/>
            </a:pPr>
            <a:r>
              <a:rPr lang="en-US" sz="1700" dirty="0" smtClean="0">
                <a:cs typeface="Calibri"/>
              </a:rPr>
              <a:t>Robin </a:t>
            </a:r>
            <a:r>
              <a:rPr lang="en-US" sz="1700" dirty="0" err="1" smtClean="0">
                <a:cs typeface="Calibri"/>
              </a:rPr>
              <a:t>DiAngelo</a:t>
            </a:r>
            <a:r>
              <a:rPr lang="en-US" sz="1700" dirty="0" smtClean="0">
                <a:cs typeface="Calibri"/>
              </a:rPr>
              <a:t> </a:t>
            </a:r>
            <a:r>
              <a:rPr lang="en-US" sz="1700" i="1" dirty="0" smtClean="0">
                <a:cs typeface="Calibri"/>
              </a:rPr>
              <a:t>White Fragility </a:t>
            </a:r>
            <a:r>
              <a:rPr lang="en-US" sz="1700" dirty="0" smtClean="0">
                <a:cs typeface="Calibri"/>
              </a:rPr>
              <a:t>(Beacon Press, 2018)</a:t>
            </a:r>
            <a:endParaRPr lang="en-US" sz="1700" dirty="0">
              <a:cs typeface="Calibri"/>
            </a:endParaRPr>
          </a:p>
        </p:txBody>
      </p:sp>
    </p:spTree>
    <p:extLst>
      <p:ext uri="{BB962C8B-B14F-4D97-AF65-F5344CB8AC3E}">
        <p14:creationId xmlns:p14="http://schemas.microsoft.com/office/powerpoint/2010/main" val="1023729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8D2ED1-D751-D849-9473-E3D58D6D7637}"/>
              </a:ext>
            </a:extLst>
          </p:cNvPr>
          <p:cNvSpPr>
            <a:spLocks noGrp="1"/>
          </p:cNvSpPr>
          <p:nvPr>
            <p:ph type="title"/>
          </p:nvPr>
        </p:nvSpPr>
        <p:spPr>
          <a:xfrm>
            <a:off x="490537" y="392947"/>
            <a:ext cx="11210925" cy="744836"/>
          </a:xfrm>
        </p:spPr>
        <p:txBody>
          <a:bodyPr vert="horz" lIns="91440" tIns="45720" rIns="91440" bIns="45720" rtlCol="0" anchor="ctr">
            <a:normAutofit/>
          </a:bodyPr>
          <a:lstStyle/>
          <a:p>
            <a:pPr algn="ctr"/>
            <a:r>
              <a:rPr lang="en-US" sz="2200" kern="1200">
                <a:latin typeface="+mj-lt"/>
                <a:ea typeface="+mj-ea"/>
                <a:cs typeface="+mj-cs"/>
              </a:rPr>
              <a:t>White Racial Identity Development</a:t>
            </a:r>
          </a:p>
        </p:txBody>
      </p:sp>
      <p:graphicFrame>
        <p:nvGraphicFramePr>
          <p:cNvPr id="7" name="Content Placeholder 3">
            <a:extLst>
              <a:ext uri="{FF2B5EF4-FFF2-40B4-BE49-F238E27FC236}">
                <a16:creationId xmlns="" xmlns:a16="http://schemas.microsoft.com/office/drawing/2014/main" id="{09CFF1BB-F1C7-F74A-9795-FB0DFFEE88F9}"/>
              </a:ext>
            </a:extLst>
          </p:cNvPr>
          <p:cNvGraphicFramePr>
            <a:graphicFrameLocks/>
          </p:cNvGraphicFramePr>
          <p:nvPr>
            <p:extLst/>
          </p:nvPr>
        </p:nvGraphicFramePr>
        <p:xfrm>
          <a:off x="3343276" y="1248638"/>
          <a:ext cx="8556170" cy="5281585"/>
        </p:xfrm>
        <a:graphic>
          <a:graphicData uri="http://schemas.openxmlformats.org/drawingml/2006/table">
            <a:tbl>
              <a:tblPr firstRow="1" bandRow="1">
                <a:tableStyleId>{B301B821-A1FF-4177-AEE7-76D212191A09}</a:tableStyleId>
              </a:tblPr>
              <a:tblGrid>
                <a:gridCol w="1210929">
                  <a:extLst>
                    <a:ext uri="{9D8B030D-6E8A-4147-A177-3AD203B41FA5}">
                      <a16:colId xmlns="" xmlns:a16="http://schemas.microsoft.com/office/drawing/2014/main" val="2880432553"/>
                    </a:ext>
                  </a:extLst>
                </a:gridCol>
                <a:gridCol w="7345241">
                  <a:extLst>
                    <a:ext uri="{9D8B030D-6E8A-4147-A177-3AD203B41FA5}">
                      <a16:colId xmlns="" xmlns:a16="http://schemas.microsoft.com/office/drawing/2014/main" val="3953188229"/>
                    </a:ext>
                  </a:extLst>
                </a:gridCol>
              </a:tblGrid>
              <a:tr h="234238">
                <a:tc>
                  <a:txBody>
                    <a:bodyPr/>
                    <a:lstStyle/>
                    <a:p>
                      <a:r>
                        <a:rPr lang="en-US" sz="1400">
                          <a:solidFill>
                            <a:schemeClr val="bg1"/>
                          </a:solidFill>
                        </a:rPr>
                        <a:t>Status</a:t>
                      </a:r>
                    </a:p>
                  </a:txBody>
                  <a:tcPr marL="39906" marR="39906" marT="19953" marB="19953"/>
                </a:tc>
                <a:tc>
                  <a:txBody>
                    <a:bodyPr/>
                    <a:lstStyle/>
                    <a:p>
                      <a:r>
                        <a:rPr lang="en-US" sz="1400">
                          <a:solidFill>
                            <a:schemeClr val="bg1"/>
                          </a:solidFill>
                        </a:rPr>
                        <a:t>Description</a:t>
                      </a:r>
                    </a:p>
                  </a:txBody>
                  <a:tcPr marL="39906" marR="39906" marT="19953" marB="19953"/>
                </a:tc>
                <a:extLst>
                  <a:ext uri="{0D108BD9-81ED-4DB2-BD59-A6C34878D82A}">
                    <a16:rowId xmlns="" xmlns:a16="http://schemas.microsoft.com/office/drawing/2014/main" val="2263368761"/>
                  </a:ext>
                </a:extLst>
              </a:tr>
              <a:tr h="723463">
                <a:tc>
                  <a:txBody>
                    <a:bodyPr/>
                    <a:lstStyle/>
                    <a:p>
                      <a:pPr marL="0" marR="0">
                        <a:spcBef>
                          <a:spcPts val="0"/>
                        </a:spcBef>
                        <a:spcAft>
                          <a:spcPts val="0"/>
                        </a:spcAft>
                      </a:pPr>
                      <a:r>
                        <a:rPr lang="en-US" sz="1400" b="1">
                          <a:effectLst/>
                        </a:rPr>
                        <a:t>Contact </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29930" marR="29930" marT="0" marB="0"/>
                </a:tc>
                <a:tc>
                  <a:txBody>
                    <a:bodyPr/>
                    <a:lstStyle/>
                    <a:p>
                      <a:r>
                        <a:rPr lang="en-US" sz="1400" kern="1200">
                          <a:solidFill>
                            <a:schemeClr val="dk1"/>
                          </a:solidFill>
                          <a:effectLst/>
                        </a:rPr>
                        <a:t>Obliviousness. Being White is viewed as a "normal" state of being which is rarely reflected upon, and the privileges associated with being White are simply taken for granted.</a:t>
                      </a:r>
                    </a:p>
                    <a:p>
                      <a:pPr marL="0" marR="0">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9930" marR="29930" marT="0" marB="0"/>
                </a:tc>
                <a:extLst>
                  <a:ext uri="{0D108BD9-81ED-4DB2-BD59-A6C34878D82A}">
                    <a16:rowId xmlns="" xmlns:a16="http://schemas.microsoft.com/office/drawing/2014/main" val="3702573490"/>
                  </a:ext>
                </a:extLst>
              </a:tr>
              <a:tr h="789319">
                <a:tc>
                  <a:txBody>
                    <a:bodyPr/>
                    <a:lstStyle/>
                    <a:p>
                      <a:pPr marL="0" marR="0">
                        <a:spcBef>
                          <a:spcPts val="0"/>
                        </a:spcBef>
                        <a:spcAft>
                          <a:spcPts val="0"/>
                        </a:spcAft>
                      </a:pPr>
                      <a:r>
                        <a:rPr lang="en-US" sz="1400" b="1">
                          <a:effectLst/>
                        </a:rPr>
                        <a:t>Disintegration</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29930" marR="29930" marT="0" marB="0"/>
                </a:tc>
                <a:tc>
                  <a:txBody>
                    <a:bodyPr/>
                    <a:lstStyle/>
                    <a:p>
                      <a:r>
                        <a:rPr lang="en-US" sz="1400" kern="1200">
                          <a:solidFill>
                            <a:schemeClr val="dk1"/>
                          </a:solidFill>
                          <a:effectLst/>
                        </a:rPr>
                        <a:t>Increased interactions with people of color and/or exposure to new information about the reality of racism greater awareness is often accompanied by feelings of guilt, anger and sadness. These emotions can lead to denial and resistance to this new learning, but they can also be a catalyst for action.</a:t>
                      </a:r>
                      <a:endParaRPr lang="en-US" sz="1400" kern="1200">
                        <a:solidFill>
                          <a:schemeClr val="dk1"/>
                        </a:solidFill>
                        <a:effectLst/>
                        <a:latin typeface="+mn-lt"/>
                        <a:ea typeface="+mn-ea"/>
                        <a:cs typeface="+mn-cs"/>
                      </a:endParaRPr>
                    </a:p>
                  </a:txBody>
                  <a:tcPr marL="29930" marR="29930" marT="0" marB="0"/>
                </a:tc>
                <a:extLst>
                  <a:ext uri="{0D108BD9-81ED-4DB2-BD59-A6C34878D82A}">
                    <a16:rowId xmlns="" xmlns:a16="http://schemas.microsoft.com/office/drawing/2014/main" val="443453159"/>
                  </a:ext>
                </a:extLst>
              </a:tr>
              <a:tr h="789319">
                <a:tc>
                  <a:txBody>
                    <a:bodyPr/>
                    <a:lstStyle/>
                    <a:p>
                      <a:pPr marL="0" marR="0">
                        <a:spcBef>
                          <a:spcPts val="0"/>
                        </a:spcBef>
                        <a:spcAft>
                          <a:spcPts val="0"/>
                        </a:spcAft>
                      </a:pPr>
                      <a:r>
                        <a:rPr lang="en-US" sz="1400" b="1">
                          <a:effectLst/>
                        </a:rPr>
                        <a:t>Reintegration</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29930" marR="2993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a:solidFill>
                            <a:schemeClr val="dk1"/>
                          </a:solidFill>
                          <a:effectLst/>
                        </a:rPr>
                        <a:t>Feelings of guilt and denial may be transformed into fear and anger toward people of color. Resentful "blaming the victim" may be used as a strategy to avoid dealing with the uncomfortable issue of racism, as well as avoiding the struggle to abandon racist assumptions and define a new, anti-racist identity</a:t>
                      </a:r>
                      <a:endParaRPr lang="en-US" sz="1400" kern="1200">
                        <a:solidFill>
                          <a:schemeClr val="dk1"/>
                        </a:solidFill>
                        <a:effectLst/>
                        <a:latin typeface="+mn-lt"/>
                        <a:ea typeface="+mn-ea"/>
                        <a:cs typeface="+mn-cs"/>
                      </a:endParaRPr>
                    </a:p>
                  </a:txBody>
                  <a:tcPr marL="29930" marR="29930" marT="0" marB="0"/>
                </a:tc>
                <a:extLst>
                  <a:ext uri="{0D108BD9-81ED-4DB2-BD59-A6C34878D82A}">
                    <a16:rowId xmlns="" xmlns:a16="http://schemas.microsoft.com/office/drawing/2014/main" val="1473693665"/>
                  </a:ext>
                </a:extLst>
              </a:tr>
              <a:tr h="1085194">
                <a:tc>
                  <a:txBody>
                    <a:bodyPr/>
                    <a:lstStyle/>
                    <a:p>
                      <a:pPr marL="0" marR="0">
                        <a:spcBef>
                          <a:spcPts val="0"/>
                        </a:spcBef>
                        <a:spcAft>
                          <a:spcPts val="0"/>
                        </a:spcAft>
                      </a:pPr>
                      <a:r>
                        <a:rPr lang="en-US" sz="1400" b="1">
                          <a:effectLst/>
                        </a:rPr>
                        <a:t>Pseudo-independence</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29930" marR="29930" marT="0" marB="0"/>
                </a:tc>
                <a:tc>
                  <a:txBody>
                    <a:bodyPr/>
                    <a:lstStyle/>
                    <a:p>
                      <a:r>
                        <a:rPr lang="en-US" sz="1400" kern="1200">
                          <a:solidFill>
                            <a:schemeClr val="dk1"/>
                          </a:solidFill>
                          <a:effectLst/>
                        </a:rPr>
                        <a:t>Intellectual understanding of the unfairness of racism as a system of advantage and a</a:t>
                      </a:r>
                    </a:p>
                    <a:p>
                      <a:r>
                        <a:rPr lang="en-US" sz="1400" kern="1200">
                          <a:solidFill>
                            <a:schemeClr val="dk1"/>
                          </a:solidFill>
                          <a:effectLst/>
                        </a:rPr>
                        <a:t>recognition of the need to assume personal responsibility for dismantling it. The individual may</a:t>
                      </a:r>
                    </a:p>
                    <a:p>
                      <a:r>
                        <a:rPr lang="en-US" sz="1400" kern="1200">
                          <a:solidFill>
                            <a:schemeClr val="dk1"/>
                          </a:solidFill>
                          <a:effectLst/>
                        </a:rPr>
                        <a:t>seek to distance themselves from other Whites, and actively seek relationships with People of Color as a way of reducing the social isolation experienced earlier.</a:t>
                      </a:r>
                      <a:endParaRPr lang="en-US" sz="1400" kern="1200">
                        <a:solidFill>
                          <a:schemeClr val="dk1"/>
                        </a:solidFill>
                        <a:effectLst/>
                        <a:latin typeface="+mn-lt"/>
                        <a:ea typeface="+mn-ea"/>
                        <a:cs typeface="+mn-cs"/>
                      </a:endParaRPr>
                    </a:p>
                  </a:txBody>
                  <a:tcPr marL="29930" marR="29930" marT="0" marB="0"/>
                </a:tc>
                <a:extLst>
                  <a:ext uri="{0D108BD9-81ED-4DB2-BD59-A6C34878D82A}">
                    <a16:rowId xmlns="" xmlns:a16="http://schemas.microsoft.com/office/drawing/2014/main" val="2416578654"/>
                  </a:ext>
                </a:extLst>
              </a:tr>
              <a:tr h="789319">
                <a:tc>
                  <a:txBody>
                    <a:bodyPr/>
                    <a:lstStyle/>
                    <a:p>
                      <a:pPr marL="0" marR="0">
                        <a:spcBef>
                          <a:spcPts val="0"/>
                        </a:spcBef>
                        <a:spcAft>
                          <a:spcPts val="0"/>
                        </a:spcAft>
                      </a:pPr>
                      <a:r>
                        <a:rPr lang="en-US" sz="1400" b="1">
                          <a:effectLst/>
                        </a:rPr>
                        <a:t>Immersion/</a:t>
                      </a:r>
                    </a:p>
                    <a:p>
                      <a:pPr marL="0" marR="0">
                        <a:spcBef>
                          <a:spcPts val="0"/>
                        </a:spcBef>
                        <a:spcAft>
                          <a:spcPts val="0"/>
                        </a:spcAft>
                      </a:pPr>
                      <a:r>
                        <a:rPr lang="en-US" sz="1400" b="1">
                          <a:effectLst/>
                        </a:rPr>
                        <a:t>Emersion</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29930" marR="29930" marT="0" marB="0"/>
                </a:tc>
                <a:tc>
                  <a:txBody>
                    <a:bodyPr/>
                    <a:lstStyle/>
                    <a:p>
                      <a:r>
                        <a:rPr lang="en-US" sz="1400" kern="1200">
                          <a:solidFill>
                            <a:schemeClr val="dk1"/>
                          </a:solidFill>
                          <a:effectLst/>
                        </a:rPr>
                        <a:t>Actively seeking answers to the questions, "Who am I racially? What does it really mean to be White in society?," the individual needs information about White allies, those Whites who have worked against racism, as role models and guides for a new way to thinking about White identity</a:t>
                      </a:r>
                      <a:endParaRPr lang="en-US" sz="1400" kern="1200">
                        <a:solidFill>
                          <a:schemeClr val="dk1"/>
                        </a:solidFill>
                        <a:effectLst/>
                        <a:latin typeface="+mn-lt"/>
                        <a:ea typeface="+mn-ea"/>
                        <a:cs typeface="+mn-cs"/>
                      </a:endParaRPr>
                    </a:p>
                  </a:txBody>
                  <a:tcPr marL="29930" marR="29930" marT="0" marB="0"/>
                </a:tc>
                <a:extLst>
                  <a:ext uri="{0D108BD9-81ED-4DB2-BD59-A6C34878D82A}">
                    <a16:rowId xmlns="" xmlns:a16="http://schemas.microsoft.com/office/drawing/2014/main" val="3470380761"/>
                  </a:ext>
                </a:extLst>
              </a:tr>
              <a:tr h="723463">
                <a:tc>
                  <a:txBody>
                    <a:bodyPr/>
                    <a:lstStyle/>
                    <a:p>
                      <a:pPr marL="0" marR="0">
                        <a:spcBef>
                          <a:spcPts val="0"/>
                        </a:spcBef>
                        <a:spcAft>
                          <a:spcPts val="0"/>
                        </a:spcAft>
                      </a:pPr>
                      <a:r>
                        <a:rPr lang="en-US" sz="1400" b="1">
                          <a:effectLst/>
                        </a:rPr>
                        <a:t>Autonomy</a:t>
                      </a:r>
                      <a:endParaRPr lang="en-US" sz="1400">
                        <a:effectLst/>
                        <a:latin typeface="Calibri" panose="020F0502020204030204" pitchFamily="34" charset="0"/>
                        <a:ea typeface="Calibri" panose="020F0502020204030204" pitchFamily="34" charset="0"/>
                        <a:cs typeface="Calibri" panose="020F0502020204030204" pitchFamily="34" charset="0"/>
                      </a:endParaRPr>
                    </a:p>
                  </a:txBody>
                  <a:tcPr marL="29930" marR="29930" marT="0" marB="0"/>
                </a:tc>
                <a:tc>
                  <a:txBody>
                    <a:bodyPr/>
                    <a:lstStyle/>
                    <a:p>
                      <a:r>
                        <a:rPr lang="en-US" sz="1400" kern="1200">
                          <a:solidFill>
                            <a:schemeClr val="dk1"/>
                          </a:solidFill>
                          <a:effectLst/>
                        </a:rPr>
                        <a:t>The internalization of a positive White racial identity and is evidenced by a lived commitment</a:t>
                      </a:r>
                    </a:p>
                    <a:p>
                      <a:r>
                        <a:rPr lang="en-US" sz="1400" kern="1200">
                          <a:solidFill>
                            <a:schemeClr val="dk1"/>
                          </a:solidFill>
                          <a:effectLst/>
                        </a:rPr>
                        <a:t>to anti-racist activity, ongoing self-examination and increased interpersonal effectiveness in multiracial settings</a:t>
                      </a:r>
                      <a:endParaRPr lang="en-US" sz="1400" kern="1200">
                        <a:solidFill>
                          <a:schemeClr val="dk1"/>
                        </a:solidFill>
                        <a:effectLst/>
                        <a:latin typeface="+mn-lt"/>
                        <a:ea typeface="+mn-ea"/>
                        <a:cs typeface="+mn-cs"/>
                      </a:endParaRPr>
                    </a:p>
                  </a:txBody>
                  <a:tcPr marL="29930" marR="29930" marT="0" marB="0"/>
                </a:tc>
                <a:extLst>
                  <a:ext uri="{0D108BD9-81ED-4DB2-BD59-A6C34878D82A}">
                    <a16:rowId xmlns="" xmlns:a16="http://schemas.microsoft.com/office/drawing/2014/main" val="2558672442"/>
                  </a:ext>
                </a:extLst>
              </a:tr>
            </a:tbl>
          </a:graphicData>
        </a:graphic>
      </p:graphicFrame>
      <p:pic>
        <p:nvPicPr>
          <p:cNvPr id="1026" name="Picture 2" descr="Photo of Janet Helms">
            <a:extLst>
              <a:ext uri="{FF2B5EF4-FFF2-40B4-BE49-F238E27FC236}">
                <a16:creationId xmlns="" xmlns:a16="http://schemas.microsoft.com/office/drawing/2014/main" id="{77197DCB-35F4-3642-A8B9-6D8A27EFB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44" y="1248639"/>
            <a:ext cx="2591307" cy="30947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22FE3114-F898-8C41-A545-060D18D887AE}"/>
              </a:ext>
            </a:extLst>
          </p:cNvPr>
          <p:cNvSpPr/>
          <p:nvPr/>
        </p:nvSpPr>
        <p:spPr>
          <a:xfrm>
            <a:off x="663495" y="4454256"/>
            <a:ext cx="1979343" cy="1477328"/>
          </a:xfrm>
          <a:prstGeom prst="rect">
            <a:avLst/>
          </a:prstGeom>
        </p:spPr>
        <p:txBody>
          <a:bodyPr wrap="square">
            <a:spAutoFit/>
          </a:bodyPr>
          <a:lstStyle/>
          <a:p>
            <a:r>
              <a:rPr lang="en-US" dirty="0"/>
              <a:t>Janet Helms, Ph.D</a:t>
            </a:r>
            <a:r>
              <a:rPr lang="en-US" dirty="0" smtClean="0"/>
              <a:t>.</a:t>
            </a:r>
          </a:p>
          <a:p>
            <a:r>
              <a:rPr lang="en-US" i="1" dirty="0"/>
              <a:t>A race is a nice thing to have</a:t>
            </a:r>
            <a:r>
              <a:rPr lang="en-US" dirty="0" smtClean="0">
                <a:effectLst/>
              </a:rPr>
              <a:t> </a:t>
            </a:r>
            <a:r>
              <a:rPr lang="en-US" dirty="0" err="1" smtClean="0">
                <a:effectLst/>
              </a:rPr>
              <a:t>Cognella</a:t>
            </a:r>
            <a:r>
              <a:rPr lang="en-US" dirty="0" smtClean="0">
                <a:effectLst/>
              </a:rPr>
              <a:t> Publishing (2013)</a:t>
            </a:r>
            <a:endParaRPr lang="en-US" dirty="0"/>
          </a:p>
        </p:txBody>
      </p:sp>
    </p:spTree>
    <p:extLst>
      <p:ext uri="{BB962C8B-B14F-4D97-AF65-F5344CB8AC3E}">
        <p14:creationId xmlns:p14="http://schemas.microsoft.com/office/powerpoint/2010/main" val="1097153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967"/>
            <a:ext cx="10515600" cy="1059365"/>
          </a:xfrm>
        </p:spPr>
        <p:txBody>
          <a:bodyPr/>
          <a:lstStyle/>
          <a:p>
            <a:r>
              <a:rPr lang="en-US" b="1" i="1" u="sng" dirty="0" smtClean="0">
                <a:solidFill>
                  <a:srgbClr val="FF0000"/>
                </a:solidFill>
              </a:rPr>
              <a:t>Hard Truths – What I Know as a </a:t>
            </a:r>
            <a:r>
              <a:rPr lang="en-US" b="1" i="1" u="sng" smtClean="0">
                <a:solidFill>
                  <a:srgbClr val="FF0000"/>
                </a:solidFill>
              </a:rPr>
              <a:t>White Person</a:t>
            </a:r>
            <a:endParaRPr lang="en-US"/>
          </a:p>
        </p:txBody>
      </p:sp>
      <p:sp>
        <p:nvSpPr>
          <p:cNvPr id="3" name="Content Placeholder 2"/>
          <p:cNvSpPr>
            <a:spLocks noGrp="1"/>
          </p:cNvSpPr>
          <p:nvPr>
            <p:ph idx="1"/>
          </p:nvPr>
        </p:nvSpPr>
        <p:spPr>
          <a:xfrm>
            <a:off x="838200" y="1204332"/>
            <a:ext cx="10515600" cy="5553307"/>
          </a:xfrm>
          <a:solidFill>
            <a:schemeClr val="accent4">
              <a:lumMod val="20000"/>
              <a:lumOff val="80000"/>
            </a:schemeClr>
          </a:solidFill>
        </p:spPr>
        <p:txBody>
          <a:bodyPr>
            <a:normAutofit fontScale="62500" lnSpcReduction="20000"/>
          </a:bodyPr>
          <a:lstStyle/>
          <a:p>
            <a:r>
              <a:rPr lang="en-US" sz="4200" dirty="0" smtClean="0"/>
              <a:t>In multiracial settings I MUST call out racist behavior (including in myself) as soon as I see it. If I don’t I will have no credibility in the eyes of people of color.</a:t>
            </a:r>
          </a:p>
          <a:p>
            <a:r>
              <a:rPr lang="en-US" sz="4200" dirty="0" smtClean="0"/>
              <a:t>I MUST assume that for Black, Indigenous and People of Color (BIPOC) EVERYTHING is seen through the lens of race. For them, NOTHING is “race free”.</a:t>
            </a:r>
          </a:p>
          <a:p>
            <a:r>
              <a:rPr lang="en-US" sz="4200" dirty="0" smtClean="0"/>
              <a:t>I MUST acknowledge my own racist behavior when it’s pointed out to me – not try to ‘explain’ it away, not protest my innocence: I must regard it as truth.</a:t>
            </a:r>
          </a:p>
          <a:p>
            <a:r>
              <a:rPr lang="en-US" sz="4200" dirty="0" smtClean="0"/>
              <a:t>I MUST NEVER try to talk people of color “out of” their testimony of racism.</a:t>
            </a:r>
          </a:p>
          <a:p>
            <a:r>
              <a:rPr lang="en-US" sz="4200" dirty="0" smtClean="0"/>
              <a:t>I MUST NEVER invoke “being respectful” or “seeing all sides of this” as a way of avoiding painful truths about my own socialization into, &amp; learning of, racism.</a:t>
            </a:r>
          </a:p>
          <a:p>
            <a:r>
              <a:rPr lang="en-US" sz="4200" dirty="0" smtClean="0"/>
              <a:t>I MUST NEVER claim to be an “ally” or anti-racist “friend”.</a:t>
            </a:r>
          </a:p>
          <a:p>
            <a:r>
              <a:rPr lang="en-US" sz="4200" dirty="0" smtClean="0"/>
              <a:t>I MUST NEVER ask people of color to teach me about racism or to tell me what I should do – figuring out what whites should do is OUR responsibility</a:t>
            </a:r>
          </a:p>
          <a:p>
            <a:endParaRPr lang="en-US" dirty="0"/>
          </a:p>
        </p:txBody>
      </p:sp>
    </p:spTree>
    <p:extLst>
      <p:ext uri="{BB962C8B-B14F-4D97-AF65-F5344CB8AC3E}">
        <p14:creationId xmlns:p14="http://schemas.microsoft.com/office/powerpoint/2010/main" val="1950430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815"/>
            <a:ext cx="10515600" cy="1148575"/>
          </a:xfrm>
        </p:spPr>
        <p:txBody>
          <a:bodyPr>
            <a:normAutofit/>
          </a:bodyPr>
          <a:lstStyle/>
          <a:p>
            <a:r>
              <a:rPr lang="en-US" sz="5400" b="1" i="1" dirty="0" smtClean="0">
                <a:solidFill>
                  <a:srgbClr val="FF0000"/>
                </a:solidFill>
              </a:rPr>
              <a:t>So where do we go from here?</a:t>
            </a:r>
            <a:endParaRPr lang="en-US" sz="5400" dirty="0"/>
          </a:p>
        </p:txBody>
      </p:sp>
      <p:sp>
        <p:nvSpPr>
          <p:cNvPr id="3" name="Content Placeholder 2"/>
          <p:cNvSpPr>
            <a:spLocks noGrp="1"/>
          </p:cNvSpPr>
          <p:nvPr>
            <p:ph idx="1"/>
          </p:nvPr>
        </p:nvSpPr>
        <p:spPr>
          <a:xfrm>
            <a:off x="838200" y="1282390"/>
            <a:ext cx="10515600" cy="5452947"/>
          </a:xfrm>
          <a:solidFill>
            <a:schemeClr val="accent2">
              <a:lumMod val="20000"/>
              <a:lumOff val="80000"/>
            </a:schemeClr>
          </a:solidFill>
        </p:spPr>
        <p:txBody>
          <a:bodyPr>
            <a:normAutofit fontScale="92500" lnSpcReduction="10000"/>
          </a:bodyPr>
          <a:lstStyle/>
          <a:p>
            <a:r>
              <a:rPr lang="en-US" dirty="0" smtClean="0"/>
              <a:t>Understand that calling out racism is the responsibility of whites</a:t>
            </a:r>
          </a:p>
          <a:p>
            <a:r>
              <a:rPr lang="en-US" dirty="0" smtClean="0"/>
              <a:t>Don’t wait for people of color to say they’re uncomfortable with something – if you have any unease, name it</a:t>
            </a:r>
          </a:p>
          <a:p>
            <a:r>
              <a:rPr lang="en-US" dirty="0" smtClean="0"/>
              <a:t>Work on naming racism as LEARNED behavior – not individual soul flaw </a:t>
            </a:r>
          </a:p>
          <a:p>
            <a:r>
              <a:rPr lang="en-US" dirty="0" smtClean="0"/>
              <a:t>Strive to model anti-racist awareness in your own contributions</a:t>
            </a:r>
          </a:p>
          <a:p>
            <a:r>
              <a:rPr lang="en-US" dirty="0" smtClean="0"/>
              <a:t>Understand white privilege/power as an unconscious phenomenon – not worrying about how your race makes things difficult for you</a:t>
            </a:r>
          </a:p>
          <a:p>
            <a:r>
              <a:rPr lang="en-US" dirty="0" smtClean="0"/>
              <a:t>Don’t expect gratitude or thanks – you’re just doing the right thing</a:t>
            </a:r>
          </a:p>
          <a:p>
            <a:r>
              <a:rPr lang="en-US" dirty="0" smtClean="0"/>
              <a:t>Don’t preach at, or disdain, those you regard as “less enlightened”</a:t>
            </a:r>
          </a:p>
          <a:p>
            <a:r>
              <a:rPr lang="en-US" dirty="0" smtClean="0"/>
              <a:t>Don’t set up people to “confess” &amp; then grant absolution </a:t>
            </a:r>
          </a:p>
          <a:p>
            <a:r>
              <a:rPr lang="en-US" dirty="0" smtClean="0"/>
              <a:t>Don’t stay silent in multiracial discussions </a:t>
            </a:r>
          </a:p>
          <a:p>
            <a:r>
              <a:rPr lang="en-US" dirty="0" smtClean="0"/>
              <a:t>Do assume you’ll say the “wrong” thing &amp; leave feeling you messed up</a:t>
            </a:r>
          </a:p>
          <a:p>
            <a:endParaRPr lang="en-US" dirty="0"/>
          </a:p>
        </p:txBody>
      </p:sp>
    </p:spTree>
    <p:extLst>
      <p:ext uri="{BB962C8B-B14F-4D97-AF65-F5344CB8AC3E}">
        <p14:creationId xmlns:p14="http://schemas.microsoft.com/office/powerpoint/2010/main" val="917700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353800" cy="1382750"/>
          </a:xfrm>
        </p:spPr>
        <p:txBody>
          <a:bodyPr/>
          <a:lstStyle/>
          <a:p>
            <a:r>
              <a:rPr lang="en-US" b="1" i="1" dirty="0" smtClean="0">
                <a:solidFill>
                  <a:srgbClr val="FF0000"/>
                </a:solidFill>
              </a:rPr>
              <a:t>Let’s break into groups for a </a:t>
            </a:r>
            <a:r>
              <a:rPr lang="en-US" sz="6000" b="1" i="1" dirty="0" smtClean="0">
                <a:solidFill>
                  <a:srgbClr val="FF0000"/>
                </a:solidFill>
              </a:rPr>
              <a:t>Circle of Voices</a:t>
            </a:r>
            <a:endParaRPr lang="en-US" sz="6000" b="1" i="1" dirty="0">
              <a:solidFill>
                <a:srgbClr val="FF0000"/>
              </a:solidFill>
            </a:endParaRPr>
          </a:p>
        </p:txBody>
      </p:sp>
      <p:sp>
        <p:nvSpPr>
          <p:cNvPr id="3" name="Content Placeholder 2"/>
          <p:cNvSpPr>
            <a:spLocks noGrp="1"/>
          </p:cNvSpPr>
          <p:nvPr>
            <p:ph idx="1"/>
          </p:nvPr>
        </p:nvSpPr>
        <p:spPr>
          <a:xfrm>
            <a:off x="0" y="1382752"/>
            <a:ext cx="12192000" cy="5475248"/>
          </a:xfrm>
          <a:solidFill>
            <a:schemeClr val="accent6">
              <a:lumMod val="20000"/>
              <a:lumOff val="80000"/>
            </a:schemeClr>
          </a:solidFill>
        </p:spPr>
        <p:txBody>
          <a:bodyPr>
            <a:normAutofit/>
          </a:bodyPr>
          <a:lstStyle/>
          <a:p>
            <a:r>
              <a:rPr lang="en-US" dirty="0" smtClean="0"/>
              <a:t>(1) Begin with a period of 1-2 minutes silence where you think about </a:t>
            </a:r>
            <a:r>
              <a:rPr lang="en-US" dirty="0" smtClean="0"/>
              <a:t>the different ways you could complete this sentence</a:t>
            </a:r>
            <a:r>
              <a:rPr lang="en-US" dirty="0" smtClean="0"/>
              <a:t>: </a:t>
            </a:r>
            <a:r>
              <a:rPr lang="en-US" sz="4000" i="1" dirty="0" smtClean="0">
                <a:solidFill>
                  <a:srgbClr val="FF0000"/>
                </a:solidFill>
              </a:rPr>
              <a:t>“</a:t>
            </a:r>
            <a:r>
              <a:rPr lang="en-US" sz="4000" i="1" dirty="0" smtClean="0">
                <a:solidFill>
                  <a:srgbClr val="FF0000"/>
                </a:solidFill>
              </a:rPr>
              <a:t>whenever </a:t>
            </a:r>
            <a:r>
              <a:rPr lang="en-US" sz="4000" i="1" dirty="0" smtClean="0">
                <a:solidFill>
                  <a:srgbClr val="FF0000"/>
                </a:solidFill>
              </a:rPr>
              <a:t>I have witnessed or enacted effective antiracism, </a:t>
            </a:r>
            <a:r>
              <a:rPr lang="en-US" sz="4000" i="1" dirty="0" smtClean="0">
                <a:solidFill>
                  <a:srgbClr val="FF0000"/>
                </a:solidFill>
              </a:rPr>
              <a:t>it</a:t>
            </a:r>
            <a:r>
              <a:rPr lang="en-US" sz="4000" i="1" dirty="0" smtClean="0">
                <a:solidFill>
                  <a:srgbClr val="FF0000"/>
                </a:solidFill>
              </a:rPr>
              <a:t> looks, sounds </a:t>
            </a:r>
            <a:r>
              <a:rPr lang="en-US" sz="4000" i="1" dirty="0" smtClean="0">
                <a:solidFill>
                  <a:srgbClr val="FF0000"/>
                </a:solidFill>
              </a:rPr>
              <a:t>or </a:t>
            </a:r>
            <a:r>
              <a:rPr lang="en-US" sz="4000" i="1" dirty="0" smtClean="0">
                <a:solidFill>
                  <a:srgbClr val="FF0000"/>
                </a:solidFill>
              </a:rPr>
              <a:t>feels like</a:t>
            </a:r>
            <a:r>
              <a:rPr lang="mr-IN" sz="4000" i="1" dirty="0" smtClean="0">
                <a:solidFill>
                  <a:srgbClr val="FF0000"/>
                </a:solidFill>
              </a:rPr>
              <a:t>…</a:t>
            </a:r>
            <a:r>
              <a:rPr lang="en-US" sz="4000" i="1" dirty="0" smtClean="0">
                <a:solidFill>
                  <a:srgbClr val="FF0000"/>
                </a:solidFill>
              </a:rPr>
              <a:t>..”</a:t>
            </a:r>
            <a:endParaRPr lang="en-US" sz="4000" i="1" dirty="0" smtClean="0">
              <a:solidFill>
                <a:srgbClr val="FF0000"/>
              </a:solidFill>
            </a:endParaRPr>
          </a:p>
          <a:p>
            <a:r>
              <a:rPr lang="en-US" dirty="0" smtClean="0"/>
              <a:t>(2) Go alphabetically around the group and have each person give their response to the </a:t>
            </a:r>
            <a:r>
              <a:rPr lang="en-US" dirty="0" smtClean="0"/>
              <a:t>prompt</a:t>
            </a:r>
            <a:r>
              <a:rPr lang="en-US" dirty="0" smtClean="0"/>
              <a:t> above. </a:t>
            </a:r>
            <a:r>
              <a:rPr lang="en-US" dirty="0" smtClean="0"/>
              <a:t>Each person tries to keep their comments to a minute or so</a:t>
            </a:r>
            <a:r>
              <a:rPr lang="en-US" dirty="0" smtClean="0"/>
              <a:t>. No interruptions in this round please – let each person have the floor.</a:t>
            </a:r>
            <a:endParaRPr lang="en-US" dirty="0" smtClean="0"/>
          </a:p>
          <a:p>
            <a:r>
              <a:rPr lang="en-US" dirty="0" smtClean="0"/>
              <a:t>(3) Once everyone has spoken move into open conversation – anyone can speak at any time &amp; there is no order of contribution. However, try to speak ONLY about what someone ELSE said in the opening round of comments.</a:t>
            </a:r>
          </a:p>
          <a:p>
            <a:r>
              <a:rPr lang="en-US" dirty="0" smtClean="0"/>
              <a:t>As themes, questions &amp; issues arise please post them to Zoom Chat</a:t>
            </a:r>
          </a:p>
        </p:txBody>
      </p:sp>
    </p:spTree>
    <p:extLst>
      <p:ext uri="{BB962C8B-B14F-4D97-AF65-F5344CB8AC3E}">
        <p14:creationId xmlns:p14="http://schemas.microsoft.com/office/powerpoint/2010/main" val="121121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 xmlns:a16="http://schemas.microsoft.com/office/drawing/2014/main" id="{8C790BE2-4E4F-4AAF-81A2-4A6F4885EB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D28B54C3-B57B-472A-B96E-1FCB67093D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7DB3C429-F8DA-49B9-AF84-21996FCF78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559294"/>
            <a:ext cx="12191999" cy="6298279"/>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 xmlns:a16="http://schemas.microsoft.com/office/drawing/2014/main" id="{C4C9F2B0-1044-46EB-8AEB-C3BFFDE6C2C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28"/>
            <a:ext cx="6096001" cy="6858000"/>
          </a:xfrm>
          <a:prstGeom prst="rect">
            <a:avLst/>
          </a:prstGeom>
          <a:gradFill>
            <a:gsLst>
              <a:gs pos="13000">
                <a:srgbClr val="000000">
                  <a:alpha val="72000"/>
                </a:srgbClr>
              </a:gs>
              <a:gs pos="99000">
                <a:schemeClr val="accent1">
                  <a:lumMod val="50000"/>
                  <a:alpha val="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122349" y="451366"/>
            <a:ext cx="9947305" cy="1090657"/>
          </a:xfrm>
        </p:spPr>
        <p:txBody>
          <a:bodyPr vert="horz" lIns="91440" tIns="45720" rIns="91440" bIns="45720" rtlCol="0" anchor="b">
            <a:normAutofit/>
          </a:bodyPr>
          <a:lstStyle/>
          <a:p>
            <a:pPr algn="ctr"/>
            <a:r>
              <a:rPr lang="en-US" sz="3400" dirty="0">
                <a:solidFill>
                  <a:srgbClr val="FFFFFF"/>
                </a:solidFill>
              </a:rPr>
              <a:t>Working Assumptions: Our Understanding of Racism</a:t>
            </a:r>
          </a:p>
        </p:txBody>
      </p:sp>
      <p:sp>
        <p:nvSpPr>
          <p:cNvPr id="26" name="Freeform: Shape 25">
            <a:extLst>
              <a:ext uri="{FF2B5EF4-FFF2-40B4-BE49-F238E27FC236}">
                <a16:creationId xmlns="" xmlns:a16="http://schemas.microsoft.com/office/drawing/2014/main" id="{32B3ACB3-D689-442E-8A40-8680B0FEB8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063256" y="400727"/>
            <a:ext cx="4065484" cy="8849062"/>
          </a:xfrm>
          <a:custGeom>
            <a:avLst/>
            <a:gdLst>
              <a:gd name="connsiteX0" fmla="*/ 0 w 4065484"/>
              <a:gd name="connsiteY0" fmla="*/ 4424531 h 8849062"/>
              <a:gd name="connsiteX1" fmla="*/ 3899197 w 4065484"/>
              <a:gd name="connsiteY1" fmla="*/ 8840480 h 8849062"/>
              <a:gd name="connsiteX2" fmla="*/ 4065484 w 4065484"/>
              <a:gd name="connsiteY2" fmla="*/ 8849062 h 8849062"/>
              <a:gd name="connsiteX3" fmla="*/ 4065483 w 4065484"/>
              <a:gd name="connsiteY3" fmla="*/ 0 h 8849062"/>
              <a:gd name="connsiteX4" fmla="*/ 3899197 w 4065484"/>
              <a:gd name="connsiteY4" fmla="*/ 8581 h 8849062"/>
              <a:gd name="connsiteX5" fmla="*/ 0 w 4065484"/>
              <a:gd name="connsiteY5" fmla="*/ 4424531 h 884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5484" h="8849062">
                <a:moveTo>
                  <a:pt x="0" y="4424531"/>
                </a:moveTo>
                <a:cubicBezTo>
                  <a:pt x="0" y="6722831"/>
                  <a:pt x="1709076" y="8613167"/>
                  <a:pt x="3899197" y="8840480"/>
                </a:cubicBezTo>
                <a:lnTo>
                  <a:pt x="4065484" y="8849062"/>
                </a:lnTo>
                <a:lnTo>
                  <a:pt x="4065483" y="0"/>
                </a:lnTo>
                <a:lnTo>
                  <a:pt x="3899197" y="8581"/>
                </a:lnTo>
                <a:cubicBezTo>
                  <a:pt x="1709075" y="235897"/>
                  <a:pt x="0" y="2126232"/>
                  <a:pt x="0" y="4424531"/>
                </a:cubicBezTo>
                <a:close/>
              </a:path>
            </a:pathLst>
          </a:custGeom>
          <a:gradFill flip="none" rotWithShape="1">
            <a:gsLst>
              <a:gs pos="0">
                <a:schemeClr val="accent1">
                  <a:alpha val="5000"/>
                </a:schemeClr>
              </a:gs>
              <a:gs pos="68000">
                <a:schemeClr val="accent1">
                  <a:alpha val="1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6" name="Content Placeholder 5">
            <a:extLst>
              <a:ext uri="{FF2B5EF4-FFF2-40B4-BE49-F238E27FC236}">
                <a16:creationId xmlns="" xmlns:a16="http://schemas.microsoft.com/office/drawing/2014/main" id="{580FEFB0-7276-3B4B-A2BD-9D5DB30FE7E6}"/>
              </a:ext>
            </a:extLst>
          </p:cNvPr>
          <p:cNvGraphicFramePr>
            <a:graphicFrameLocks noGrp="1"/>
          </p:cNvGraphicFramePr>
          <p:nvPr>
            <p:ph sz="half" idx="2"/>
            <p:extLst/>
          </p:nvPr>
        </p:nvGraphicFramePr>
        <p:xfrm>
          <a:off x="6420585" y="1641621"/>
          <a:ext cx="5479859" cy="46597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16">
            <a:extLst>
              <a:ext uri="{FF2B5EF4-FFF2-40B4-BE49-F238E27FC236}">
                <a16:creationId xmlns="" xmlns:a16="http://schemas.microsoft.com/office/drawing/2014/main" id="{6FD98CA5-762E-F645-A66C-4B8FCE34956E}"/>
              </a:ext>
            </a:extLst>
          </p:cNvPr>
          <p:cNvSpPr/>
          <p:nvPr/>
        </p:nvSpPr>
        <p:spPr>
          <a:xfrm>
            <a:off x="616133" y="1821670"/>
            <a:ext cx="5188319" cy="3477875"/>
          </a:xfrm>
          <a:prstGeom prst="rect">
            <a:avLst/>
          </a:prstGeom>
        </p:spPr>
        <p:txBody>
          <a:bodyPr wrap="square">
            <a:spAutoFit/>
          </a:bodyPr>
          <a:lstStyle/>
          <a:p>
            <a:pPr marL="285750" indent="-285750">
              <a:buFont typeface="Arial" panose="020B0604020202020204" pitchFamily="34" charset="0"/>
              <a:buChar char="•"/>
            </a:pPr>
            <a:r>
              <a:rPr lang="en-US" sz="2000" dirty="0">
                <a:solidFill>
                  <a:schemeClr val="bg1"/>
                </a:solidFill>
              </a:rPr>
              <a:t>Racism often seen as individual acts </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We see racism as a SYSTEM that is created to maintain &amp; enforce power and advantage </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For Carleton to become an antiracist institution means uncovering the institutional racist practices</a:t>
            </a:r>
          </a:p>
          <a:p>
            <a:pPr marL="285750" indent="-285750">
              <a:buFont typeface="Arial" panose="020B0604020202020204" pitchFamily="34" charset="0"/>
              <a:buChar char="•"/>
            </a:pPr>
            <a:endParaRPr lang="en-US" sz="2000" dirty="0">
              <a:solidFill>
                <a:schemeClr val="bg1"/>
              </a:solidFill>
            </a:endParaRPr>
          </a:p>
          <a:p>
            <a:pPr marL="285750" indent="-285750">
              <a:buFont typeface="Arial" panose="020B0604020202020204" pitchFamily="34" charset="0"/>
              <a:buChar char="•"/>
            </a:pPr>
            <a:r>
              <a:rPr lang="en-US" sz="2000" dirty="0">
                <a:solidFill>
                  <a:schemeClr val="bg1"/>
                </a:solidFill>
              </a:rPr>
              <a:t>Antiracist training is not  the same as diversity training. </a:t>
            </a:r>
          </a:p>
        </p:txBody>
      </p:sp>
    </p:spTree>
    <p:extLst>
      <p:ext uri="{BB962C8B-B14F-4D97-AF65-F5344CB8AC3E}">
        <p14:creationId xmlns:p14="http://schemas.microsoft.com/office/powerpoint/2010/main" val="55525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7A265D9C-9257-F34B-925D-3FB95B57276D}"/>
              </a:ext>
            </a:extLst>
          </p:cNvPr>
          <p:cNvSpPr>
            <a:spLocks noGrp="1"/>
          </p:cNvSpPr>
          <p:nvPr>
            <p:ph type="title"/>
          </p:nvPr>
        </p:nvSpPr>
        <p:spPr>
          <a:xfrm>
            <a:off x="524256" y="516804"/>
            <a:ext cx="6594189" cy="1625210"/>
          </a:xfrm>
        </p:spPr>
        <p:txBody>
          <a:bodyPr vert="horz" lIns="91440" tIns="45720" rIns="91440" bIns="45720" rtlCol="0" anchor="ctr">
            <a:normAutofit/>
          </a:bodyPr>
          <a:lstStyle/>
          <a:p>
            <a:r>
              <a:rPr lang="en-US" kern="1200">
                <a:solidFill>
                  <a:srgbClr val="FFFFFF"/>
                </a:solidFill>
                <a:latin typeface="+mj-lt"/>
                <a:ea typeface="+mj-ea"/>
                <a:cs typeface="+mj-cs"/>
              </a:rPr>
              <a:t>Antiracism Training at Carleton</a:t>
            </a:r>
          </a:p>
        </p:txBody>
      </p:sp>
      <p:sp>
        <p:nvSpPr>
          <p:cNvPr id="42" name="Rectangle 41">
            <a:extLst>
              <a:ext uri="{FF2B5EF4-FFF2-40B4-BE49-F238E27FC236}">
                <a16:creationId xmlns="" xmlns:a16="http://schemas.microsoft.com/office/drawing/2014/main" id="{36D30126-6314-4A93-B27E-5C66CF7819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 xmlns:a16="http://schemas.microsoft.com/office/drawing/2014/main" id="{3E10196C-86F3-AC40-ABB7-D982E9BA0CAC}"/>
              </a:ext>
            </a:extLst>
          </p:cNvPr>
          <p:cNvSpPr/>
          <p:nvPr/>
        </p:nvSpPr>
        <p:spPr>
          <a:xfrm>
            <a:off x="8029319" y="917725"/>
            <a:ext cx="3424739" cy="4852362"/>
          </a:xfrm>
          <a:prstGeom prst="rect">
            <a:avLst/>
          </a:prstGeom>
        </p:spPr>
        <p:txBody>
          <a:bodyPr vert="horz" lIns="91440" tIns="45720" rIns="91440" bIns="45720" rtlCol="0" anchor="ctr">
            <a:normAutofit lnSpcReduction="10000"/>
          </a:bodyPr>
          <a:lstStyle/>
          <a:p>
            <a:pPr marL="285750" indent="-228600">
              <a:lnSpc>
                <a:spcPct val="90000"/>
              </a:lnSpc>
              <a:spcAft>
                <a:spcPts val="600"/>
              </a:spcAft>
              <a:buFont typeface="Arial" panose="020B0604020202020204" pitchFamily="34" charset="0"/>
              <a:buChar char="•"/>
            </a:pPr>
            <a:r>
              <a:rPr lang="en-US" sz="2000" dirty="0">
                <a:solidFill>
                  <a:srgbClr val="FFFFFF"/>
                </a:solidFill>
              </a:rPr>
              <a:t>Spring 2021:</a:t>
            </a:r>
          </a:p>
          <a:p>
            <a:pPr marL="285750" indent="-228600">
              <a:lnSpc>
                <a:spcPct val="90000"/>
              </a:lnSpc>
              <a:spcAft>
                <a:spcPts val="600"/>
              </a:spcAft>
              <a:buFont typeface="Arial" panose="020B0604020202020204" pitchFamily="34" charset="0"/>
              <a:buChar char="•"/>
            </a:pPr>
            <a:endParaRPr lang="en-US" sz="2000" dirty="0">
              <a:solidFill>
                <a:srgbClr val="FFFFFF"/>
              </a:solidFill>
            </a:endParaRPr>
          </a:p>
          <a:p>
            <a:pPr marL="285750" indent="-228600">
              <a:lnSpc>
                <a:spcPct val="90000"/>
              </a:lnSpc>
              <a:spcAft>
                <a:spcPts val="600"/>
              </a:spcAft>
              <a:buFont typeface="Arial" panose="020B0604020202020204" pitchFamily="34" charset="0"/>
              <a:buChar char="•"/>
            </a:pPr>
            <a:r>
              <a:rPr lang="en-US" sz="2000" dirty="0">
                <a:solidFill>
                  <a:srgbClr val="FFFFFF"/>
                </a:solidFill>
              </a:rPr>
              <a:t>Monthly Community-Wide Didactic Events</a:t>
            </a:r>
          </a:p>
          <a:p>
            <a:pPr marL="285750" indent="-228600">
              <a:lnSpc>
                <a:spcPct val="90000"/>
              </a:lnSpc>
              <a:spcAft>
                <a:spcPts val="600"/>
              </a:spcAft>
              <a:buFont typeface="Arial" panose="020B0604020202020204" pitchFamily="34" charset="0"/>
              <a:buChar char="•"/>
            </a:pPr>
            <a:endParaRPr lang="en-US" sz="2000" dirty="0">
              <a:solidFill>
                <a:srgbClr val="FFFFFF"/>
              </a:solidFill>
            </a:endParaRPr>
          </a:p>
          <a:p>
            <a:pPr marL="285750" indent="-228600">
              <a:lnSpc>
                <a:spcPct val="90000"/>
              </a:lnSpc>
              <a:spcAft>
                <a:spcPts val="600"/>
              </a:spcAft>
              <a:buFont typeface="Arial" panose="020B0604020202020204" pitchFamily="34" charset="0"/>
              <a:buChar char="•"/>
            </a:pPr>
            <a:r>
              <a:rPr lang="en-US" sz="2000" dirty="0" smtClean="0">
                <a:solidFill>
                  <a:srgbClr val="FFFFFF"/>
                </a:solidFill>
              </a:rPr>
              <a:t>Monthly Discussions involving ALL Carleton community members in </a:t>
            </a:r>
            <a:r>
              <a:rPr lang="en-US" sz="2000" dirty="0">
                <a:solidFill>
                  <a:srgbClr val="FFFFFF"/>
                </a:solidFill>
              </a:rPr>
              <a:t>Racial Affinity </a:t>
            </a:r>
            <a:r>
              <a:rPr lang="en-US" sz="2000" dirty="0" smtClean="0">
                <a:solidFill>
                  <a:srgbClr val="FFFFFF"/>
                </a:solidFill>
              </a:rPr>
              <a:t>Spaces</a:t>
            </a:r>
          </a:p>
          <a:p>
            <a:pPr marL="285750" indent="-228600">
              <a:lnSpc>
                <a:spcPct val="90000"/>
              </a:lnSpc>
              <a:spcAft>
                <a:spcPts val="600"/>
              </a:spcAft>
              <a:buFont typeface="Arial" panose="020B0604020202020204" pitchFamily="34" charset="0"/>
              <a:buChar char="•"/>
            </a:pPr>
            <a:endParaRPr lang="en-US" sz="2000" dirty="0" smtClean="0">
              <a:solidFill>
                <a:srgbClr val="FFFFFF"/>
              </a:solidFill>
            </a:endParaRPr>
          </a:p>
          <a:p>
            <a:pPr marL="285750" indent="-228600">
              <a:lnSpc>
                <a:spcPct val="90000"/>
              </a:lnSpc>
              <a:spcAft>
                <a:spcPts val="600"/>
              </a:spcAft>
              <a:buFont typeface="Arial" panose="020B0604020202020204" pitchFamily="34" charset="0"/>
              <a:buChar char="•"/>
            </a:pPr>
            <a:r>
              <a:rPr lang="en-US" sz="2000" dirty="0" smtClean="0">
                <a:solidFill>
                  <a:schemeClr val="bg1"/>
                </a:solidFill>
              </a:rPr>
              <a:t>12 Affinity Group meetings per month – 7 white only groups, 3 BIPOC only groups, 1 biracial identity group and 1 open to all racial identities.</a:t>
            </a:r>
            <a:endParaRPr lang="en-US" sz="2000" dirty="0">
              <a:solidFill>
                <a:schemeClr val="bg1"/>
              </a:solidFill>
            </a:endParaRPr>
          </a:p>
          <a:p>
            <a:pPr marL="285750" indent="-228600">
              <a:lnSpc>
                <a:spcPct val="90000"/>
              </a:lnSpc>
              <a:spcAft>
                <a:spcPts val="600"/>
              </a:spcAft>
              <a:buFont typeface="Arial" panose="020B0604020202020204" pitchFamily="34" charset="0"/>
              <a:buChar char="•"/>
            </a:pPr>
            <a:endParaRPr lang="en-US" sz="2000" dirty="0">
              <a:solidFill>
                <a:srgbClr val="FFFFFF"/>
              </a:solidFill>
            </a:endParaRPr>
          </a:p>
        </p:txBody>
      </p:sp>
      <p:graphicFrame>
        <p:nvGraphicFramePr>
          <p:cNvPr id="4" name="Table 4">
            <a:extLst>
              <a:ext uri="{FF2B5EF4-FFF2-40B4-BE49-F238E27FC236}">
                <a16:creationId xmlns="" xmlns:a16="http://schemas.microsoft.com/office/drawing/2014/main" id="{89F857B5-DE61-E848-BEC3-80A1644C04C2}"/>
              </a:ext>
            </a:extLst>
          </p:cNvPr>
          <p:cNvGraphicFramePr>
            <a:graphicFrameLocks noGrp="1"/>
          </p:cNvGraphicFramePr>
          <p:nvPr>
            <p:extLst/>
          </p:nvPr>
        </p:nvGraphicFramePr>
        <p:xfrm>
          <a:off x="566744" y="2766171"/>
          <a:ext cx="6579911" cy="3435121"/>
        </p:xfrm>
        <a:graphic>
          <a:graphicData uri="http://schemas.openxmlformats.org/drawingml/2006/table">
            <a:tbl>
              <a:tblPr firstRow="1" bandRow="1">
                <a:tableStyleId>{8EC20E35-A176-4012-BC5E-935CFFF8708E}</a:tableStyleId>
              </a:tblPr>
              <a:tblGrid>
                <a:gridCol w="2095253">
                  <a:extLst>
                    <a:ext uri="{9D8B030D-6E8A-4147-A177-3AD203B41FA5}">
                      <a16:colId xmlns="" xmlns:a16="http://schemas.microsoft.com/office/drawing/2014/main" val="1698352902"/>
                    </a:ext>
                  </a:extLst>
                </a:gridCol>
                <a:gridCol w="4484658">
                  <a:extLst>
                    <a:ext uri="{9D8B030D-6E8A-4147-A177-3AD203B41FA5}">
                      <a16:colId xmlns="" xmlns:a16="http://schemas.microsoft.com/office/drawing/2014/main" val="1684454889"/>
                    </a:ext>
                  </a:extLst>
                </a:gridCol>
              </a:tblGrid>
              <a:tr h="542501">
                <a:tc>
                  <a:txBody>
                    <a:bodyPr/>
                    <a:lstStyle/>
                    <a:p>
                      <a:r>
                        <a:rPr lang="en-US" sz="2000" b="0" cap="none" spc="0">
                          <a:solidFill>
                            <a:schemeClr val="bg1"/>
                          </a:solidFill>
                        </a:rPr>
                        <a:t>Date</a:t>
                      </a:r>
                    </a:p>
                  </a:txBody>
                  <a:tcPr marL="166211" marR="166211" marT="123179" marB="83106" anchor="ctr"/>
                </a:tc>
                <a:tc>
                  <a:txBody>
                    <a:bodyPr/>
                    <a:lstStyle/>
                    <a:p>
                      <a:r>
                        <a:rPr lang="en-US" sz="2000" b="0" cap="none" spc="0">
                          <a:solidFill>
                            <a:schemeClr val="bg1"/>
                          </a:solidFill>
                        </a:rPr>
                        <a:t>Title</a:t>
                      </a:r>
                    </a:p>
                  </a:txBody>
                  <a:tcPr marL="166211" marR="166211" marT="123179" marB="83106" anchor="ctr"/>
                </a:tc>
                <a:extLst>
                  <a:ext uri="{0D108BD9-81ED-4DB2-BD59-A6C34878D82A}">
                    <a16:rowId xmlns="" xmlns:a16="http://schemas.microsoft.com/office/drawing/2014/main" val="4136877941"/>
                  </a:ext>
                </a:extLst>
              </a:tr>
              <a:tr h="722617">
                <a:tc>
                  <a:txBody>
                    <a:bodyPr/>
                    <a:lstStyle/>
                    <a:p>
                      <a:r>
                        <a:rPr lang="en-US" sz="1600" cap="none" spc="0">
                          <a:solidFill>
                            <a:schemeClr val="tx1"/>
                          </a:solidFill>
                        </a:rPr>
                        <a:t>January 21</a:t>
                      </a:r>
                    </a:p>
                  </a:txBody>
                  <a:tcPr marL="166211" marR="166211" marT="123179" marB="831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cap="none" spc="0">
                          <a:solidFill>
                            <a:schemeClr val="tx1"/>
                          </a:solidFill>
                          <a:effectLst/>
                        </a:rPr>
                        <a:t>Kick-Off: What Does It Mean for Carleton to Commit to Antiracism?</a:t>
                      </a:r>
                      <a:endParaRPr lang="en-US" sz="1600" b="0" i="0" kern="1200" cap="none" spc="0">
                        <a:solidFill>
                          <a:schemeClr val="tx1"/>
                        </a:solidFill>
                        <a:effectLst/>
                        <a:latin typeface="+mn-lt"/>
                        <a:ea typeface="+mn-ea"/>
                        <a:cs typeface="+mn-cs"/>
                      </a:endParaRPr>
                    </a:p>
                  </a:txBody>
                  <a:tcPr marL="166211" marR="166211" marT="123179" marB="83106"/>
                </a:tc>
                <a:extLst>
                  <a:ext uri="{0D108BD9-81ED-4DB2-BD59-A6C34878D82A}">
                    <a16:rowId xmlns="" xmlns:a16="http://schemas.microsoft.com/office/drawing/2014/main" val="247661561"/>
                  </a:ext>
                </a:extLst>
              </a:tr>
              <a:tr h="722617">
                <a:tc>
                  <a:txBody>
                    <a:bodyPr/>
                    <a:lstStyle/>
                    <a:p>
                      <a:r>
                        <a:rPr lang="en-US" sz="1600" cap="none" spc="0">
                          <a:solidFill>
                            <a:schemeClr val="tx1"/>
                          </a:solidFill>
                        </a:rPr>
                        <a:t>February 4</a:t>
                      </a:r>
                    </a:p>
                  </a:txBody>
                  <a:tcPr marL="166211" marR="166211" marT="123179" marB="831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cap="none" spc="0">
                          <a:solidFill>
                            <a:schemeClr val="tx1"/>
                          </a:solidFill>
                          <a:effectLst/>
                        </a:rPr>
                        <a:t>What Racial Identity Means for How Life at Carleton Is Experienced</a:t>
                      </a:r>
                      <a:endParaRPr lang="en-US" sz="1600" b="0" i="0" kern="1200" cap="none" spc="0">
                        <a:solidFill>
                          <a:schemeClr val="tx1"/>
                        </a:solidFill>
                        <a:effectLst/>
                        <a:latin typeface="+mn-lt"/>
                        <a:ea typeface="+mn-ea"/>
                        <a:cs typeface="+mn-cs"/>
                      </a:endParaRPr>
                    </a:p>
                  </a:txBody>
                  <a:tcPr marL="166211" marR="166211" marT="123179" marB="83106"/>
                </a:tc>
                <a:extLst>
                  <a:ext uri="{0D108BD9-81ED-4DB2-BD59-A6C34878D82A}">
                    <a16:rowId xmlns="" xmlns:a16="http://schemas.microsoft.com/office/drawing/2014/main" val="3182779032"/>
                  </a:ext>
                </a:extLst>
              </a:tr>
              <a:tr h="482462">
                <a:tc>
                  <a:txBody>
                    <a:bodyPr/>
                    <a:lstStyle/>
                    <a:p>
                      <a:r>
                        <a:rPr lang="en-US" sz="1600" cap="none" spc="0">
                          <a:solidFill>
                            <a:schemeClr val="tx1"/>
                          </a:solidFill>
                        </a:rPr>
                        <a:t>March 4</a:t>
                      </a:r>
                    </a:p>
                  </a:txBody>
                  <a:tcPr marL="166211" marR="166211" marT="123179" marB="831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cap="none" spc="0">
                          <a:solidFill>
                            <a:schemeClr val="tx1"/>
                          </a:solidFill>
                          <a:effectLst/>
                        </a:rPr>
                        <a:t>What Is Racism?</a:t>
                      </a:r>
                      <a:endParaRPr lang="en-US" sz="1600" b="0" i="0" kern="1200" cap="none" spc="0">
                        <a:solidFill>
                          <a:schemeClr val="tx1"/>
                        </a:solidFill>
                        <a:effectLst/>
                        <a:latin typeface="+mn-lt"/>
                        <a:ea typeface="+mn-ea"/>
                        <a:cs typeface="+mn-cs"/>
                      </a:endParaRPr>
                    </a:p>
                  </a:txBody>
                  <a:tcPr marL="166211" marR="166211" marT="123179" marB="83106"/>
                </a:tc>
                <a:extLst>
                  <a:ext uri="{0D108BD9-81ED-4DB2-BD59-A6C34878D82A}">
                    <a16:rowId xmlns="" xmlns:a16="http://schemas.microsoft.com/office/drawing/2014/main" val="2259315771"/>
                  </a:ext>
                </a:extLst>
              </a:tr>
              <a:tr h="482462">
                <a:tc>
                  <a:txBody>
                    <a:bodyPr/>
                    <a:lstStyle/>
                    <a:p>
                      <a:r>
                        <a:rPr lang="en-US" sz="1600" cap="none" spc="0">
                          <a:solidFill>
                            <a:schemeClr val="tx1"/>
                          </a:solidFill>
                        </a:rPr>
                        <a:t>April 1</a:t>
                      </a:r>
                    </a:p>
                  </a:txBody>
                  <a:tcPr marL="166211" marR="166211" marT="123179" marB="831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cap="none" spc="0">
                          <a:solidFill>
                            <a:schemeClr val="tx1"/>
                          </a:solidFill>
                          <a:effectLst/>
                        </a:rPr>
                        <a:t>Implicit Bias and Microaggressions</a:t>
                      </a:r>
                      <a:endParaRPr lang="en-US" sz="1600" b="0" i="0" kern="1200" cap="none" spc="0">
                        <a:solidFill>
                          <a:schemeClr val="tx1"/>
                        </a:solidFill>
                        <a:effectLst/>
                        <a:latin typeface="+mn-lt"/>
                        <a:ea typeface="+mn-ea"/>
                        <a:cs typeface="+mn-cs"/>
                      </a:endParaRPr>
                    </a:p>
                  </a:txBody>
                  <a:tcPr marL="166211" marR="166211" marT="123179" marB="83106"/>
                </a:tc>
                <a:extLst>
                  <a:ext uri="{0D108BD9-81ED-4DB2-BD59-A6C34878D82A}">
                    <a16:rowId xmlns="" xmlns:a16="http://schemas.microsoft.com/office/drawing/2014/main" val="1821268988"/>
                  </a:ext>
                </a:extLst>
              </a:tr>
              <a:tr h="482462">
                <a:tc>
                  <a:txBody>
                    <a:bodyPr/>
                    <a:lstStyle/>
                    <a:p>
                      <a:r>
                        <a:rPr lang="en-US" sz="1600" cap="none" spc="0">
                          <a:solidFill>
                            <a:schemeClr val="tx1"/>
                          </a:solidFill>
                        </a:rPr>
                        <a:t>April 29</a:t>
                      </a:r>
                    </a:p>
                  </a:txBody>
                  <a:tcPr marL="166211" marR="166211" marT="123179" marB="8310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cap="none" spc="0">
                          <a:solidFill>
                            <a:schemeClr val="tx1"/>
                          </a:solidFill>
                          <a:effectLst/>
                        </a:rPr>
                        <a:t>Bystander Interventions and Allyship</a:t>
                      </a:r>
                      <a:endParaRPr lang="en-US" sz="1600" b="0" i="0" kern="1200" cap="none" spc="0">
                        <a:solidFill>
                          <a:schemeClr val="tx1"/>
                        </a:solidFill>
                        <a:effectLst/>
                        <a:latin typeface="+mn-lt"/>
                        <a:ea typeface="+mn-ea"/>
                        <a:cs typeface="+mn-cs"/>
                      </a:endParaRPr>
                    </a:p>
                  </a:txBody>
                  <a:tcPr marL="166211" marR="166211" marT="123179" marB="83106"/>
                </a:tc>
                <a:extLst>
                  <a:ext uri="{0D108BD9-81ED-4DB2-BD59-A6C34878D82A}">
                    <a16:rowId xmlns="" xmlns:a16="http://schemas.microsoft.com/office/drawing/2014/main" val="2794505895"/>
                  </a:ext>
                </a:extLst>
              </a:tr>
            </a:tbl>
          </a:graphicData>
        </a:graphic>
      </p:graphicFrame>
    </p:spTree>
    <p:extLst>
      <p:ext uri="{BB962C8B-B14F-4D97-AF65-F5344CB8AC3E}">
        <p14:creationId xmlns:p14="http://schemas.microsoft.com/office/powerpoint/2010/main" val="108790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dirty="0" smtClean="0">
                <a:solidFill>
                  <a:srgbClr val="FF0000"/>
                </a:solidFill>
              </a:rPr>
              <a:t>Today’s Focus</a:t>
            </a:r>
            <a:endParaRPr lang="en-US" sz="6000" b="1" i="1" dirty="0">
              <a:solidFill>
                <a:srgbClr val="FF0000"/>
              </a:solidFill>
            </a:endParaRPr>
          </a:p>
        </p:txBody>
      </p:sp>
      <p:sp>
        <p:nvSpPr>
          <p:cNvPr id="3" name="Content Placeholder 2"/>
          <p:cNvSpPr>
            <a:spLocks noGrp="1"/>
          </p:cNvSpPr>
          <p:nvPr>
            <p:ph idx="1"/>
          </p:nvPr>
        </p:nvSpPr>
        <p:spPr>
          <a:solidFill>
            <a:schemeClr val="accent6">
              <a:lumMod val="20000"/>
              <a:lumOff val="80000"/>
            </a:schemeClr>
          </a:solidFill>
        </p:spPr>
        <p:txBody>
          <a:bodyPr/>
          <a:lstStyle/>
          <a:p>
            <a:r>
              <a:rPr lang="en-US" dirty="0"/>
              <a:t>Many diversity efforts are understandable focused on making BIPOC folk feel acknowledged and included, and on learning about their experiences and cultural traditions. What often gets pushed to the side is the reality of white supremacy and how white racial identity &amp; white epistemology construct our world at Carleton and elsewhere. </a:t>
            </a:r>
            <a:endParaRPr lang="en-US" dirty="0" smtClean="0"/>
          </a:p>
          <a:p>
            <a:r>
              <a:rPr lang="en-US" dirty="0" smtClean="0"/>
              <a:t>Many </a:t>
            </a:r>
            <a:r>
              <a:rPr lang="en-US" dirty="0"/>
              <a:t>BIPOC have urged that the most important </a:t>
            </a:r>
            <a:r>
              <a:rPr lang="en-US" dirty="0" smtClean="0"/>
              <a:t>work </a:t>
            </a:r>
            <a:r>
              <a:rPr lang="en-US" dirty="0"/>
              <a:t>whites can do is try to understand what it means to be white.  </a:t>
            </a:r>
            <a:endParaRPr lang="en-US" dirty="0" smtClean="0"/>
          </a:p>
          <a:p>
            <a:r>
              <a:rPr lang="en-US" dirty="0" smtClean="0"/>
              <a:t>In </a:t>
            </a:r>
            <a:r>
              <a:rPr lang="en-US" dirty="0"/>
              <a:t>this session we will explore as a group the connection between naming and challenging whiteness and white supremacy, and becoming antiracist</a:t>
            </a:r>
            <a:r>
              <a:rPr lang="en-US" dirty="0" smtClean="0"/>
              <a:t>.</a:t>
            </a:r>
            <a:endParaRPr lang="en-US" dirty="0"/>
          </a:p>
        </p:txBody>
      </p:sp>
    </p:spTree>
    <p:extLst>
      <p:ext uri="{BB962C8B-B14F-4D97-AF65-F5344CB8AC3E}">
        <p14:creationId xmlns:p14="http://schemas.microsoft.com/office/powerpoint/2010/main" val="1766555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8055"/>
          </a:xfrm>
        </p:spPr>
        <p:txBody>
          <a:bodyPr/>
          <a:lstStyle/>
          <a:p>
            <a:r>
              <a:rPr lang="en-US" b="1" i="1" smtClean="0">
                <a:solidFill>
                  <a:srgbClr val="FF0000"/>
                </a:solidFill>
              </a:rPr>
              <a:t>DEFINING TERMS - RACISM</a:t>
            </a:r>
            <a:endParaRPr lang="en-US"/>
          </a:p>
        </p:txBody>
      </p:sp>
      <p:sp>
        <p:nvSpPr>
          <p:cNvPr id="3" name="Content Placeholder 2"/>
          <p:cNvSpPr>
            <a:spLocks noGrp="1"/>
          </p:cNvSpPr>
          <p:nvPr>
            <p:ph idx="1"/>
          </p:nvPr>
        </p:nvSpPr>
        <p:spPr>
          <a:xfrm>
            <a:off x="838200" y="1193180"/>
            <a:ext cx="10515600" cy="5508703"/>
          </a:xfrm>
          <a:solidFill>
            <a:schemeClr val="accent2">
              <a:lumMod val="20000"/>
              <a:lumOff val="80000"/>
            </a:schemeClr>
          </a:solidFill>
        </p:spPr>
        <p:txBody>
          <a:bodyPr>
            <a:normAutofit fontScale="85000" lnSpcReduction="10000"/>
          </a:bodyPr>
          <a:lstStyle/>
          <a:p>
            <a:r>
              <a:rPr lang="en-US" dirty="0" smtClean="0"/>
              <a:t>Racism is NOT individual acts of meanness, implicit bias, cultural blindness that come from a place of moral unfitness - though these all reflect a racist system</a:t>
            </a:r>
          </a:p>
          <a:p>
            <a:r>
              <a:rPr lang="en-US" dirty="0" smtClean="0"/>
              <a:t>Racism is a SYSTEM constructed to maintain the power &amp; supremacy of one group. In the US this is Euro-Americans. In other countries it’s ethnicity / religion</a:t>
            </a:r>
          </a:p>
          <a:p>
            <a:r>
              <a:rPr lang="en-US" dirty="0" smtClean="0"/>
              <a:t>In the US this system perpetuates inequality and exclusion through the dissemination of an ideology of white supremacy. This ideology views all non-whites as less than fully human. Whiteness becomes the de-facto definition of humanity, of leadership.</a:t>
            </a:r>
          </a:p>
          <a:p>
            <a:r>
              <a:rPr lang="en-US" dirty="0" smtClean="0"/>
              <a:t>A racist system ensures that communities of color are targeted &amp; harmed but that this is accepted as the natural way of the world - school to prison pipeline, the criminalization of blackness, brownness and redness, the effects of </a:t>
            </a:r>
            <a:r>
              <a:rPr lang="en-US" dirty="0" err="1" smtClean="0"/>
              <a:t>Covid</a:t>
            </a:r>
            <a:r>
              <a:rPr lang="en-US" dirty="0" smtClean="0"/>
              <a:t> 19.</a:t>
            </a:r>
          </a:p>
          <a:p>
            <a:r>
              <a:rPr lang="en-US" dirty="0" smtClean="0"/>
              <a:t>Whites LEARN racism in daily interactions with the system, in breathing the cultural air of stereotypes, &amp; within white-only groups</a:t>
            </a:r>
          </a:p>
          <a:p>
            <a:r>
              <a:rPr lang="en-US" dirty="0" smtClean="0"/>
              <a:t>So early on – establish that racism is a LEARNED BEHAVIOR, not a personal character flaw: a consciousness that structures how we move through the world</a:t>
            </a:r>
          </a:p>
        </p:txBody>
      </p:sp>
    </p:spTree>
    <p:extLst>
      <p:ext uri="{BB962C8B-B14F-4D97-AF65-F5344CB8AC3E}">
        <p14:creationId xmlns:p14="http://schemas.microsoft.com/office/powerpoint/2010/main" val="206346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rgbClr val="FF0000"/>
                </a:solidFill>
              </a:rPr>
              <a:t>Remember – Racism is “Normal”</a:t>
            </a:r>
            <a:endParaRPr lang="en-US" dirty="0"/>
          </a:p>
        </p:txBody>
      </p:sp>
      <p:sp>
        <p:nvSpPr>
          <p:cNvPr id="3" name="Content Placeholder 2"/>
          <p:cNvSpPr>
            <a:spLocks noGrp="1"/>
          </p:cNvSpPr>
          <p:nvPr>
            <p:ph idx="1"/>
          </p:nvPr>
        </p:nvSpPr>
        <p:spPr>
          <a:solidFill>
            <a:schemeClr val="accent5">
              <a:lumMod val="20000"/>
              <a:lumOff val="80000"/>
            </a:schemeClr>
          </a:solidFill>
        </p:spPr>
        <p:txBody>
          <a:bodyPr>
            <a:normAutofit fontScale="92500" lnSpcReduction="10000"/>
          </a:bodyPr>
          <a:lstStyle/>
          <a:p>
            <a:r>
              <a:rPr lang="en-US" dirty="0" smtClean="0"/>
              <a:t>Racism is NORMAL &amp; PERVASIVE (though obviously deeply harmful, dehumanizing, brutalizing, violent, destructive and immoral) (CRT)</a:t>
            </a:r>
          </a:p>
          <a:p>
            <a:r>
              <a:rPr lang="en-US" dirty="0" smtClean="0"/>
              <a:t>It’s normal because we live in a racist system &amp; have grown up under white supremacy – so acting in racist ways is not an example of your fundamentally flawed soul – IT’S WHAT YOU’VE BEEN TAUGHT TO DO! (often completely without your awareness)</a:t>
            </a:r>
          </a:p>
          <a:p>
            <a:r>
              <a:rPr lang="en-US" dirty="0" smtClean="0"/>
              <a:t>So get past your “shame” and “guilt” at thinking of yourself as being racist – you didn’t set out intentionally and deliberately to become racist: RACISM HAPPENED TO YOU! (by dint of growing up in the USA)</a:t>
            </a:r>
          </a:p>
          <a:p>
            <a:r>
              <a:rPr lang="en-US" dirty="0" smtClean="0"/>
              <a:t>We need to recognize racism for what it is: a LEARNED BEHAVIOR</a:t>
            </a:r>
          </a:p>
          <a:p>
            <a:r>
              <a:rPr lang="en-US" dirty="0" smtClean="0"/>
              <a:t>Am I racist? Of course! I grew up in a racist world. How could I NOT be?  </a:t>
            </a:r>
          </a:p>
        </p:txBody>
      </p:sp>
    </p:spTree>
    <p:extLst>
      <p:ext uri="{BB962C8B-B14F-4D97-AF65-F5344CB8AC3E}">
        <p14:creationId xmlns:p14="http://schemas.microsoft.com/office/powerpoint/2010/main" val="1450189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dirty="0" smtClean="0">
                <a:solidFill>
                  <a:srgbClr val="FF0000"/>
                </a:solidFill>
              </a:rPr>
              <a:t>White Supremacy</a:t>
            </a:r>
            <a:endParaRPr lang="en-US" sz="6000" dirty="0"/>
          </a:p>
        </p:txBody>
      </p:sp>
      <p:sp>
        <p:nvSpPr>
          <p:cNvPr id="3" name="Content Placeholder 2"/>
          <p:cNvSpPr>
            <a:spLocks noGrp="1"/>
          </p:cNvSpPr>
          <p:nvPr>
            <p:ph idx="1"/>
          </p:nvPr>
        </p:nvSpPr>
        <p:spPr>
          <a:xfrm>
            <a:off x="838200" y="1825624"/>
            <a:ext cx="10515600" cy="4853955"/>
          </a:xfrm>
          <a:solidFill>
            <a:schemeClr val="accent6">
              <a:lumMod val="20000"/>
              <a:lumOff val="80000"/>
            </a:schemeClr>
          </a:solidFill>
        </p:spPr>
        <p:txBody>
          <a:bodyPr>
            <a:normAutofit lnSpcReduction="10000"/>
          </a:bodyPr>
          <a:lstStyle/>
          <a:p>
            <a:r>
              <a:rPr lang="en-US" dirty="0" smtClean="0">
                <a:solidFill>
                  <a:srgbClr val="7030A0"/>
                </a:solidFill>
              </a:rPr>
              <a:t>Core Idea </a:t>
            </a:r>
            <a:r>
              <a:rPr lang="mr-IN" dirty="0" smtClean="0"/>
              <a:t>–</a:t>
            </a:r>
            <a:r>
              <a:rPr lang="en-US" dirty="0" smtClean="0"/>
              <a:t> because of their innately superior intelligence, ability to use reason &amp; logic, &amp; capacity for calm objective analysis, whites should be entrusted with the power &amp; control to make decisions for everyone else. People of color are too unsophisticated, irrational &amp; emotional to be entrusted with power. They have ‘soul’ and physical grace but are deemed not to possess intelligence &amp; are driven by animalistic instinct.</a:t>
            </a:r>
          </a:p>
          <a:p>
            <a:r>
              <a:rPr lang="en-US" dirty="0" smtClean="0">
                <a:solidFill>
                  <a:srgbClr val="7030A0"/>
                </a:solidFill>
              </a:rPr>
              <a:t>An unacknowledged component of white identity </a:t>
            </a:r>
            <a:r>
              <a:rPr lang="en-US" dirty="0" smtClean="0"/>
              <a:t>– if you are white assume that you, like me, have this idea in your consciousness at an unacknowledged level. You may think you are past it, but it’s in you.</a:t>
            </a:r>
          </a:p>
          <a:p>
            <a:r>
              <a:rPr lang="en-US" dirty="0" smtClean="0">
                <a:solidFill>
                  <a:srgbClr val="7030A0"/>
                </a:solidFill>
              </a:rPr>
              <a:t>This core idea ‘normalizes’ racism for ‘good whites’ </a:t>
            </a:r>
            <a:r>
              <a:rPr lang="en-US" dirty="0" smtClean="0"/>
              <a:t>– we may deplore racism but we enact it because of learned white supremacy</a:t>
            </a:r>
          </a:p>
          <a:p>
            <a:endParaRPr lang="en-US" dirty="0"/>
          </a:p>
        </p:txBody>
      </p:sp>
    </p:spTree>
    <p:extLst>
      <p:ext uri="{BB962C8B-B14F-4D97-AF65-F5344CB8AC3E}">
        <p14:creationId xmlns:p14="http://schemas.microsoft.com/office/powerpoint/2010/main" val="67420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15" y="1"/>
            <a:ext cx="12058185" cy="1349297"/>
          </a:xfrm>
        </p:spPr>
        <p:txBody>
          <a:bodyPr/>
          <a:lstStyle/>
          <a:p>
            <a:r>
              <a:rPr lang="en-US" b="1" i="1" dirty="0" smtClean="0">
                <a:solidFill>
                  <a:srgbClr val="FF0000"/>
                </a:solidFill>
              </a:rPr>
              <a:t>Let’s start with an anonymous social media tool</a:t>
            </a:r>
            <a:endParaRPr lang="en-US" b="1" i="1" dirty="0">
              <a:solidFill>
                <a:srgbClr val="FF0000"/>
              </a:solidFill>
            </a:endParaRPr>
          </a:p>
        </p:txBody>
      </p:sp>
      <p:sp>
        <p:nvSpPr>
          <p:cNvPr id="3" name="Content Placeholder 2"/>
          <p:cNvSpPr>
            <a:spLocks noGrp="1"/>
          </p:cNvSpPr>
          <p:nvPr>
            <p:ph idx="1"/>
          </p:nvPr>
        </p:nvSpPr>
        <p:spPr>
          <a:xfrm>
            <a:off x="838200" y="1349298"/>
            <a:ext cx="10515600" cy="4827665"/>
          </a:xfrm>
          <a:solidFill>
            <a:schemeClr val="accent4">
              <a:lumMod val="20000"/>
              <a:lumOff val="80000"/>
            </a:schemeClr>
          </a:solidFill>
        </p:spPr>
        <p:txBody>
          <a:bodyPr/>
          <a:lstStyle/>
          <a:p>
            <a:r>
              <a:rPr lang="en-US" dirty="0" smtClean="0"/>
              <a:t>Go to </a:t>
            </a:r>
            <a:r>
              <a:rPr lang="en-US" sz="4800" dirty="0" err="1" smtClean="0"/>
              <a:t>sli.do</a:t>
            </a:r>
            <a:endParaRPr lang="en-US" sz="4800" dirty="0" smtClean="0"/>
          </a:p>
          <a:p>
            <a:r>
              <a:rPr lang="en-US" dirty="0" smtClean="0"/>
              <a:t>Enter the code: </a:t>
            </a:r>
            <a:r>
              <a:rPr lang="en-US" sz="5400" dirty="0" smtClean="0"/>
              <a:t>69649</a:t>
            </a:r>
          </a:p>
          <a:p>
            <a:r>
              <a:rPr lang="en-US" dirty="0" smtClean="0"/>
              <a:t>Respond to the question there: </a:t>
            </a:r>
            <a:r>
              <a:rPr lang="en-US" sz="4000" i="1" dirty="0" smtClean="0">
                <a:solidFill>
                  <a:srgbClr val="FF0000"/>
                </a:solidFill>
              </a:rPr>
              <a:t>Think about your own experiences as </a:t>
            </a:r>
            <a:r>
              <a:rPr lang="en-US" sz="4000" i="1" dirty="0" smtClean="0">
                <a:solidFill>
                  <a:srgbClr val="FF0000"/>
                </a:solidFill>
              </a:rPr>
              <a:t>Carleton alumni </a:t>
            </a:r>
            <a:r>
              <a:rPr lang="en-US" sz="4000" i="1" dirty="0" smtClean="0">
                <a:solidFill>
                  <a:srgbClr val="FF0000"/>
                </a:solidFill>
              </a:rPr>
              <a:t>and activists. What does </a:t>
            </a:r>
            <a:r>
              <a:rPr lang="en-US" sz="4000" i="1" dirty="0">
                <a:solidFill>
                  <a:srgbClr val="FF0000"/>
                </a:solidFill>
              </a:rPr>
              <a:t>it mean to be </a:t>
            </a:r>
            <a:r>
              <a:rPr lang="en-US" sz="4000" i="1" dirty="0" smtClean="0">
                <a:solidFill>
                  <a:srgbClr val="FF0000"/>
                </a:solidFill>
              </a:rPr>
              <a:t>white for your time here and in the wider world?</a:t>
            </a:r>
            <a:r>
              <a:rPr lang="en-US" sz="4000" i="1" dirty="0" smtClean="0">
                <a:solidFill>
                  <a:srgbClr val="FF0000"/>
                </a:solidFill>
                <a:effectLst/>
              </a:rPr>
              <a:t> </a:t>
            </a:r>
            <a:endParaRPr lang="en-US" sz="4000" i="1" dirty="0">
              <a:solidFill>
                <a:srgbClr val="FF0000"/>
              </a:solidFill>
            </a:endParaRPr>
          </a:p>
        </p:txBody>
      </p:sp>
    </p:spTree>
    <p:extLst>
      <p:ext uri="{BB962C8B-B14F-4D97-AF65-F5344CB8AC3E}">
        <p14:creationId xmlns:p14="http://schemas.microsoft.com/office/powerpoint/2010/main" val="63599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i="1" dirty="0" smtClean="0">
                <a:solidFill>
                  <a:srgbClr val="FF0000"/>
                </a:solidFill>
              </a:rPr>
              <a:t>Let’s try a 2</a:t>
            </a:r>
            <a:r>
              <a:rPr lang="en-US" sz="6000" b="1" i="1" baseline="30000" dirty="0" smtClean="0">
                <a:solidFill>
                  <a:srgbClr val="FF0000"/>
                </a:solidFill>
              </a:rPr>
              <a:t>nd</a:t>
            </a:r>
            <a:r>
              <a:rPr lang="en-US" sz="6000" b="1" i="1" dirty="0" smtClean="0">
                <a:solidFill>
                  <a:srgbClr val="FF0000"/>
                </a:solidFill>
              </a:rPr>
              <a:t> </a:t>
            </a:r>
            <a:r>
              <a:rPr lang="en-US" sz="6000" b="1" i="1" dirty="0" err="1" smtClean="0">
                <a:solidFill>
                  <a:srgbClr val="FF0000"/>
                </a:solidFill>
              </a:rPr>
              <a:t>sli.do</a:t>
            </a:r>
            <a:r>
              <a:rPr lang="en-US" sz="6000" b="1" i="1" dirty="0" smtClean="0">
                <a:solidFill>
                  <a:srgbClr val="FF0000"/>
                </a:solidFill>
              </a:rPr>
              <a:t> question</a:t>
            </a:r>
            <a:endParaRPr lang="en-US" sz="6000" b="1" i="1" dirty="0">
              <a:solidFill>
                <a:srgbClr val="FF0000"/>
              </a:solidFill>
            </a:endParaRPr>
          </a:p>
        </p:txBody>
      </p:sp>
      <p:sp>
        <p:nvSpPr>
          <p:cNvPr id="3" name="Content Placeholder 2"/>
          <p:cNvSpPr>
            <a:spLocks noGrp="1"/>
          </p:cNvSpPr>
          <p:nvPr>
            <p:ph idx="1"/>
          </p:nvPr>
        </p:nvSpPr>
        <p:spPr>
          <a:solidFill>
            <a:schemeClr val="accent4">
              <a:lumMod val="20000"/>
              <a:lumOff val="80000"/>
            </a:schemeClr>
          </a:solidFill>
        </p:spPr>
        <p:txBody>
          <a:bodyPr/>
          <a:lstStyle/>
          <a:p>
            <a:r>
              <a:rPr lang="en-US" dirty="0" smtClean="0"/>
              <a:t>Go to </a:t>
            </a:r>
            <a:r>
              <a:rPr lang="en-US" sz="5400" dirty="0" err="1" smtClean="0"/>
              <a:t>sli.do</a:t>
            </a:r>
            <a:endParaRPr lang="en-US" sz="5400" dirty="0" smtClean="0"/>
          </a:p>
          <a:p>
            <a:r>
              <a:rPr lang="en-US" dirty="0" smtClean="0"/>
              <a:t>Enter the code: </a:t>
            </a:r>
            <a:r>
              <a:rPr lang="en-US" sz="6000" dirty="0" smtClean="0">
                <a:solidFill>
                  <a:srgbClr val="7030A0"/>
                </a:solidFill>
              </a:rPr>
              <a:t>97374</a:t>
            </a:r>
          </a:p>
          <a:p>
            <a:r>
              <a:rPr lang="en-US" dirty="0" smtClean="0"/>
              <a:t>Respond to the question: </a:t>
            </a:r>
            <a:r>
              <a:rPr lang="en-US" sz="5400" i="1" dirty="0">
                <a:solidFill>
                  <a:srgbClr val="FF0000"/>
                </a:solidFill>
              </a:rPr>
              <a:t>W</a:t>
            </a:r>
            <a:r>
              <a:rPr lang="en-US" sz="5400" i="1" dirty="0" smtClean="0">
                <a:solidFill>
                  <a:srgbClr val="FF0000"/>
                </a:solidFill>
              </a:rPr>
              <a:t>hat </a:t>
            </a:r>
            <a:r>
              <a:rPr lang="en-US" sz="5400" i="1" dirty="0">
                <a:solidFill>
                  <a:srgbClr val="FF0000"/>
                </a:solidFill>
              </a:rPr>
              <a:t>do I see as my greatest challenge in becoming antiracist?</a:t>
            </a:r>
            <a:r>
              <a:rPr lang="en-US" sz="5400" i="1" dirty="0" smtClean="0">
                <a:solidFill>
                  <a:srgbClr val="FF0000"/>
                </a:solidFill>
                <a:effectLst/>
              </a:rPr>
              <a:t> </a:t>
            </a:r>
            <a:endParaRPr lang="en-US" sz="5400" i="1" dirty="0">
              <a:solidFill>
                <a:srgbClr val="FF0000"/>
              </a:solidFill>
            </a:endParaRPr>
          </a:p>
        </p:txBody>
      </p:sp>
    </p:spTree>
    <p:extLst>
      <p:ext uri="{BB962C8B-B14F-4D97-AF65-F5344CB8AC3E}">
        <p14:creationId xmlns:p14="http://schemas.microsoft.com/office/powerpoint/2010/main" val="1289856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2154</Words>
  <Application>Microsoft Macintosh PowerPoint</Application>
  <PresentationFormat>Widescreen</PresentationFormat>
  <Paragraphs>154</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Mangal</vt:lpstr>
      <vt:lpstr>Times New Roman</vt:lpstr>
      <vt:lpstr>Office Theme</vt:lpstr>
      <vt:lpstr>Whiteness &amp; Antiracism  Carleton Class of 71/72 Committee Meeting</vt:lpstr>
      <vt:lpstr>Working Assumptions: Our Understanding of Racism</vt:lpstr>
      <vt:lpstr>Antiracism Training at Carleton</vt:lpstr>
      <vt:lpstr>Today’s Focus</vt:lpstr>
      <vt:lpstr>DEFINING TERMS - RACISM</vt:lpstr>
      <vt:lpstr>Remember – Racism is “Normal”</vt:lpstr>
      <vt:lpstr>White Supremacy</vt:lpstr>
      <vt:lpstr>Let’s start with an anonymous social media tool</vt:lpstr>
      <vt:lpstr>Let’s try a 2nd sli.do question</vt:lpstr>
      <vt:lpstr>PowerPoint Presentation</vt:lpstr>
      <vt:lpstr>Some Insights from Work on White Racial Identity</vt:lpstr>
      <vt:lpstr>White Racial Identity Development</vt:lpstr>
      <vt:lpstr>Hard Truths – What I Know as a White Person</vt:lpstr>
      <vt:lpstr>So where do we go from here?</vt:lpstr>
      <vt:lpstr>Let’s break into groups for a Circle of Voices</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Whiteness &amp; Antiracism  Carleton Class of 71/72 Committee Meeting</dc:title>
  <dc:creator>Brookfield, Stephen D.</dc:creator>
  <cp:lastModifiedBy>Brookfield, Stephen D.</cp:lastModifiedBy>
  <cp:revision>12</cp:revision>
  <dcterms:created xsi:type="dcterms:W3CDTF">2021-02-10T16:24:59Z</dcterms:created>
  <dcterms:modified xsi:type="dcterms:W3CDTF">2021-02-15T17:31:00Z</dcterms:modified>
</cp:coreProperties>
</file>