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65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1-1B42-DD43-A0D4-BAA7ED78F775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003-4964-644F-9468-9E4EE3CF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1-1B42-DD43-A0D4-BAA7ED78F775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003-4964-644F-9468-9E4EE3CF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5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1-1B42-DD43-A0D4-BAA7ED78F775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003-4964-644F-9468-9E4EE3CF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2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1-1B42-DD43-A0D4-BAA7ED78F775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003-4964-644F-9468-9E4EE3CF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2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1-1B42-DD43-A0D4-BAA7ED78F775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003-4964-644F-9468-9E4EE3CF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8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1-1B42-DD43-A0D4-BAA7ED78F775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003-4964-644F-9468-9E4EE3CF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1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1-1B42-DD43-A0D4-BAA7ED78F775}" type="datetimeFigureOut">
              <a:rPr lang="en-US" smtClean="0"/>
              <a:t>2/11/22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003-4964-644F-9468-9E4EE3CF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6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1-1B42-DD43-A0D4-BAA7ED78F775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003-4964-644F-9468-9E4EE3CF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7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1-1B42-DD43-A0D4-BAA7ED78F775}" type="datetimeFigureOut">
              <a:rPr lang="en-US" smtClean="0"/>
              <a:t>2/11/22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003-4964-644F-9468-9E4EE3CF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4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1-1B42-DD43-A0D4-BAA7ED78F775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003-4964-644F-9468-9E4EE3CF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1-1B42-DD43-A0D4-BAA7ED78F775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4003-4964-644F-9468-9E4EE3CF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59001-1B42-DD43-A0D4-BAA7ED78F775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64003-4964-644F-9468-9E4EE3CF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2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ephenbrookfield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6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d.com/talks/john_bohannon_dance_vs_powerpoint_a_modest_proposal?language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7379"/>
            <a:ext cx="9144000" cy="19642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Challenging Alternatives to Eurocentric Epistemology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622" y="3206044"/>
            <a:ext cx="9753600" cy="33866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Stephen Brookfield</a:t>
            </a:r>
          </a:p>
          <a:p>
            <a:r>
              <a:rPr lang="en-US" sz="3600" dirty="0" smtClean="0"/>
              <a:t>Distinguished Scholar, Antioch University</a:t>
            </a:r>
          </a:p>
          <a:p>
            <a:endParaRPr lang="en-US" dirty="0" smtClean="0"/>
          </a:p>
          <a:p>
            <a:r>
              <a:rPr lang="en-US" sz="4800" dirty="0" smtClean="0">
                <a:hlinkClick r:id="rId2"/>
              </a:rPr>
              <a:t>http://www.stephenbrookfield.com/</a:t>
            </a:r>
            <a:endParaRPr lang="en-US" sz="4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2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4443"/>
            <a:ext cx="4049889" cy="57573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Eurocentric Epistemology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Settler / Colonial Epistemology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One manifestation of White supremacy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222" y="564444"/>
            <a:ext cx="5991578" cy="575733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Grows out of the Enlightenment intellectual movement of 17</a:t>
            </a:r>
            <a:r>
              <a:rPr lang="en-US" baseline="30000" dirty="0" smtClean="0"/>
              <a:t>th</a:t>
            </a:r>
            <a:r>
              <a:rPr lang="en-US" dirty="0" smtClean="0"/>
              <a:t> &amp; 18</a:t>
            </a:r>
            <a:r>
              <a:rPr lang="en-US" baseline="30000" dirty="0" smtClean="0"/>
              <a:t>th</a:t>
            </a:r>
            <a:r>
              <a:rPr lang="en-US" dirty="0" smtClean="0"/>
              <a:t> centuries in Europe</a:t>
            </a:r>
          </a:p>
          <a:p>
            <a:r>
              <a:rPr lang="en-US" dirty="0" smtClean="0"/>
              <a:t>Associated with the development of the scientific method</a:t>
            </a:r>
          </a:p>
          <a:p>
            <a:r>
              <a:rPr lang="en-US" dirty="0" smtClean="0"/>
              <a:t>Replacing religiously based thinking with reason based analysis</a:t>
            </a:r>
          </a:p>
          <a:p>
            <a:r>
              <a:rPr lang="en-US" dirty="0" smtClean="0"/>
              <a:t>History now seen as a progress towards greater rationality – the modernist project to use research and scholarship to advance knowledge that will improve the human condition</a:t>
            </a:r>
          </a:p>
          <a:p>
            <a:r>
              <a:rPr lang="en-US" dirty="0" smtClean="0"/>
              <a:t>Striving for objectivity – the researcher as the dispassionate, separate scholar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3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78" y="365125"/>
            <a:ext cx="3793066" cy="4252031"/>
          </a:xfrm>
        </p:spPr>
        <p:txBody>
          <a:bodyPr>
            <a:normAutofit/>
          </a:bodyPr>
          <a:lstStyle/>
          <a:p>
            <a:r>
              <a:rPr lang="en-US" dirty="0" smtClean="0"/>
              <a:t>In Contemporary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710" y="365124"/>
            <a:ext cx="7301089" cy="608083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Researcher as objective &amp; distanced – eliminating bias</a:t>
            </a:r>
          </a:p>
          <a:p>
            <a:r>
              <a:rPr lang="en-US" dirty="0" smtClean="0"/>
              <a:t>Scholarship as a solo project – solo teaching &amp; authorship assigned more value in academe </a:t>
            </a:r>
          </a:p>
          <a:p>
            <a:r>
              <a:rPr lang="en-US" dirty="0" smtClean="0"/>
              <a:t>Personal narrative &amp; experience seen as an unreliable &amp; overly subjective form of data</a:t>
            </a:r>
          </a:p>
          <a:p>
            <a:r>
              <a:rPr lang="en-US" dirty="0" smtClean="0"/>
              <a:t>Writing &amp; text privileged as the public format in which knowledge is disseminated – allowing for public critique</a:t>
            </a:r>
          </a:p>
          <a:p>
            <a:r>
              <a:rPr lang="en-US" dirty="0" smtClean="0"/>
              <a:t>Pursuit of pure original knowledge (Ph.D.) seen as higher intellectual caliber than applied knowledge (</a:t>
            </a:r>
            <a:r>
              <a:rPr lang="en-US" dirty="0" err="1" smtClean="0"/>
              <a:t>Ed.D</a:t>
            </a:r>
            <a:r>
              <a:rPr lang="en-US" dirty="0" smtClean="0"/>
              <a:t>.)</a:t>
            </a:r>
          </a:p>
          <a:p>
            <a:r>
              <a:rPr lang="en-US" dirty="0" smtClean="0"/>
              <a:t>Artistic representations – art, music, poetry, dance, drama, photos, collage – an accompaniment to text &amp; illustration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4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4467" cy="63291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934" y="653168"/>
            <a:ext cx="6510866" cy="589615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Afrocentric Paradigm – knowledge as Ubuntu, something that is collectively produced. </a:t>
            </a:r>
          </a:p>
          <a:p>
            <a:r>
              <a:rPr lang="en-US" dirty="0" smtClean="0"/>
              <a:t>Identity is collectively created &amp; we cannot separate out so-called solo work from our tribe – what about collaboratively planned &amp; conducted dissertation formats?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79" y="653168"/>
            <a:ext cx="3592688" cy="575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121" y="3601243"/>
            <a:ext cx="2049842" cy="28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39349"/>
            <a:ext cx="6524978" cy="67186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</a:t>
            </a:r>
            <a:r>
              <a:rPr lang="en-US" b="1" dirty="0" smtClean="0">
                <a:solidFill>
                  <a:srgbClr val="00B050"/>
                </a:solidFill>
              </a:rPr>
              <a:t>Indigenous Pedagogy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4266" y="139348"/>
            <a:ext cx="4955823" cy="653238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Primacy of the land – the ecosphere, </a:t>
            </a:r>
            <a:r>
              <a:rPr lang="en-US" dirty="0" err="1" smtClean="0"/>
              <a:t>anthropocene</a:t>
            </a:r>
            <a:endParaRPr lang="en-US" dirty="0" smtClean="0"/>
          </a:p>
          <a:p>
            <a:r>
              <a:rPr lang="en-US" dirty="0" smtClean="0"/>
              <a:t>Humans are not separate from natural forces but OF them</a:t>
            </a:r>
          </a:p>
          <a:p>
            <a:r>
              <a:rPr lang="en-US" dirty="0" smtClean="0"/>
              <a:t>Opposes settler/colonial logic – research to exploit resources for the ‘betterment’ of humanity as a separate entity</a:t>
            </a:r>
          </a:p>
          <a:p>
            <a:r>
              <a:rPr lang="en-US" dirty="0" smtClean="0"/>
              <a:t>Collaborative generation of wisdom - collaborative decision-making</a:t>
            </a:r>
          </a:p>
          <a:p>
            <a:r>
              <a:rPr lang="en-US" dirty="0" smtClean="0"/>
              <a:t>Councils of elders – oral storytelling, talking circles, ceremonial acknowledgments</a:t>
            </a:r>
          </a:p>
          <a:p>
            <a:r>
              <a:rPr lang="en-US" dirty="0" smtClean="0"/>
              <a:t>Privileging of silence as being as important as speech</a:t>
            </a:r>
          </a:p>
          <a:p>
            <a:r>
              <a:rPr lang="en-US" dirty="0" smtClean="0"/>
              <a:t>Song, dance, transcendence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11" y="3293268"/>
            <a:ext cx="2136422" cy="2710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11" y="139348"/>
            <a:ext cx="2136422" cy="3044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733" y="255324"/>
            <a:ext cx="3510845" cy="5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0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1" y="146756"/>
            <a:ext cx="5302955" cy="65475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Challenges from WITHIN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00" y="146756"/>
            <a:ext cx="5359400" cy="603020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b="1" dirty="0"/>
              <a:t>Rebellious subjectivity</a:t>
            </a:r>
            <a:r>
              <a:rPr lang="en-US" dirty="0"/>
              <a:t> – a </a:t>
            </a:r>
            <a:r>
              <a:rPr lang="en-US" b="1" dirty="0"/>
              <a:t>direct estranging experience with art &amp; aesthetics </a:t>
            </a:r>
            <a:r>
              <a:rPr lang="en-US" dirty="0" smtClean="0"/>
              <a:t>lifts </a:t>
            </a:r>
            <a:r>
              <a:rPr lang="en-US" dirty="0"/>
              <a:t>us out of everyday reality &amp; </a:t>
            </a:r>
            <a:r>
              <a:rPr lang="en-US" dirty="0" smtClean="0"/>
              <a:t>induces </a:t>
            </a:r>
            <a:r>
              <a:rPr lang="en-US" dirty="0"/>
              <a:t>a potentially revolutionary break with the familiar rhythms of everyday experience.  </a:t>
            </a:r>
            <a:endParaRPr lang="en-US" dirty="0" smtClean="0"/>
          </a:p>
          <a:p>
            <a:pPr lvl="0"/>
            <a:r>
              <a:rPr lang="en-US" dirty="0" smtClean="0"/>
              <a:t>Music, art, poetry, dance connect &amp; engage at a </a:t>
            </a:r>
            <a:r>
              <a:rPr lang="en-US" b="1" dirty="0" smtClean="0"/>
              <a:t>visceral, somatic level very different from textual research</a:t>
            </a:r>
          </a:p>
          <a:p>
            <a:pPr lvl="0"/>
            <a:r>
              <a:rPr lang="en-US" dirty="0" smtClean="0"/>
              <a:t>Art &amp; aesthetics thus constitute </a:t>
            </a:r>
            <a:r>
              <a:rPr lang="en-US" b="1" dirty="0" smtClean="0"/>
              <a:t>powerful triggers to social change </a:t>
            </a:r>
            <a:r>
              <a:rPr lang="en-US" dirty="0" smtClean="0"/>
              <a:t>&amp; bind social movements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558800"/>
            <a:ext cx="2359377" cy="3685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799" y="1501422"/>
            <a:ext cx="2613379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3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89" y="90312"/>
            <a:ext cx="5926667" cy="673575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3256" y="90312"/>
            <a:ext cx="5758744" cy="673576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Scholary</a:t>
            </a:r>
            <a:r>
              <a:rPr lang="en-US" b="1" dirty="0" smtClean="0">
                <a:solidFill>
                  <a:srgbClr val="00B050"/>
                </a:solidFill>
              </a:rPr>
              <a:t> Personal Narrative (SPN)</a:t>
            </a:r>
          </a:p>
          <a:p>
            <a:r>
              <a:rPr lang="en-US" dirty="0" smtClean="0"/>
              <a:t>Exploring a social change dynamic (ex. How do we build worker voice in corporations, unions &amp; public utility companies) via one’s personal narrative &amp; experience of that dynamic.</a:t>
            </a:r>
          </a:p>
          <a:p>
            <a:r>
              <a:rPr lang="en-US" dirty="0" smtClean="0"/>
              <a:t>Literature &amp; research that illuminates or challenges the writer’s narrative is woven into the exposition of experience</a:t>
            </a:r>
          </a:p>
          <a:p>
            <a:r>
              <a:rPr lang="en-US" dirty="0"/>
              <a:t>R</a:t>
            </a:r>
            <a:r>
              <a:rPr lang="en-US" dirty="0" smtClean="0"/>
              <a:t>obert J. Nash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6" y="365124"/>
            <a:ext cx="2737555" cy="4013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34844" y="2156178"/>
            <a:ext cx="88286" cy="12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888" y="365124"/>
            <a:ext cx="2781301" cy="4013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831" y="3318933"/>
            <a:ext cx="2712113" cy="3507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1113" y="4379033"/>
            <a:ext cx="1767876" cy="247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643"/>
            <a:ext cx="3070578" cy="5917319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Ed. D Program?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466" y="259643"/>
            <a:ext cx="8297333" cy="591731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Collaboratively Researched &amp; Authored Dissertations – how do we ensure we document contributions &amp; prevent piggybacking / exploitation?</a:t>
            </a:r>
          </a:p>
          <a:p>
            <a:r>
              <a:rPr lang="en-US" dirty="0" smtClean="0"/>
              <a:t>Knowledge built, research shared &amp; scholarship disseminated via artistic &amp; aesthetic forms </a:t>
            </a:r>
            <a:r>
              <a:rPr lang="en-US" dirty="0" smtClean="0">
                <a:hlinkClick r:id="rId2"/>
              </a:rPr>
              <a:t>https://www.ted.com/talks/john_bohannon_dance_vs_powerpoint_a_modest_proposal?language=en</a:t>
            </a:r>
            <a:endParaRPr lang="en-US" dirty="0" smtClean="0"/>
          </a:p>
          <a:p>
            <a:r>
              <a:rPr lang="en-US" dirty="0" smtClean="0"/>
              <a:t>Narrative &amp; personal experience dissertations (SPN) </a:t>
            </a:r>
          </a:p>
          <a:p>
            <a:r>
              <a:rPr lang="en-US" dirty="0" smtClean="0"/>
              <a:t>Studies documenting &amp; presenting stories of resistance &amp; survival</a:t>
            </a:r>
          </a:p>
          <a:p>
            <a:r>
              <a:rPr lang="en-US" dirty="0" smtClean="0"/>
              <a:t>Materials Development Dissertation – production of materials designed to help activists, teachers and fellow practitioners in a specific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10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502</Words>
  <Application>Microsoft Macintosh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Challenging Alternatives to Eurocentric Epistemology</vt:lpstr>
      <vt:lpstr>Eurocentric Epistemology   Settler / Colonial Epistemology  One manifestation of White supremacy</vt:lpstr>
      <vt:lpstr>In Contemporary Scholarship</vt:lpstr>
      <vt:lpstr>PowerPoint Presentation</vt:lpstr>
      <vt:lpstr>                   Indigenous Pedagogy</vt:lpstr>
      <vt:lpstr>         Challenges from WITHIN</vt:lpstr>
      <vt:lpstr>               </vt:lpstr>
      <vt:lpstr>Our Ed. D Program?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Challenging Alternatives to Eurocentric Epistemology</dc:title>
  <dc:creator>Brookfield, Stephen D.</dc:creator>
  <cp:lastModifiedBy>Brookfield, Stephen D.</cp:lastModifiedBy>
  <cp:revision>11</cp:revision>
  <dcterms:created xsi:type="dcterms:W3CDTF">2022-02-11T20:30:59Z</dcterms:created>
  <dcterms:modified xsi:type="dcterms:W3CDTF">2022-02-11T22:40:45Z</dcterms:modified>
</cp:coreProperties>
</file>