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58" r:id="rId5"/>
    <p:sldId id="261" r:id="rId6"/>
    <p:sldId id="262" r:id="rId7"/>
    <p:sldId id="263" r:id="rId8"/>
    <p:sldId id="264" r:id="rId9"/>
    <p:sldId id="265" r:id="rId10"/>
    <p:sldId id="260"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89" r:id="rId24"/>
    <p:sldId id="282" r:id="rId25"/>
    <p:sldId id="291" r:id="rId26"/>
    <p:sldId id="294" r:id="rId27"/>
    <p:sldId id="290" r:id="rId28"/>
    <p:sldId id="295" r:id="rId29"/>
    <p:sldId id="296" r:id="rId30"/>
    <p:sldId id="297" r:id="rId31"/>
    <p:sldId id="283" r:id="rId32"/>
    <p:sldId id="284" r:id="rId33"/>
    <p:sldId id="285" r:id="rId34"/>
    <p:sldId id="286" r:id="rId35"/>
    <p:sldId id="281" r:id="rId36"/>
    <p:sldId id="287" r:id="rId37"/>
    <p:sldId id="288"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482"/>
    <p:restoredTop sz="95915"/>
  </p:normalViewPr>
  <p:slideViewPr>
    <p:cSldViewPr snapToGrid="0" snapToObjects="1">
      <p:cViewPr varScale="1">
        <p:scale>
          <a:sx n="94" d="100"/>
          <a:sy n="94" d="100"/>
        </p:scale>
        <p:origin x="21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6B6AAC-EB3A-A443-8EF1-50B18FAE51D9}" type="datetimeFigureOut">
              <a:rPr lang="en-US" smtClean="0"/>
              <a:t>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979CA-76B4-1748-8912-6277E3C771BA}" type="slidenum">
              <a:rPr lang="en-US" smtClean="0"/>
              <a:t>‹#›</a:t>
            </a:fld>
            <a:endParaRPr lang="en-US"/>
          </a:p>
        </p:txBody>
      </p:sp>
    </p:spTree>
    <p:extLst>
      <p:ext uri="{BB962C8B-B14F-4D97-AF65-F5344CB8AC3E}">
        <p14:creationId xmlns:p14="http://schemas.microsoft.com/office/powerpoint/2010/main" val="160144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B6AAC-EB3A-A443-8EF1-50B18FAE51D9}" type="datetimeFigureOut">
              <a:rPr lang="en-US" smtClean="0"/>
              <a:t>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979CA-76B4-1748-8912-6277E3C771BA}" type="slidenum">
              <a:rPr lang="en-US" smtClean="0"/>
              <a:t>‹#›</a:t>
            </a:fld>
            <a:endParaRPr lang="en-US"/>
          </a:p>
        </p:txBody>
      </p:sp>
    </p:spTree>
    <p:extLst>
      <p:ext uri="{BB962C8B-B14F-4D97-AF65-F5344CB8AC3E}">
        <p14:creationId xmlns:p14="http://schemas.microsoft.com/office/powerpoint/2010/main" val="346400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B6AAC-EB3A-A443-8EF1-50B18FAE51D9}" type="datetimeFigureOut">
              <a:rPr lang="en-US" smtClean="0"/>
              <a:t>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979CA-76B4-1748-8912-6277E3C771BA}" type="slidenum">
              <a:rPr lang="en-US" smtClean="0"/>
              <a:t>‹#›</a:t>
            </a:fld>
            <a:endParaRPr lang="en-US"/>
          </a:p>
        </p:txBody>
      </p:sp>
    </p:spTree>
    <p:extLst>
      <p:ext uri="{BB962C8B-B14F-4D97-AF65-F5344CB8AC3E}">
        <p14:creationId xmlns:p14="http://schemas.microsoft.com/office/powerpoint/2010/main" val="128986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B6AAC-EB3A-A443-8EF1-50B18FAE51D9}" type="datetimeFigureOut">
              <a:rPr lang="en-US" smtClean="0"/>
              <a:t>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979CA-76B4-1748-8912-6277E3C771BA}" type="slidenum">
              <a:rPr lang="en-US" smtClean="0"/>
              <a:t>‹#›</a:t>
            </a:fld>
            <a:endParaRPr lang="en-US"/>
          </a:p>
        </p:txBody>
      </p:sp>
    </p:spTree>
    <p:extLst>
      <p:ext uri="{BB962C8B-B14F-4D97-AF65-F5344CB8AC3E}">
        <p14:creationId xmlns:p14="http://schemas.microsoft.com/office/powerpoint/2010/main" val="1554755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6B6AAC-EB3A-A443-8EF1-50B18FAE51D9}" type="datetimeFigureOut">
              <a:rPr lang="en-US" smtClean="0"/>
              <a:t>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979CA-76B4-1748-8912-6277E3C771BA}" type="slidenum">
              <a:rPr lang="en-US" smtClean="0"/>
              <a:t>‹#›</a:t>
            </a:fld>
            <a:endParaRPr lang="en-US"/>
          </a:p>
        </p:txBody>
      </p:sp>
    </p:spTree>
    <p:extLst>
      <p:ext uri="{BB962C8B-B14F-4D97-AF65-F5344CB8AC3E}">
        <p14:creationId xmlns:p14="http://schemas.microsoft.com/office/powerpoint/2010/main" val="19860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6B6AAC-EB3A-A443-8EF1-50B18FAE51D9}" type="datetimeFigureOut">
              <a:rPr lang="en-US" smtClean="0"/>
              <a:t>7/21/20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979CA-76B4-1748-8912-6277E3C771BA}" type="slidenum">
              <a:rPr lang="en-US" smtClean="0"/>
              <a:t>‹#›</a:t>
            </a:fld>
            <a:endParaRPr lang="en-US"/>
          </a:p>
        </p:txBody>
      </p:sp>
    </p:spTree>
    <p:extLst>
      <p:ext uri="{BB962C8B-B14F-4D97-AF65-F5344CB8AC3E}">
        <p14:creationId xmlns:p14="http://schemas.microsoft.com/office/powerpoint/2010/main" val="758630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6B6AAC-EB3A-A443-8EF1-50B18FAE51D9}" type="datetimeFigureOut">
              <a:rPr lang="en-US" smtClean="0"/>
              <a:t>7/21/20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3979CA-76B4-1748-8912-6277E3C771BA}" type="slidenum">
              <a:rPr lang="en-US" smtClean="0"/>
              <a:t>‹#›</a:t>
            </a:fld>
            <a:endParaRPr lang="en-US"/>
          </a:p>
        </p:txBody>
      </p:sp>
    </p:spTree>
    <p:extLst>
      <p:ext uri="{BB962C8B-B14F-4D97-AF65-F5344CB8AC3E}">
        <p14:creationId xmlns:p14="http://schemas.microsoft.com/office/powerpoint/2010/main" val="69502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6B6AAC-EB3A-A443-8EF1-50B18FAE51D9}" type="datetimeFigureOut">
              <a:rPr lang="en-US" smtClean="0"/>
              <a:t>7/21/20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3979CA-76B4-1748-8912-6277E3C771BA}" type="slidenum">
              <a:rPr lang="en-US" smtClean="0"/>
              <a:t>‹#›</a:t>
            </a:fld>
            <a:endParaRPr lang="en-US"/>
          </a:p>
        </p:txBody>
      </p:sp>
    </p:spTree>
    <p:extLst>
      <p:ext uri="{BB962C8B-B14F-4D97-AF65-F5344CB8AC3E}">
        <p14:creationId xmlns:p14="http://schemas.microsoft.com/office/powerpoint/2010/main" val="109057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B6AAC-EB3A-A443-8EF1-50B18FAE51D9}" type="datetimeFigureOut">
              <a:rPr lang="en-US" smtClean="0"/>
              <a:t>7/21/20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3979CA-76B4-1748-8912-6277E3C771BA}" type="slidenum">
              <a:rPr lang="en-US" smtClean="0"/>
              <a:t>‹#›</a:t>
            </a:fld>
            <a:endParaRPr lang="en-US"/>
          </a:p>
        </p:txBody>
      </p:sp>
    </p:spTree>
    <p:extLst>
      <p:ext uri="{BB962C8B-B14F-4D97-AF65-F5344CB8AC3E}">
        <p14:creationId xmlns:p14="http://schemas.microsoft.com/office/powerpoint/2010/main" val="545266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B6AAC-EB3A-A443-8EF1-50B18FAE51D9}" type="datetimeFigureOut">
              <a:rPr lang="en-US" smtClean="0"/>
              <a:t>7/21/20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979CA-76B4-1748-8912-6277E3C771BA}" type="slidenum">
              <a:rPr lang="en-US" smtClean="0"/>
              <a:t>‹#›</a:t>
            </a:fld>
            <a:endParaRPr lang="en-US"/>
          </a:p>
        </p:txBody>
      </p:sp>
    </p:spTree>
    <p:extLst>
      <p:ext uri="{BB962C8B-B14F-4D97-AF65-F5344CB8AC3E}">
        <p14:creationId xmlns:p14="http://schemas.microsoft.com/office/powerpoint/2010/main" val="978335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B6AAC-EB3A-A443-8EF1-50B18FAE51D9}" type="datetimeFigureOut">
              <a:rPr lang="en-US" smtClean="0"/>
              <a:t>7/21/20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979CA-76B4-1748-8912-6277E3C771BA}" type="slidenum">
              <a:rPr lang="en-US" smtClean="0"/>
              <a:t>‹#›</a:t>
            </a:fld>
            <a:endParaRPr lang="en-US"/>
          </a:p>
        </p:txBody>
      </p:sp>
    </p:spTree>
    <p:extLst>
      <p:ext uri="{BB962C8B-B14F-4D97-AF65-F5344CB8AC3E}">
        <p14:creationId xmlns:p14="http://schemas.microsoft.com/office/powerpoint/2010/main" val="17465520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B6AAC-EB3A-A443-8EF1-50B18FAE51D9}" type="datetimeFigureOut">
              <a:rPr lang="en-US" smtClean="0"/>
              <a:t>7/21/20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979CA-76B4-1748-8912-6277E3C771BA}" type="slidenum">
              <a:rPr lang="en-US" smtClean="0"/>
              <a:t>‹#›</a:t>
            </a:fld>
            <a:endParaRPr lang="en-US"/>
          </a:p>
        </p:txBody>
      </p:sp>
    </p:spTree>
    <p:extLst>
      <p:ext uri="{BB962C8B-B14F-4D97-AF65-F5344CB8AC3E}">
        <p14:creationId xmlns:p14="http://schemas.microsoft.com/office/powerpoint/2010/main" val="466892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stephenbrookfield.com/" TargetMode="External"/><Relationship Id="rId3" Type="http://schemas.openxmlformats.org/officeDocument/2006/relationships/hyperlink" Target="mailto:sdbrookfield99@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NUL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NUL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youtube.com/watch?v=fyZNAAr8czE" TargetMode="External"/><Relationship Id="rId4" Type="http://schemas.openxmlformats.org/officeDocument/2006/relationships/hyperlink" Target="https://www.youtube.com/watch?v=Nrw6Bf5weTM&amp;t=53s" TargetMode="External"/><Relationship Id="rId5" Type="http://schemas.openxmlformats.org/officeDocument/2006/relationships/hyperlink" Target="https://www.youtube.com/watch?v=UZo06BjmbbE" TargetMode="External"/><Relationship Id="rId6" Type="http://schemas.openxmlformats.org/officeDocument/2006/relationships/hyperlink" Target="https://www.youtube.com/watch?v=45ey4jgoxeU" TargetMode="External"/><Relationship Id="rId7" Type="http://schemas.openxmlformats.org/officeDocument/2006/relationships/hyperlink" Target="https://www.youtube.com/watch?v=TzuOlyyQlug" TargetMode="External"/><Relationship Id="rId8" Type="http://schemas.openxmlformats.org/officeDocument/2006/relationships/hyperlink" Target="https://www.youtube.com/watch?v=IwaOBXzJ3hs" TargetMode="External"/><Relationship Id="rId9" Type="http://schemas.openxmlformats.org/officeDocument/2006/relationships/hyperlink" Target="https://www.youtube.com/watch?v=N4fbr1LlxEk" TargetMode="External"/><Relationship Id="rId1" Type="http://schemas.openxmlformats.org/officeDocument/2006/relationships/slideLayout" Target="../slideLayouts/slideLayout2.xml"/><Relationship Id="rId2" Type="http://schemas.openxmlformats.org/officeDocument/2006/relationships/hyperlink" Target="https://www.youtube.com/watch?v=TnybJZRWipg"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ephenbrookfield.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NUL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1918010"/>
          </a:xfrm>
        </p:spPr>
        <p:txBody>
          <a:bodyPr>
            <a:normAutofit/>
          </a:bodyPr>
          <a:lstStyle/>
          <a:p>
            <a:r>
              <a:rPr lang="en-US" b="1" i="1" dirty="0" smtClean="0">
                <a:solidFill>
                  <a:srgbClr val="FF0000"/>
                </a:solidFill>
              </a:rPr>
              <a:t>Critical Thinking and the Development of an Anti-Racist White Identity</a:t>
            </a:r>
            <a:endParaRPr lang="en-US" b="1" i="1" dirty="0">
              <a:solidFill>
                <a:srgbClr val="FF0000"/>
              </a:solidFill>
            </a:endParaRPr>
          </a:p>
        </p:txBody>
      </p:sp>
      <p:sp>
        <p:nvSpPr>
          <p:cNvPr id="3" name="Subtitle 2"/>
          <p:cNvSpPr>
            <a:spLocks noGrp="1"/>
          </p:cNvSpPr>
          <p:nvPr>
            <p:ph type="subTitle" idx="1"/>
          </p:nvPr>
        </p:nvSpPr>
        <p:spPr>
          <a:xfrm>
            <a:off x="0" y="1918011"/>
            <a:ext cx="12192000" cy="4939989"/>
          </a:xfrm>
          <a:solidFill>
            <a:schemeClr val="accent4">
              <a:lumMod val="20000"/>
              <a:lumOff val="80000"/>
            </a:schemeClr>
          </a:solidFill>
        </p:spPr>
        <p:txBody>
          <a:bodyPr>
            <a:normAutofit/>
          </a:bodyPr>
          <a:lstStyle/>
          <a:p>
            <a:r>
              <a:rPr lang="en-US" sz="6000" dirty="0" smtClean="0"/>
              <a:t>Stephen Brookfield</a:t>
            </a:r>
          </a:p>
          <a:p>
            <a:r>
              <a:rPr lang="en-US" sz="5400" dirty="0" smtClean="0">
                <a:hlinkClick r:id="rId2"/>
              </a:rPr>
              <a:t>http://www.stephenbrookfield.com/</a:t>
            </a:r>
            <a:endParaRPr lang="en-US" sz="5400" dirty="0" smtClean="0"/>
          </a:p>
          <a:p>
            <a:r>
              <a:rPr lang="en-US" sz="5400" dirty="0" smtClean="0">
                <a:hlinkClick r:id="rId3"/>
              </a:rPr>
              <a:t>sdbrookfield99@gmail.com</a:t>
            </a:r>
            <a:endParaRPr lang="en-US" sz="5400" dirty="0" smtClean="0"/>
          </a:p>
          <a:p>
            <a:r>
              <a:rPr lang="en-US" sz="4300" dirty="0" smtClean="0"/>
              <a:t>Current affiliations: Teachers College (Columbia University), University of St. Thomas (Minneapolis-St. Paul), Antioch University</a:t>
            </a:r>
          </a:p>
          <a:p>
            <a:endParaRPr lang="en-US" dirty="0"/>
          </a:p>
        </p:txBody>
      </p:sp>
    </p:spTree>
    <p:extLst>
      <p:ext uri="{BB962C8B-B14F-4D97-AF65-F5344CB8AC3E}">
        <p14:creationId xmlns:p14="http://schemas.microsoft.com/office/powerpoint/2010/main" val="747753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825625"/>
          </a:xfrm>
        </p:spPr>
        <p:txBody>
          <a:bodyPr>
            <a:normAutofit fontScale="90000"/>
          </a:bodyPr>
          <a:lstStyle/>
          <a:p>
            <a:r>
              <a:rPr lang="en-US" i="1" dirty="0" err="1" smtClean="0">
                <a:solidFill>
                  <a:srgbClr val="FF0000"/>
                </a:solidFill>
              </a:rPr>
              <a:t>Backchannelchat.com</a:t>
            </a:r>
            <a:r>
              <a:rPr lang="en-US" i="1" dirty="0" smtClean="0">
                <a:solidFill>
                  <a:srgbClr val="FF0000"/>
                </a:solidFill>
              </a:rPr>
              <a:t> </a:t>
            </a:r>
            <a:br>
              <a:rPr lang="en-US" i="1" dirty="0" smtClean="0">
                <a:solidFill>
                  <a:srgbClr val="FF0000"/>
                </a:solidFill>
              </a:rPr>
            </a:br>
            <a:r>
              <a:rPr lang="en-US" dirty="0" smtClean="0"/>
              <a:t>Code </a:t>
            </a:r>
            <a:r>
              <a:rPr lang="mr-IN" dirty="0" smtClean="0"/>
              <a:t>–</a:t>
            </a:r>
            <a:r>
              <a:rPr lang="en-US" dirty="0" smtClean="0"/>
              <a:t> </a:t>
            </a:r>
            <a:r>
              <a:rPr lang="en-US" sz="6700" b="1" dirty="0" smtClean="0">
                <a:solidFill>
                  <a:srgbClr val="FF0000"/>
                </a:solidFill>
              </a:rPr>
              <a:t>z2xa4</a:t>
            </a:r>
            <a:r>
              <a:rPr lang="en-US" sz="7200" dirty="0" smtClean="0">
                <a:solidFill>
                  <a:srgbClr val="FF0000"/>
                </a:solidFill>
              </a:rPr>
              <a:t/>
            </a:r>
            <a:br>
              <a:rPr lang="en-US" sz="7200" dirty="0" smtClean="0">
                <a:solidFill>
                  <a:srgbClr val="FF0000"/>
                </a:solidFill>
              </a:rPr>
            </a:br>
            <a:endParaRPr lang="en-US" dirty="0"/>
          </a:p>
        </p:txBody>
      </p:sp>
      <p:sp>
        <p:nvSpPr>
          <p:cNvPr id="3" name="Content Placeholder 2"/>
          <p:cNvSpPr>
            <a:spLocks noGrp="1"/>
          </p:cNvSpPr>
          <p:nvPr>
            <p:ph idx="1"/>
          </p:nvPr>
        </p:nvSpPr>
        <p:spPr>
          <a:xfrm>
            <a:off x="0" y="1825624"/>
            <a:ext cx="12192000" cy="5032375"/>
          </a:xfrm>
          <a:solidFill>
            <a:schemeClr val="accent1">
              <a:lumMod val="20000"/>
              <a:lumOff val="80000"/>
            </a:schemeClr>
          </a:solidFill>
        </p:spPr>
        <p:txBody>
          <a:bodyPr>
            <a:noAutofit/>
          </a:bodyPr>
          <a:lstStyle/>
          <a:p>
            <a:pPr algn="ctr"/>
            <a:r>
              <a:rPr lang="en-US" sz="8800" dirty="0" smtClean="0"/>
              <a:t>What’s an example of critical thinking that you’ve seen or enacted?</a:t>
            </a:r>
            <a:endParaRPr lang="en-US" sz="8800" dirty="0"/>
          </a:p>
        </p:txBody>
      </p:sp>
    </p:spTree>
    <p:extLst>
      <p:ext uri="{BB962C8B-B14F-4D97-AF65-F5344CB8AC3E}">
        <p14:creationId xmlns:p14="http://schemas.microsoft.com/office/powerpoint/2010/main" val="124850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2987"/>
          </a:xfrm>
        </p:spPr>
        <p:txBody>
          <a:bodyPr>
            <a:noAutofit/>
          </a:bodyPr>
          <a:lstStyle/>
          <a:p>
            <a:r>
              <a:rPr lang="en-US" sz="7200" b="1" i="1" dirty="0" smtClean="0">
                <a:solidFill>
                  <a:srgbClr val="FF0000"/>
                </a:solidFill>
              </a:rPr>
              <a:t>A Personal Example</a:t>
            </a:r>
            <a:endParaRPr lang="en-US" sz="7200" b="1" i="1" dirty="0">
              <a:solidFill>
                <a:srgbClr val="FF0000"/>
              </a:solidFill>
            </a:endParaRPr>
          </a:p>
        </p:txBody>
      </p:sp>
      <p:sp>
        <p:nvSpPr>
          <p:cNvPr id="3" name="Content Placeholder 2"/>
          <p:cNvSpPr>
            <a:spLocks noGrp="1"/>
          </p:cNvSpPr>
          <p:nvPr>
            <p:ph idx="1"/>
          </p:nvPr>
        </p:nvSpPr>
        <p:spPr>
          <a:xfrm>
            <a:off x="0" y="1042988"/>
            <a:ext cx="12192000" cy="5815012"/>
          </a:xfrm>
          <a:solidFill>
            <a:schemeClr val="accent6">
              <a:lumMod val="20000"/>
              <a:lumOff val="80000"/>
            </a:schemeClr>
          </a:solidFill>
        </p:spPr>
        <p:txBody>
          <a:bodyPr/>
          <a:lstStyle/>
          <a:p>
            <a:pPr marL="0" indent="0">
              <a:buNone/>
            </a:pPr>
            <a:r>
              <a:rPr lang="en-US" sz="4000" i="1" u="sng" dirty="0" smtClean="0"/>
              <a:t>Assumptions:</a:t>
            </a:r>
          </a:p>
          <a:p>
            <a:r>
              <a:rPr lang="en-US" sz="4000" dirty="0" smtClean="0"/>
              <a:t>Clinical Depression is Caused by External Circumstances</a:t>
            </a:r>
          </a:p>
          <a:p>
            <a:r>
              <a:rPr lang="en-US" sz="4000" dirty="0" smtClean="0"/>
              <a:t>The Way to Deal With It Is To Reason Through It &amp; Tell Yourself To Snap Out of It</a:t>
            </a:r>
          </a:p>
          <a:p>
            <a:r>
              <a:rPr lang="en-US" sz="4000" dirty="0" smtClean="0"/>
              <a:t>Medications Are For Those Too Weak To Deal With The World</a:t>
            </a:r>
          </a:p>
          <a:p>
            <a:pPr marL="0" indent="0">
              <a:buNone/>
            </a:pPr>
            <a:r>
              <a:rPr lang="en-US" sz="4000" b="1" dirty="0" smtClean="0"/>
              <a:t>                 Rooted in Ideology: PATRIARCHY</a:t>
            </a:r>
          </a:p>
          <a:p>
            <a:pPr marL="0" indent="0">
              <a:buNone/>
            </a:pPr>
            <a:r>
              <a:rPr lang="en-US" sz="4000" dirty="0" smtClean="0"/>
              <a:t>(Men are to be entrusted with making decisions by virtue of their superior rationality &amp; logic)</a:t>
            </a:r>
          </a:p>
          <a:p>
            <a:endParaRPr lang="en-US" dirty="0"/>
          </a:p>
        </p:txBody>
      </p:sp>
    </p:spTree>
    <p:extLst>
      <p:ext uri="{BB962C8B-B14F-4D97-AF65-F5344CB8AC3E}">
        <p14:creationId xmlns:p14="http://schemas.microsoft.com/office/powerpoint/2010/main" val="1593978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Autofit/>
          </a:bodyPr>
          <a:lstStyle/>
          <a:p>
            <a:r>
              <a:rPr lang="en-US" sz="7200" b="1" i="1" dirty="0" smtClean="0">
                <a:solidFill>
                  <a:srgbClr val="FF0000"/>
                </a:solidFill>
              </a:rPr>
              <a:t>Re-Framed Assumptions</a:t>
            </a:r>
            <a:endParaRPr lang="en-US" sz="7200" b="1" i="1" dirty="0">
              <a:solidFill>
                <a:srgbClr val="FF0000"/>
              </a:solidFill>
            </a:endParaRPr>
          </a:p>
        </p:txBody>
      </p:sp>
      <p:sp>
        <p:nvSpPr>
          <p:cNvPr id="3" name="Content Placeholder 2"/>
          <p:cNvSpPr>
            <a:spLocks noGrp="1"/>
          </p:cNvSpPr>
          <p:nvPr>
            <p:ph idx="1"/>
          </p:nvPr>
        </p:nvSpPr>
        <p:spPr>
          <a:xfrm>
            <a:off x="0" y="1028700"/>
            <a:ext cx="12192000" cy="5829300"/>
          </a:xfrm>
          <a:solidFill>
            <a:schemeClr val="accent5">
              <a:lumMod val="20000"/>
              <a:lumOff val="80000"/>
            </a:schemeClr>
          </a:solidFill>
        </p:spPr>
        <p:txBody>
          <a:bodyPr>
            <a:normAutofit/>
          </a:bodyPr>
          <a:lstStyle/>
          <a:p>
            <a:pPr algn="ctr"/>
            <a:r>
              <a:rPr lang="en-US" sz="4400" dirty="0" smtClean="0"/>
              <a:t>Depression is a chemical imbalance in the brain – not a flaw in character</a:t>
            </a:r>
          </a:p>
          <a:p>
            <a:pPr algn="ctr"/>
            <a:r>
              <a:rPr lang="en-US" sz="4400" dirty="0" smtClean="0"/>
              <a:t>Talk &amp; cognitive behavior therapy is helpful against a background of medication</a:t>
            </a:r>
          </a:p>
          <a:p>
            <a:pPr algn="ctr"/>
            <a:r>
              <a:rPr lang="en-US" sz="4400" dirty="0" smtClean="0"/>
              <a:t>Patriarchy damages men</a:t>
            </a:r>
          </a:p>
          <a:p>
            <a:pPr algn="ctr"/>
            <a:r>
              <a:rPr lang="en-US" sz="4400" dirty="0" smtClean="0"/>
              <a:t>My responsibility is to make appropriate public disclosure of my own response to my own depression</a:t>
            </a:r>
          </a:p>
        </p:txBody>
      </p:sp>
    </p:spTree>
    <p:extLst>
      <p:ext uri="{BB962C8B-B14F-4D97-AF65-F5344CB8AC3E}">
        <p14:creationId xmlns:p14="http://schemas.microsoft.com/office/powerpoint/2010/main" val="1823996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57211"/>
          </a:xfrm>
        </p:spPr>
        <p:txBody>
          <a:bodyPr>
            <a:normAutofit fontScale="90000"/>
          </a:bodyPr>
          <a:lstStyle/>
          <a:p>
            <a:pPr algn="ctr"/>
            <a:r>
              <a:rPr lang="en-US" b="1" i="1" dirty="0" smtClean="0">
                <a:solidFill>
                  <a:srgbClr val="FF0000"/>
                </a:solidFill>
              </a:rPr>
              <a:t>A Leadership Example: The Circle</a:t>
            </a:r>
            <a:endParaRPr lang="en-US" b="1" i="1" dirty="0">
              <a:solidFill>
                <a:srgbClr val="FF0000"/>
              </a:solidFill>
            </a:endParaRPr>
          </a:p>
        </p:txBody>
      </p:sp>
      <p:sp>
        <p:nvSpPr>
          <p:cNvPr id="3" name="Content Placeholder 2"/>
          <p:cNvSpPr>
            <a:spLocks noGrp="1"/>
          </p:cNvSpPr>
          <p:nvPr>
            <p:ph idx="1"/>
          </p:nvPr>
        </p:nvSpPr>
        <p:spPr/>
        <p:txBody>
          <a:bodyPr/>
          <a:lstStyle/>
          <a:p>
            <a:endParaRPr lang="en-US" dirty="0"/>
          </a:p>
        </p:txBody>
      </p:sp>
      <p:pic>
        <p:nvPicPr>
          <p:cNvPr id="4" name="Content Placeholder 3" descr="Talking Circle-1.jpg"/>
          <p:cNvPicPr>
            <a:picLocks noChangeAspect="1"/>
          </p:cNvPicPr>
          <p:nvPr/>
        </p:nvPicPr>
        <p:blipFill>
          <a:blip r:embed="rId2">
            <a:extLst>
              <a:ext uri="{28A0092B-C50C-407E-A947-70E740481C1C}">
                <a14:useLocalDpi xmlns:a14="http://schemas.microsoft.com/office/drawing/2010/main" val="0"/>
              </a:ext>
            </a:extLst>
          </a:blip>
          <a:srcRect t="9246" b="9246"/>
          <a:stretch>
            <a:fillRect/>
          </a:stretch>
        </p:blipFill>
        <p:spPr>
          <a:xfrm>
            <a:off x="0" y="557212"/>
            <a:ext cx="12192000" cy="6300787"/>
          </a:xfrm>
          <a:prstGeom prst="rect">
            <a:avLst/>
          </a:prstGeom>
        </p:spPr>
      </p:pic>
    </p:spTree>
    <p:extLst>
      <p:ext uri="{BB962C8B-B14F-4D97-AF65-F5344CB8AC3E}">
        <p14:creationId xmlns:p14="http://schemas.microsoft.com/office/powerpoint/2010/main" val="949902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Autofit/>
          </a:bodyPr>
          <a:lstStyle/>
          <a:p>
            <a:r>
              <a:rPr lang="en-US" sz="7200" b="1" i="1" dirty="0" smtClean="0">
                <a:solidFill>
                  <a:srgbClr val="FF0000"/>
                </a:solidFill>
              </a:rPr>
              <a:t>The Circle - Assumptions</a:t>
            </a:r>
            <a:endParaRPr lang="en-US" sz="7200" b="1" i="1" dirty="0">
              <a:solidFill>
                <a:srgbClr val="FF0000"/>
              </a:solidFill>
            </a:endParaRPr>
          </a:p>
        </p:txBody>
      </p:sp>
      <p:sp>
        <p:nvSpPr>
          <p:cNvPr id="3" name="Content Placeholder 2"/>
          <p:cNvSpPr>
            <a:spLocks noGrp="1"/>
          </p:cNvSpPr>
          <p:nvPr>
            <p:ph idx="1"/>
          </p:nvPr>
        </p:nvSpPr>
        <p:spPr>
          <a:xfrm>
            <a:off x="0" y="971550"/>
            <a:ext cx="12192000" cy="5886450"/>
          </a:xfrm>
          <a:solidFill>
            <a:schemeClr val="accent4">
              <a:lumMod val="20000"/>
              <a:lumOff val="80000"/>
            </a:schemeClr>
          </a:solidFill>
        </p:spPr>
        <p:txBody>
          <a:bodyPr>
            <a:normAutofit lnSpcReduction="10000"/>
          </a:bodyPr>
          <a:lstStyle/>
          <a:p>
            <a:pPr marL="0" indent="0">
              <a:buNone/>
            </a:pPr>
            <a:r>
              <a:rPr lang="en-US" sz="4000" dirty="0" smtClean="0"/>
              <a:t>If I get to a meeting early &amp; arrange the chairs in a circle… </a:t>
            </a:r>
          </a:p>
          <a:p>
            <a:r>
              <a:rPr lang="en-US" sz="4000" dirty="0" smtClean="0"/>
              <a:t>People will feel their experience is respected &amp; acknowledged when they walk in.  </a:t>
            </a:r>
          </a:p>
          <a:p>
            <a:r>
              <a:rPr lang="en-US" sz="4000" dirty="0" smtClean="0"/>
              <a:t>This will create a relaxed and congenial environment for communication of ideas, different perspectives &amp; learning</a:t>
            </a:r>
          </a:p>
          <a:p>
            <a:r>
              <a:rPr lang="en-US" sz="4000" dirty="0" smtClean="0"/>
              <a:t>The distance between myself as the leader &amp; colleagues, reports-to and subordinates will be reduced</a:t>
            </a:r>
          </a:p>
          <a:p>
            <a:r>
              <a:rPr lang="en-US" sz="4000" dirty="0" smtClean="0"/>
              <a:t>People will be more likely to participate, contribute, ask questions etc.</a:t>
            </a:r>
          </a:p>
          <a:p>
            <a:endParaRPr lang="en-US" dirty="0"/>
          </a:p>
        </p:txBody>
      </p:sp>
    </p:spTree>
    <p:extLst>
      <p:ext uri="{BB962C8B-B14F-4D97-AF65-F5344CB8AC3E}">
        <p14:creationId xmlns:p14="http://schemas.microsoft.com/office/powerpoint/2010/main" val="544275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7274"/>
          </a:xfrm>
        </p:spPr>
        <p:txBody>
          <a:bodyPr/>
          <a:lstStyle/>
          <a:p>
            <a:r>
              <a:rPr lang="en-US" b="1" i="1" dirty="0" smtClean="0">
                <a:solidFill>
                  <a:srgbClr val="FF0000"/>
                </a:solidFill>
              </a:rPr>
              <a:t>Alternative Perceptions</a:t>
            </a:r>
            <a:endParaRPr lang="en-US" b="1" i="1" dirty="0">
              <a:solidFill>
                <a:srgbClr val="FF0000"/>
              </a:solidFill>
            </a:endParaRPr>
          </a:p>
        </p:txBody>
      </p:sp>
      <p:sp>
        <p:nvSpPr>
          <p:cNvPr id="3" name="Content Placeholder 2"/>
          <p:cNvSpPr>
            <a:spLocks noGrp="1"/>
          </p:cNvSpPr>
          <p:nvPr>
            <p:ph idx="1"/>
          </p:nvPr>
        </p:nvSpPr>
        <p:spPr>
          <a:xfrm>
            <a:off x="0" y="1057274"/>
            <a:ext cx="12192000" cy="5800725"/>
          </a:xfrm>
          <a:solidFill>
            <a:schemeClr val="accent3">
              <a:lumMod val="20000"/>
              <a:lumOff val="80000"/>
            </a:schemeClr>
          </a:solidFill>
        </p:spPr>
        <p:txBody>
          <a:bodyPr>
            <a:noAutofit/>
          </a:bodyPr>
          <a:lstStyle/>
          <a:p>
            <a:r>
              <a:rPr lang="en-US" sz="3600" dirty="0" smtClean="0"/>
              <a:t>The circle is an arena of surveillance – everything I do will be seen &amp; my mistakes will be noticed by everyone in the room</a:t>
            </a:r>
          </a:p>
          <a:p>
            <a:r>
              <a:rPr lang="en-US" sz="3600" dirty="0" smtClean="0"/>
              <a:t>The circle is alienating – if anything about me marks me out as different (how I look or sound) my discomfort is increased</a:t>
            </a:r>
          </a:p>
          <a:p>
            <a:r>
              <a:rPr lang="en-US" sz="3600" dirty="0" smtClean="0"/>
              <a:t>The circle is coercion – you are coercing me into speech before you have earned the right to do that</a:t>
            </a:r>
          </a:p>
          <a:p>
            <a:r>
              <a:rPr lang="en-US" sz="3600" dirty="0" smtClean="0"/>
              <a:t>The circle increases mistrust – I can’t sit back &amp; judge your competence or authenticity </a:t>
            </a:r>
          </a:p>
        </p:txBody>
      </p:sp>
    </p:spTree>
    <p:extLst>
      <p:ext uri="{BB962C8B-B14F-4D97-AF65-F5344CB8AC3E}">
        <p14:creationId xmlns:p14="http://schemas.microsoft.com/office/powerpoint/2010/main" val="675853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85849"/>
          </a:xfrm>
        </p:spPr>
        <p:txBody>
          <a:bodyPr>
            <a:normAutofit/>
          </a:bodyPr>
          <a:lstStyle/>
          <a:p>
            <a:r>
              <a:rPr lang="en-US" sz="7200" b="1" i="1" dirty="0" smtClean="0">
                <a:solidFill>
                  <a:srgbClr val="FF0000"/>
                </a:solidFill>
              </a:rPr>
              <a:t>Now</a:t>
            </a:r>
            <a:r>
              <a:rPr lang="mr-IN" sz="7200" b="1" i="1" dirty="0" smtClean="0">
                <a:solidFill>
                  <a:srgbClr val="FF0000"/>
                </a:solidFill>
              </a:rPr>
              <a:t>…</a:t>
            </a:r>
            <a:endParaRPr lang="en-US" sz="7200" b="1" i="1" dirty="0">
              <a:solidFill>
                <a:srgbClr val="FF0000"/>
              </a:solidFill>
            </a:endParaRPr>
          </a:p>
        </p:txBody>
      </p:sp>
      <p:sp>
        <p:nvSpPr>
          <p:cNvPr id="3" name="Content Placeholder 2"/>
          <p:cNvSpPr>
            <a:spLocks noGrp="1"/>
          </p:cNvSpPr>
          <p:nvPr>
            <p:ph idx="1"/>
          </p:nvPr>
        </p:nvSpPr>
        <p:spPr>
          <a:xfrm>
            <a:off x="0" y="1085850"/>
            <a:ext cx="12192000" cy="5772150"/>
          </a:xfrm>
          <a:solidFill>
            <a:schemeClr val="accent2">
              <a:lumMod val="20000"/>
              <a:lumOff val="80000"/>
            </a:schemeClr>
          </a:solidFill>
        </p:spPr>
        <p:txBody>
          <a:bodyPr>
            <a:normAutofit fontScale="92500"/>
          </a:bodyPr>
          <a:lstStyle/>
          <a:p>
            <a:pPr marL="0" indent="0">
              <a:buNone/>
            </a:pPr>
            <a:r>
              <a:rPr lang="en-US" sz="4000" dirty="0" smtClean="0"/>
              <a:t>I still use the circle but explain…</a:t>
            </a:r>
          </a:p>
          <a:p>
            <a:r>
              <a:rPr lang="en-US" sz="4000" dirty="0" smtClean="0"/>
              <a:t>It’s to keep sight lines clear – so people who wish to contribute or ask a question can do that easily, so people can see who is trying to get into the conversation, so we can speak directly to each other </a:t>
            </a:r>
          </a:p>
          <a:p>
            <a:r>
              <a:rPr lang="en-US" sz="4000" dirty="0" smtClean="0"/>
              <a:t>It’s so people don’t have to talk to the back of other people’s heads</a:t>
            </a:r>
          </a:p>
          <a:p>
            <a:r>
              <a:rPr lang="en-US" sz="4000" dirty="0" smtClean="0"/>
              <a:t>I won’t assume that those who are quite are less diligent or intelligent</a:t>
            </a:r>
          </a:p>
          <a:p>
            <a:r>
              <a:rPr lang="en-US" sz="4000" dirty="0" smtClean="0"/>
              <a:t>I must self-disclose before expecting people to do the same</a:t>
            </a:r>
          </a:p>
          <a:p>
            <a:endParaRPr lang="en-US" dirty="0"/>
          </a:p>
        </p:txBody>
      </p:sp>
    </p:spTree>
    <p:extLst>
      <p:ext uri="{BB962C8B-B14F-4D97-AF65-F5344CB8AC3E}">
        <p14:creationId xmlns:p14="http://schemas.microsoft.com/office/powerpoint/2010/main" val="1411415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7492"/>
          </a:xfrm>
        </p:spPr>
        <p:txBody>
          <a:bodyPr>
            <a:noAutofit/>
          </a:bodyPr>
          <a:lstStyle/>
          <a:p>
            <a:pPr algn="ctr"/>
            <a:r>
              <a:rPr lang="en-US" sz="4800" b="1" i="1" dirty="0" smtClean="0">
                <a:solidFill>
                  <a:srgbClr val="FF0000"/>
                </a:solidFill>
              </a:rPr>
              <a:t>A Cultural Example: The Good White Person</a:t>
            </a:r>
            <a:endParaRPr lang="en-US" sz="4800" b="1" i="1" dirty="0">
              <a:solidFill>
                <a:srgbClr val="FF0000"/>
              </a:solidFill>
            </a:endParaRPr>
          </a:p>
        </p:txBody>
      </p:sp>
      <p:sp>
        <p:nvSpPr>
          <p:cNvPr id="3" name="Content Placeholder 2"/>
          <p:cNvSpPr>
            <a:spLocks noGrp="1"/>
          </p:cNvSpPr>
          <p:nvPr>
            <p:ph idx="1"/>
          </p:nvPr>
        </p:nvSpPr>
        <p:spPr>
          <a:xfrm>
            <a:off x="0" y="847492"/>
            <a:ext cx="12192000" cy="6010507"/>
          </a:xfrm>
        </p:spPr>
        <p:txBody>
          <a:bodyPr/>
          <a:lstStyle/>
          <a:p>
            <a:endParaRPr lang="en-US"/>
          </a:p>
        </p:txBody>
      </p:sp>
      <p:pic>
        <p:nvPicPr>
          <p:cNvPr id="4" name="Content Placeholder 3" descr="conversation-1177860__180.jpg"/>
          <p:cNvPicPr>
            <a:picLocks noChangeAspect="1"/>
          </p:cNvPicPr>
          <p:nvPr/>
        </p:nvPicPr>
        <p:blipFill>
          <a:blip r:embed="rId2">
            <a:extLst>
              <a:ext uri="{28A0092B-C50C-407E-A947-70E740481C1C}">
                <a14:useLocalDpi xmlns:a14="http://schemas.microsoft.com/office/drawing/2010/main" val="0"/>
              </a:ext>
            </a:extLst>
          </a:blip>
          <a:srcRect t="8753" b="8753"/>
          <a:stretch>
            <a:fillRect/>
          </a:stretch>
        </p:blipFill>
        <p:spPr>
          <a:xfrm>
            <a:off x="0" y="847491"/>
            <a:ext cx="12192000" cy="6010508"/>
          </a:xfrm>
          <a:prstGeom prst="rect">
            <a:avLst/>
          </a:prstGeom>
        </p:spPr>
      </p:pic>
    </p:spTree>
    <p:extLst>
      <p:ext uri="{BB962C8B-B14F-4D97-AF65-F5344CB8AC3E}">
        <p14:creationId xmlns:p14="http://schemas.microsoft.com/office/powerpoint/2010/main" val="999795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rmAutofit/>
          </a:bodyPr>
          <a:lstStyle/>
          <a:p>
            <a:r>
              <a:rPr lang="en-US" sz="4800" b="1" i="1" dirty="0" smtClean="0">
                <a:solidFill>
                  <a:srgbClr val="FF0000"/>
                </a:solidFill>
              </a:rPr>
              <a:t>The Good White Person</a:t>
            </a:r>
            <a:r>
              <a:rPr lang="en-US" dirty="0" smtClean="0"/>
              <a:t/>
            </a:r>
            <a:br>
              <a:rPr lang="en-US" dirty="0" smtClean="0"/>
            </a:br>
            <a:r>
              <a:rPr lang="en-US" dirty="0" smtClean="0"/>
              <a:t>                                  </a:t>
            </a:r>
            <a:r>
              <a:rPr lang="en-US" sz="2700" dirty="0" smtClean="0"/>
              <a:t>Shannon Sullivan </a:t>
            </a:r>
            <a:r>
              <a:rPr lang="en-US" sz="2700" i="1" dirty="0" smtClean="0"/>
              <a:t>Good White People </a:t>
            </a:r>
            <a:r>
              <a:rPr lang="en-US" sz="2700" dirty="0" smtClean="0"/>
              <a:t>(</a:t>
            </a:r>
            <a:r>
              <a:rPr lang="en-US" sz="2700" dirty="0" err="1" smtClean="0"/>
              <a:t>Suny</a:t>
            </a:r>
            <a:r>
              <a:rPr lang="en-US" sz="2700" dirty="0" smtClean="0"/>
              <a:t> Press, 2014)</a:t>
            </a:r>
            <a:endParaRPr lang="en-US" sz="2700" dirty="0"/>
          </a:p>
        </p:txBody>
      </p:sp>
      <p:sp>
        <p:nvSpPr>
          <p:cNvPr id="3" name="Content Placeholder 2"/>
          <p:cNvSpPr>
            <a:spLocks noGrp="1"/>
          </p:cNvSpPr>
          <p:nvPr>
            <p:ph idx="1"/>
          </p:nvPr>
        </p:nvSpPr>
        <p:spPr>
          <a:xfrm>
            <a:off x="0" y="1690688"/>
            <a:ext cx="12192000" cy="5167311"/>
          </a:xfrm>
          <a:solidFill>
            <a:schemeClr val="accent1">
              <a:lumMod val="20000"/>
              <a:lumOff val="80000"/>
            </a:schemeClr>
          </a:solidFill>
        </p:spPr>
        <p:txBody>
          <a:bodyPr/>
          <a:lstStyle/>
          <a:p>
            <a:pPr marL="0" indent="0">
              <a:buNone/>
            </a:pPr>
            <a:r>
              <a:rPr lang="en-US" sz="3600" dirty="0" smtClean="0"/>
              <a:t>I am a </a:t>
            </a:r>
            <a:r>
              <a:rPr lang="en-US" sz="3600" b="1" dirty="0" smtClean="0">
                <a:solidFill>
                  <a:srgbClr val="FF0000"/>
                </a:solidFill>
              </a:rPr>
              <a:t>GOOD WHITE PERSON who is </a:t>
            </a:r>
            <a:r>
              <a:rPr lang="en-US" sz="3600" dirty="0" smtClean="0"/>
              <a:t>free of racism</a:t>
            </a:r>
          </a:p>
          <a:p>
            <a:pPr marL="0" indent="0">
              <a:buNone/>
            </a:pPr>
            <a:r>
              <a:rPr lang="en-US" sz="3600" b="1" i="1" dirty="0" smtClean="0"/>
              <a:t>Assumptions…</a:t>
            </a:r>
          </a:p>
          <a:p>
            <a:pPr marL="0" indent="0">
              <a:buNone/>
            </a:pPr>
            <a:r>
              <a:rPr lang="en-US" sz="3600" dirty="0" smtClean="0"/>
              <a:t>I have self-knowledge</a:t>
            </a:r>
          </a:p>
          <a:p>
            <a:pPr marL="0" indent="0">
              <a:buNone/>
            </a:pPr>
            <a:r>
              <a:rPr lang="en-US" sz="3600" dirty="0" smtClean="0"/>
              <a:t>I can monitor my own racism</a:t>
            </a:r>
          </a:p>
          <a:p>
            <a:pPr marL="0" indent="0">
              <a:buNone/>
            </a:pPr>
            <a:r>
              <a:rPr lang="en-US" sz="3600" dirty="0" smtClean="0"/>
              <a:t>I know how my actions are perceived &amp; experienced </a:t>
            </a:r>
          </a:p>
          <a:p>
            <a:pPr marL="0" indent="0">
              <a:buNone/>
            </a:pPr>
            <a:r>
              <a:rPr lang="en-US" sz="3600" dirty="0" smtClean="0"/>
              <a:t>I am free of racial micro-aggressions</a:t>
            </a:r>
          </a:p>
          <a:p>
            <a:pPr marL="0" indent="0">
              <a:buNone/>
            </a:pPr>
            <a:r>
              <a:rPr lang="en-US" sz="3600" dirty="0" smtClean="0"/>
              <a:t>Racism is something committed by less-enlightened White friends &amp; colleagues</a:t>
            </a:r>
          </a:p>
          <a:p>
            <a:endParaRPr lang="en-US" dirty="0"/>
          </a:p>
        </p:txBody>
      </p:sp>
    </p:spTree>
    <p:extLst>
      <p:ext uri="{BB962C8B-B14F-4D97-AF65-F5344CB8AC3E}">
        <p14:creationId xmlns:p14="http://schemas.microsoft.com/office/powerpoint/2010/main" val="295875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92000" cy="1157287"/>
          </a:xfrm>
        </p:spPr>
        <p:txBody>
          <a:bodyPr>
            <a:normAutofit/>
          </a:bodyPr>
          <a:lstStyle/>
          <a:p>
            <a:pPr algn="ctr"/>
            <a:r>
              <a:rPr lang="en-US" sz="7200" b="1" i="1" dirty="0" smtClean="0">
                <a:solidFill>
                  <a:srgbClr val="FF0000"/>
                </a:solidFill>
              </a:rPr>
              <a:t>In Reality</a:t>
            </a:r>
            <a:endParaRPr lang="en-US" sz="7200" b="1" i="1" dirty="0">
              <a:solidFill>
                <a:srgbClr val="FF0000"/>
              </a:solidFill>
            </a:endParaRPr>
          </a:p>
        </p:txBody>
      </p:sp>
      <p:sp>
        <p:nvSpPr>
          <p:cNvPr id="3" name="Content Placeholder 2"/>
          <p:cNvSpPr>
            <a:spLocks noGrp="1"/>
          </p:cNvSpPr>
          <p:nvPr>
            <p:ph idx="1"/>
          </p:nvPr>
        </p:nvSpPr>
        <p:spPr>
          <a:xfrm>
            <a:off x="1" y="1157288"/>
            <a:ext cx="12191999" cy="5700712"/>
          </a:xfrm>
          <a:solidFill>
            <a:schemeClr val="tx2">
              <a:lumMod val="20000"/>
              <a:lumOff val="80000"/>
            </a:schemeClr>
          </a:solidFill>
        </p:spPr>
        <p:txBody>
          <a:bodyPr>
            <a:normAutofit/>
          </a:bodyPr>
          <a:lstStyle/>
          <a:p>
            <a:pPr algn="ctr"/>
            <a:r>
              <a:rPr lang="en-US" sz="4000" dirty="0" smtClean="0"/>
              <a:t>I regularly commit racial micro-aggressions – eye contact, examples I use, how I run meetings &amp; classes, jokes with other Whites</a:t>
            </a:r>
          </a:p>
          <a:p>
            <a:pPr marL="0" indent="0" algn="ctr">
              <a:buNone/>
            </a:pPr>
            <a:r>
              <a:rPr lang="en-US" sz="4000" b="1" i="1" dirty="0" smtClean="0">
                <a:solidFill>
                  <a:srgbClr val="FF0000"/>
                </a:solidFill>
              </a:rPr>
              <a:t>Recognizing Micro-Aggressions </a:t>
            </a:r>
            <a:r>
              <a:rPr lang="en-US" sz="4000" dirty="0" smtClean="0"/>
              <a:t>…</a:t>
            </a:r>
          </a:p>
          <a:p>
            <a:pPr algn="ctr"/>
            <a:r>
              <a:rPr lang="en-US" sz="4000" dirty="0" smtClean="0"/>
              <a:t>The receiver is left wondering ‘did that happen or am I seeing something that doesn’t really exist – am I over sensitive?’</a:t>
            </a:r>
          </a:p>
          <a:p>
            <a:pPr algn="ctr"/>
            <a:r>
              <a:rPr lang="en-US" sz="4000" dirty="0" smtClean="0"/>
              <a:t>When pointed out Whites immediately deny any overt intent &amp; believe it’s all a mistake</a:t>
            </a:r>
          </a:p>
        </p:txBody>
      </p:sp>
    </p:spTree>
    <p:extLst>
      <p:ext uri="{BB962C8B-B14F-4D97-AF65-F5344CB8AC3E}">
        <p14:creationId xmlns:p14="http://schemas.microsoft.com/office/powerpoint/2010/main" val="1244386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60087"/>
          </a:xfrm>
        </p:spPr>
        <p:txBody>
          <a:bodyPr>
            <a:normAutofit/>
          </a:bodyPr>
          <a:lstStyle/>
          <a:p>
            <a:pPr algn="ctr"/>
            <a:r>
              <a:rPr lang="en-US" sz="8000" i="1" dirty="0" err="1" smtClean="0">
                <a:solidFill>
                  <a:srgbClr val="FF0000"/>
                </a:solidFill>
              </a:rPr>
              <a:t>Backchannelchat.com</a:t>
            </a:r>
            <a:endParaRPr lang="en-US" sz="8000" i="1" dirty="0">
              <a:solidFill>
                <a:srgbClr val="FF0000"/>
              </a:solidFill>
            </a:endParaRPr>
          </a:p>
        </p:txBody>
      </p:sp>
      <p:sp>
        <p:nvSpPr>
          <p:cNvPr id="3" name="Content Placeholder 2"/>
          <p:cNvSpPr>
            <a:spLocks noGrp="1"/>
          </p:cNvSpPr>
          <p:nvPr>
            <p:ph idx="1"/>
          </p:nvPr>
        </p:nvSpPr>
        <p:spPr>
          <a:xfrm>
            <a:off x="0" y="1260088"/>
            <a:ext cx="12192000" cy="5597912"/>
          </a:xfrm>
          <a:solidFill>
            <a:schemeClr val="accent2">
              <a:lumMod val="20000"/>
              <a:lumOff val="80000"/>
            </a:schemeClr>
          </a:solidFill>
        </p:spPr>
        <p:txBody>
          <a:bodyPr/>
          <a:lstStyle/>
          <a:p>
            <a:pPr algn="ctr"/>
            <a:r>
              <a:rPr lang="en-US" sz="5400" dirty="0" smtClean="0"/>
              <a:t>Go to </a:t>
            </a:r>
            <a:r>
              <a:rPr lang="en-US" sz="5400" dirty="0" err="1" smtClean="0"/>
              <a:t>backchannelchat.com</a:t>
            </a:r>
            <a:endParaRPr lang="en-US" sz="5400" dirty="0" smtClean="0"/>
          </a:p>
          <a:p>
            <a:pPr algn="ctr"/>
            <a:r>
              <a:rPr lang="en-US" sz="5400" dirty="0" smtClean="0"/>
              <a:t>Display Name </a:t>
            </a:r>
            <a:r>
              <a:rPr lang="mr-IN" sz="5400" dirty="0" smtClean="0"/>
              <a:t>–</a:t>
            </a:r>
            <a:r>
              <a:rPr lang="en-US" sz="5400" dirty="0" smtClean="0"/>
              <a:t> please use only NUMBERS to ensure anonymity</a:t>
            </a:r>
          </a:p>
          <a:p>
            <a:pPr algn="ctr"/>
            <a:r>
              <a:rPr lang="en-US" sz="4800" dirty="0" smtClean="0"/>
              <a:t>Code </a:t>
            </a:r>
            <a:r>
              <a:rPr lang="mr-IN" sz="4800" dirty="0" smtClean="0"/>
              <a:t>–</a:t>
            </a:r>
            <a:r>
              <a:rPr lang="en-US" sz="4800" dirty="0" smtClean="0"/>
              <a:t> </a:t>
            </a:r>
            <a:r>
              <a:rPr lang="en-US" sz="8000" dirty="0" smtClean="0">
                <a:solidFill>
                  <a:srgbClr val="FF0000"/>
                </a:solidFill>
              </a:rPr>
              <a:t>z2xa4</a:t>
            </a:r>
          </a:p>
          <a:p>
            <a:pPr algn="ctr"/>
            <a:r>
              <a:rPr lang="en-US" sz="5400" dirty="0" smtClean="0"/>
              <a:t>Post a greeting to everyone</a:t>
            </a:r>
            <a:endParaRPr lang="en-US" sz="5400" dirty="0"/>
          </a:p>
        </p:txBody>
      </p:sp>
    </p:spTree>
    <p:extLst>
      <p:ext uri="{BB962C8B-B14F-4D97-AF65-F5344CB8AC3E}">
        <p14:creationId xmlns:p14="http://schemas.microsoft.com/office/powerpoint/2010/main" val="441280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4412"/>
          </a:xfrm>
        </p:spPr>
        <p:txBody>
          <a:bodyPr/>
          <a:lstStyle/>
          <a:p>
            <a:r>
              <a:rPr lang="en-US" dirty="0" smtClean="0"/>
              <a:t>What people say most helps them think critically</a:t>
            </a:r>
            <a:r>
              <a:rPr lang="mr-IN" dirty="0" smtClean="0"/>
              <a:t>…</a:t>
            </a:r>
            <a:endParaRPr lang="en-US" dirty="0"/>
          </a:p>
        </p:txBody>
      </p:sp>
      <p:sp>
        <p:nvSpPr>
          <p:cNvPr id="3" name="Content Placeholder 2"/>
          <p:cNvSpPr>
            <a:spLocks noGrp="1"/>
          </p:cNvSpPr>
          <p:nvPr>
            <p:ph idx="1"/>
          </p:nvPr>
        </p:nvSpPr>
        <p:spPr>
          <a:xfrm>
            <a:off x="0" y="1014412"/>
            <a:ext cx="12192000" cy="5843587"/>
          </a:xfrm>
          <a:solidFill>
            <a:schemeClr val="accent6">
              <a:lumMod val="20000"/>
              <a:lumOff val="80000"/>
            </a:schemeClr>
          </a:solidFill>
        </p:spPr>
        <p:txBody>
          <a:bodyPr>
            <a:normAutofit/>
          </a:bodyPr>
          <a:lstStyle/>
          <a:p>
            <a:r>
              <a:rPr lang="en-US" b="1" dirty="0" smtClean="0">
                <a:solidFill>
                  <a:srgbClr val="FF0000"/>
                </a:solidFill>
              </a:rPr>
              <a:t>MODELING</a:t>
            </a:r>
            <a:r>
              <a:rPr lang="en-US" dirty="0" smtClean="0"/>
              <a:t> - Seeing It MODELED publicly by leaders, supervisors, and colleagues who make the process public by</a:t>
            </a:r>
            <a:r>
              <a:rPr lang="mr-IN" dirty="0" smtClean="0"/>
              <a:t>…</a:t>
            </a:r>
            <a:endParaRPr lang="en-US" dirty="0"/>
          </a:p>
          <a:p>
            <a:r>
              <a:rPr lang="en-US" dirty="0" smtClean="0"/>
              <a:t>Always naming what’s happening – </a:t>
            </a:r>
            <a:r>
              <a:rPr lang="en-US" i="1" dirty="0" smtClean="0"/>
              <a:t>“now I’m</a:t>
            </a:r>
            <a:r>
              <a:rPr lang="mr-IN" i="1" dirty="0" smtClean="0"/>
              <a:t>…</a:t>
            </a:r>
            <a:r>
              <a:rPr lang="en-US" i="1" dirty="0" smtClean="0"/>
              <a:t>.”</a:t>
            </a:r>
          </a:p>
          <a:p>
            <a:r>
              <a:rPr lang="en-US" dirty="0" smtClean="0"/>
              <a:t>Regularly disclosing the assumptions behind their actions &amp; decisions and asking for reality checks</a:t>
            </a:r>
          </a:p>
          <a:p>
            <a:r>
              <a:rPr lang="en-US" dirty="0" smtClean="0"/>
              <a:t>Continuously seeking out new information &amp; new perspectives</a:t>
            </a:r>
          </a:p>
          <a:p>
            <a:r>
              <a:rPr lang="en-US" dirty="0" smtClean="0"/>
              <a:t>Trying to include the widest array of relevant voices in decision-making</a:t>
            </a:r>
          </a:p>
          <a:p>
            <a:r>
              <a:rPr lang="en-US" dirty="0" smtClean="0"/>
              <a:t>Team leadership in which leaders/</a:t>
            </a:r>
            <a:r>
              <a:rPr lang="en-US" dirty="0" err="1" smtClean="0"/>
              <a:t>convenors</a:t>
            </a:r>
            <a:r>
              <a:rPr lang="en-US" dirty="0" smtClean="0"/>
              <a:t>/facilitators </a:t>
            </a:r>
            <a:r>
              <a:rPr lang="en-US" dirty="0" smtClean="0">
                <a:solidFill>
                  <a:schemeClr val="tx1"/>
                </a:solidFill>
                <a:latin typeface="Arial" charset="0"/>
                <a:cs typeface="Arial" charset="0"/>
              </a:rPr>
              <a:t>seek to understand each other</a:t>
            </a:r>
            <a:r>
              <a:rPr lang="ja-JP" altLang="en-US" dirty="0" smtClean="0">
                <a:solidFill>
                  <a:schemeClr val="tx1"/>
                </a:solidFill>
                <a:latin typeface="Arial" charset="0"/>
                <a:cs typeface="Arial" charset="0"/>
              </a:rPr>
              <a:t>’</a:t>
            </a:r>
            <a:r>
              <a:rPr lang="en-US" altLang="ja-JP" dirty="0" smtClean="0">
                <a:solidFill>
                  <a:schemeClr val="tx1"/>
                </a:solidFill>
                <a:latin typeface="Arial" charset="0"/>
                <a:cs typeface="Arial" charset="0"/>
              </a:rPr>
              <a:t>s viewpoints as best they can and raise questions about each other</a:t>
            </a:r>
            <a:r>
              <a:rPr lang="ja-JP" altLang="en-US" dirty="0" smtClean="0">
                <a:solidFill>
                  <a:schemeClr val="tx1"/>
                </a:solidFill>
                <a:latin typeface="Arial" charset="0"/>
                <a:cs typeface="Arial" charset="0"/>
              </a:rPr>
              <a:t>’</a:t>
            </a:r>
            <a:r>
              <a:rPr lang="en-US" altLang="ja-JP" dirty="0" smtClean="0">
                <a:solidFill>
                  <a:schemeClr val="tx1"/>
                </a:solidFill>
                <a:latin typeface="Arial" charset="0"/>
                <a:cs typeface="Arial" charset="0"/>
              </a:rPr>
              <a:t>s positions. </a:t>
            </a:r>
          </a:p>
          <a:p>
            <a:r>
              <a:rPr lang="en-US" altLang="ja-JP" dirty="0" smtClean="0">
                <a:solidFill>
                  <a:schemeClr val="tx1"/>
                </a:solidFill>
                <a:latin typeface="Arial" charset="0"/>
                <a:cs typeface="Arial" charset="0"/>
              </a:rPr>
              <a:t>They clarify points of dissension and disagreement and make public the evidence or reasoning behind their disagreements</a:t>
            </a:r>
            <a:r>
              <a:rPr lang="en-US" dirty="0" smtClean="0"/>
              <a:t> </a:t>
            </a:r>
          </a:p>
          <a:p>
            <a:endParaRPr lang="en-US" dirty="0" smtClean="0"/>
          </a:p>
          <a:p>
            <a:endParaRPr lang="en-US" dirty="0"/>
          </a:p>
        </p:txBody>
      </p:sp>
    </p:spTree>
    <p:extLst>
      <p:ext uri="{BB962C8B-B14F-4D97-AF65-F5344CB8AC3E}">
        <p14:creationId xmlns:p14="http://schemas.microsoft.com/office/powerpoint/2010/main" val="1863962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2987"/>
          </a:xfrm>
        </p:spPr>
        <p:txBody>
          <a:bodyPr>
            <a:normAutofit/>
          </a:bodyPr>
          <a:lstStyle/>
          <a:p>
            <a:pPr algn="ctr"/>
            <a:r>
              <a:rPr lang="en-US" sz="6000" b="1" i="1" dirty="0" smtClean="0">
                <a:solidFill>
                  <a:srgbClr val="FF0000"/>
                </a:solidFill>
              </a:rPr>
              <a:t>A Useful Early Exercise - Circle of Voices</a:t>
            </a:r>
            <a:endParaRPr lang="en-US" sz="6000" dirty="0"/>
          </a:p>
        </p:txBody>
      </p:sp>
      <p:sp>
        <p:nvSpPr>
          <p:cNvPr id="3" name="Content Placeholder 2"/>
          <p:cNvSpPr>
            <a:spLocks noGrp="1"/>
          </p:cNvSpPr>
          <p:nvPr>
            <p:ph idx="1"/>
          </p:nvPr>
        </p:nvSpPr>
        <p:spPr>
          <a:xfrm>
            <a:off x="0" y="1042988"/>
            <a:ext cx="12192000" cy="5815012"/>
          </a:xfrm>
          <a:solidFill>
            <a:schemeClr val="accent5">
              <a:lumMod val="20000"/>
              <a:lumOff val="80000"/>
            </a:schemeClr>
          </a:solidFill>
        </p:spPr>
        <p:txBody>
          <a:bodyPr/>
          <a:lstStyle/>
          <a:p>
            <a:pPr algn="ctr"/>
            <a:r>
              <a:rPr lang="en-US" sz="4000" dirty="0" smtClean="0"/>
              <a:t>Requires every person to speak but in a way that’s as non-threatening as possible </a:t>
            </a:r>
            <a:r>
              <a:rPr lang="mr-IN" sz="4000" dirty="0" smtClean="0"/>
              <a:t>–</a:t>
            </a:r>
            <a:r>
              <a:rPr lang="en-US" sz="4000" dirty="0" smtClean="0"/>
              <a:t> important for subsequent participation</a:t>
            </a:r>
          </a:p>
          <a:p>
            <a:pPr algn="ctr"/>
            <a:r>
              <a:rPr lang="en-US" sz="4000" dirty="0" smtClean="0"/>
              <a:t>Designed to elicit a variety of perspectives &amp; to stop the discussion being channeled prematurely into one analysis</a:t>
            </a:r>
          </a:p>
          <a:p>
            <a:pPr algn="ctr"/>
            <a:r>
              <a:rPr lang="en-US" sz="4000" dirty="0" smtClean="0"/>
              <a:t> Trains us in habits of careful listening for assumptions</a:t>
            </a:r>
          </a:p>
          <a:p>
            <a:endParaRPr lang="en-US" dirty="0"/>
          </a:p>
        </p:txBody>
      </p:sp>
    </p:spTree>
    <p:extLst>
      <p:ext uri="{BB962C8B-B14F-4D97-AF65-F5344CB8AC3E}">
        <p14:creationId xmlns:p14="http://schemas.microsoft.com/office/powerpoint/2010/main" val="7538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5837"/>
          </a:xfrm>
        </p:spPr>
        <p:txBody>
          <a:bodyPr>
            <a:noAutofit/>
          </a:bodyPr>
          <a:lstStyle/>
          <a:p>
            <a:pPr algn="ctr"/>
            <a:r>
              <a:rPr lang="en-US" sz="7200" b="1" i="1" dirty="0" smtClean="0">
                <a:solidFill>
                  <a:srgbClr val="FF0000"/>
                </a:solidFill>
              </a:rPr>
              <a:t>Circle of Voices</a:t>
            </a:r>
            <a:endParaRPr lang="en-US" sz="7200" b="1" i="1" dirty="0">
              <a:solidFill>
                <a:srgbClr val="FF0000"/>
              </a:solidFill>
            </a:endParaRPr>
          </a:p>
        </p:txBody>
      </p:sp>
      <p:sp>
        <p:nvSpPr>
          <p:cNvPr id="3" name="Content Placeholder 2"/>
          <p:cNvSpPr>
            <a:spLocks noGrp="1"/>
          </p:cNvSpPr>
          <p:nvPr>
            <p:ph idx="1"/>
          </p:nvPr>
        </p:nvSpPr>
        <p:spPr>
          <a:xfrm>
            <a:off x="0" y="1100138"/>
            <a:ext cx="12192000" cy="5757862"/>
          </a:xfrm>
          <a:solidFill>
            <a:schemeClr val="accent4">
              <a:lumMod val="20000"/>
              <a:lumOff val="80000"/>
            </a:schemeClr>
          </a:solidFill>
        </p:spPr>
        <p:txBody>
          <a:bodyPr>
            <a:normAutofit/>
          </a:bodyPr>
          <a:lstStyle/>
          <a:p>
            <a:pPr>
              <a:defRPr/>
            </a:pPr>
            <a:r>
              <a:rPr lang="en-US" dirty="0">
                <a:ea typeface="ＭＳ Ｐゴシック" charset="-128"/>
                <a:cs typeface="ＭＳ Ｐゴシック" charset="-128"/>
              </a:rPr>
              <a:t>Individuals reflect silently &amp; individually on the discussion topic or question (1-2 minutes). Then form groups of 5.</a:t>
            </a:r>
          </a:p>
          <a:p>
            <a:pPr>
              <a:defRPr/>
            </a:pPr>
            <a:r>
              <a:rPr lang="en-US" dirty="0">
                <a:ea typeface="ＭＳ Ｐゴシック" charset="-128"/>
                <a:cs typeface="ＭＳ Ｐゴシック" charset="-128"/>
              </a:rPr>
              <a:t>Participants go round the circle in order - each person has up to 1 minute of uninterrupted air time to give their viewpoint on the topic.  No interruptions are allowed</a:t>
            </a:r>
          </a:p>
          <a:p>
            <a:pPr>
              <a:defRPr/>
            </a:pPr>
            <a:r>
              <a:rPr lang="en-US" dirty="0">
                <a:ea typeface="ＭＳ Ｐゴシック" charset="-128"/>
                <a:cs typeface="ＭＳ Ｐゴシック" charset="-128"/>
              </a:rPr>
              <a:t>After all have spoken, people move into free discussion with the ground rule that every comment offered must somehow refer back to a comment made by </a:t>
            </a:r>
            <a:r>
              <a:rPr lang="en-US" b="1" dirty="0">
                <a:ea typeface="ＭＳ Ｐゴシック" charset="-128"/>
                <a:cs typeface="ＭＳ Ｐゴシック" charset="-128"/>
              </a:rPr>
              <a:t>someone else</a:t>
            </a:r>
            <a:r>
              <a:rPr lang="en-US" dirty="0">
                <a:ea typeface="ＭＳ Ｐゴシック" charset="-128"/>
                <a:cs typeface="ＭＳ Ｐゴシック" charset="-128"/>
              </a:rPr>
              <a:t> in the opening circle of voices.  This need </a:t>
            </a:r>
            <a:r>
              <a:rPr lang="en-US" b="1" dirty="0">
                <a:ea typeface="ＭＳ Ｐゴシック" charset="-128"/>
                <a:cs typeface="ＭＳ Ｐゴシック" charset="-128"/>
              </a:rPr>
              <a:t>NOT</a:t>
            </a:r>
            <a:r>
              <a:rPr lang="en-US" dirty="0">
                <a:ea typeface="ＭＳ Ｐゴシック" charset="-128"/>
                <a:cs typeface="ＭＳ Ｐゴシック" charset="-128"/>
              </a:rPr>
              <a:t> be agreement - it can be a disagreement, a question, an elaboration or extension, an illustration, etc. </a:t>
            </a:r>
            <a:endParaRPr lang="en-US" dirty="0" smtClean="0"/>
          </a:p>
          <a:p>
            <a:pPr algn="ctr"/>
            <a:r>
              <a:rPr lang="en-US" sz="4000" i="1" dirty="0" smtClean="0"/>
              <a:t>How Do You MODEL Your Own Practice Of Critical Thinking For Peers, Subordinates and Colleagues?</a:t>
            </a:r>
          </a:p>
          <a:p>
            <a:endParaRPr lang="en-US" dirty="0"/>
          </a:p>
        </p:txBody>
      </p:sp>
    </p:spTree>
    <p:extLst>
      <p:ext uri="{BB962C8B-B14F-4D97-AF65-F5344CB8AC3E}">
        <p14:creationId xmlns:p14="http://schemas.microsoft.com/office/powerpoint/2010/main" val="1648617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Autofit/>
          </a:bodyPr>
          <a:lstStyle/>
          <a:p>
            <a:r>
              <a:rPr lang="en-US" sz="7200" b="1" i="1" dirty="0" smtClean="0">
                <a:solidFill>
                  <a:srgbClr val="FF0000"/>
                </a:solidFill>
              </a:rPr>
              <a:t>Stephen’s Resources</a:t>
            </a:r>
            <a:endParaRPr lang="en-US" sz="7200" b="1" i="1" dirty="0">
              <a:solidFill>
                <a:srgbClr val="FF0000"/>
              </a:solidFill>
            </a:endParaRPr>
          </a:p>
        </p:txBody>
      </p:sp>
      <p:sp>
        <p:nvSpPr>
          <p:cNvPr id="3" name="Content Placeholder 2"/>
          <p:cNvSpPr>
            <a:spLocks noGrp="1"/>
          </p:cNvSpPr>
          <p:nvPr>
            <p:ph idx="1"/>
          </p:nvPr>
        </p:nvSpPr>
        <p:spPr>
          <a:xfrm>
            <a:off x="0" y="1071564"/>
            <a:ext cx="12192000" cy="5786436"/>
          </a:xfrm>
          <a:solidFill>
            <a:schemeClr val="accent6">
              <a:lumMod val="20000"/>
              <a:lumOff val="80000"/>
            </a:schemeClr>
          </a:solidFill>
        </p:spPr>
        <p:txBody>
          <a:bodyPr>
            <a:normAutofit lnSpcReduction="10000"/>
          </a:bodyPr>
          <a:lstStyle/>
          <a:p>
            <a:pPr marL="0" indent="0" algn="ctr">
              <a:buNone/>
            </a:pPr>
            <a:r>
              <a:rPr lang="en-US" sz="4800" i="1" dirty="0" smtClean="0"/>
              <a:t>Becoming a Critically Reflective Teacher </a:t>
            </a:r>
            <a:r>
              <a:rPr lang="en-US" sz="4800" dirty="0" smtClean="0"/>
              <a:t>(2017, 2</a:t>
            </a:r>
            <a:r>
              <a:rPr lang="en-US" sz="4800" baseline="30000" dirty="0" smtClean="0"/>
              <a:t>nd</a:t>
            </a:r>
            <a:r>
              <a:rPr lang="en-US" sz="4800" dirty="0" smtClean="0"/>
              <a:t>. Ed.)</a:t>
            </a:r>
          </a:p>
          <a:p>
            <a:pPr marL="0" indent="0" algn="ctr">
              <a:buNone/>
            </a:pPr>
            <a:r>
              <a:rPr lang="en-US" sz="4800" i="1" dirty="0" smtClean="0"/>
              <a:t>Teaching for Critical Thinking </a:t>
            </a:r>
            <a:r>
              <a:rPr lang="en-US" sz="4800" dirty="0" smtClean="0"/>
              <a:t>(2012)</a:t>
            </a:r>
          </a:p>
          <a:p>
            <a:pPr marL="0" indent="0" algn="ctr">
              <a:buNone/>
            </a:pPr>
            <a:r>
              <a:rPr lang="en-US" sz="4800" i="1" dirty="0" smtClean="0"/>
              <a:t>The Skillful Teacher </a:t>
            </a:r>
            <a:r>
              <a:rPr lang="en-US" sz="4800" dirty="0" smtClean="0"/>
              <a:t>(2015 3rd. Ed.)</a:t>
            </a:r>
          </a:p>
          <a:p>
            <a:pPr marL="0" indent="0" algn="ctr">
              <a:buNone/>
            </a:pPr>
            <a:r>
              <a:rPr lang="en-US" sz="4800" i="1" dirty="0" smtClean="0"/>
              <a:t>The Discussion Book </a:t>
            </a:r>
            <a:r>
              <a:rPr lang="en-US" sz="4800" dirty="0" smtClean="0"/>
              <a:t>(2016) with Stephen </a:t>
            </a:r>
            <a:r>
              <a:rPr lang="en-US" sz="4800" dirty="0" err="1" smtClean="0"/>
              <a:t>Preskill</a:t>
            </a:r>
            <a:endParaRPr lang="en-US" sz="4800" dirty="0" smtClean="0"/>
          </a:p>
          <a:p>
            <a:pPr marL="0" indent="0" algn="ctr">
              <a:buNone/>
            </a:pPr>
            <a:r>
              <a:rPr lang="en-US" sz="4800" dirty="0" smtClean="0"/>
              <a:t>(All published by </a:t>
            </a:r>
            <a:r>
              <a:rPr lang="en-US" sz="4800" dirty="0" err="1" smtClean="0"/>
              <a:t>Jossey</a:t>
            </a:r>
            <a:r>
              <a:rPr lang="en-US" sz="4800" dirty="0" smtClean="0"/>
              <a:t>-Bass/Wiley)</a:t>
            </a:r>
          </a:p>
          <a:p>
            <a:pPr marL="0" indent="0" algn="ctr">
              <a:buNone/>
            </a:pPr>
            <a:r>
              <a:rPr lang="en-US" sz="7200" dirty="0" smtClean="0">
                <a:hlinkClick r:id="rId2"/>
              </a:rPr>
              <a:t>www.stephenbrookfield.com</a:t>
            </a:r>
            <a:endParaRPr lang="en-US" sz="7200" dirty="0" smtClean="0"/>
          </a:p>
        </p:txBody>
      </p:sp>
    </p:spTree>
    <p:extLst>
      <p:ext uri="{BB962C8B-B14F-4D97-AF65-F5344CB8AC3E}">
        <p14:creationId xmlns:p14="http://schemas.microsoft.com/office/powerpoint/2010/main" val="82944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2987"/>
          </a:xfrm>
        </p:spPr>
        <p:txBody>
          <a:bodyPr>
            <a:noAutofit/>
          </a:bodyPr>
          <a:lstStyle/>
          <a:p>
            <a:pPr algn="ctr"/>
            <a:r>
              <a:rPr lang="en-US" sz="7200" b="1" i="1" dirty="0" smtClean="0">
                <a:solidFill>
                  <a:srgbClr val="FF0000"/>
                </a:solidFill>
              </a:rPr>
              <a:t>Welcome Back ! </a:t>
            </a:r>
            <a:endParaRPr lang="en-US" sz="7200" b="1" i="1" dirty="0">
              <a:solidFill>
                <a:srgbClr val="FF0000"/>
              </a:solidFill>
            </a:endParaRPr>
          </a:p>
        </p:txBody>
      </p:sp>
      <p:sp>
        <p:nvSpPr>
          <p:cNvPr id="3" name="Content Placeholder 2"/>
          <p:cNvSpPr>
            <a:spLocks noGrp="1"/>
          </p:cNvSpPr>
          <p:nvPr>
            <p:ph idx="1"/>
          </p:nvPr>
        </p:nvSpPr>
        <p:spPr>
          <a:xfrm>
            <a:off x="0" y="1042988"/>
            <a:ext cx="12192000" cy="5815012"/>
          </a:xfrm>
          <a:solidFill>
            <a:schemeClr val="accent6">
              <a:lumMod val="20000"/>
              <a:lumOff val="80000"/>
            </a:schemeClr>
          </a:solidFill>
        </p:spPr>
        <p:txBody>
          <a:bodyPr>
            <a:normAutofit fontScale="92500"/>
          </a:bodyPr>
          <a:lstStyle/>
          <a:p>
            <a:pPr algn="ctr"/>
            <a:r>
              <a:rPr lang="en-US" sz="5400" dirty="0" smtClean="0"/>
              <a:t>Go to </a:t>
            </a:r>
            <a:r>
              <a:rPr lang="en-US" sz="5400" dirty="0" err="1" smtClean="0"/>
              <a:t>backchannelchat.com</a:t>
            </a:r>
            <a:endParaRPr lang="en-US" sz="5400" dirty="0" smtClean="0"/>
          </a:p>
          <a:p>
            <a:pPr algn="ctr"/>
            <a:r>
              <a:rPr lang="en-US" sz="5400" dirty="0" smtClean="0"/>
              <a:t>Enter Your Display Name </a:t>
            </a:r>
            <a:r>
              <a:rPr lang="mr-IN" sz="5400" dirty="0" smtClean="0"/>
              <a:t>–</a:t>
            </a:r>
            <a:r>
              <a:rPr lang="en-US" sz="5400" dirty="0" smtClean="0"/>
              <a:t> please use only NUMBERS to ensure anonymity</a:t>
            </a:r>
          </a:p>
          <a:p>
            <a:pPr algn="ctr"/>
            <a:r>
              <a:rPr lang="en-US" sz="5400" dirty="0" smtClean="0"/>
              <a:t>Code </a:t>
            </a:r>
            <a:r>
              <a:rPr lang="mr-IN" sz="5400" dirty="0" smtClean="0"/>
              <a:t>–</a:t>
            </a:r>
            <a:r>
              <a:rPr lang="en-US" sz="5400" dirty="0" smtClean="0"/>
              <a:t> </a:t>
            </a:r>
            <a:r>
              <a:rPr lang="en-US" sz="9600" dirty="0" smtClean="0">
                <a:solidFill>
                  <a:srgbClr val="FF0000"/>
                </a:solidFill>
              </a:rPr>
              <a:t>z2xa4</a:t>
            </a:r>
          </a:p>
          <a:p>
            <a:pPr algn="ctr"/>
            <a:r>
              <a:rPr lang="en-US" sz="5400" dirty="0" smtClean="0"/>
              <a:t>Respond to this question – </a:t>
            </a:r>
            <a:r>
              <a:rPr lang="en-US" sz="5400" i="1" dirty="0" smtClean="0">
                <a:solidFill>
                  <a:srgbClr val="FF0000"/>
                </a:solidFill>
              </a:rPr>
              <a:t>what questions about how to set up and conduct racial conversations are on your mind tonight? </a:t>
            </a:r>
            <a:endParaRPr lang="en-US" sz="5400" i="1" dirty="0">
              <a:solidFill>
                <a:srgbClr val="FF0000"/>
              </a:solidFill>
            </a:endParaRPr>
          </a:p>
        </p:txBody>
      </p:sp>
    </p:spTree>
    <p:extLst>
      <p:ext uri="{BB962C8B-B14F-4D97-AF65-F5344CB8AC3E}">
        <p14:creationId xmlns:p14="http://schemas.microsoft.com/office/powerpoint/2010/main" val="922515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00137"/>
          </a:xfrm>
        </p:spPr>
        <p:txBody>
          <a:bodyPr>
            <a:normAutofit/>
          </a:bodyPr>
          <a:lstStyle/>
          <a:p>
            <a:r>
              <a:rPr lang="en-US" sz="7200" b="1" i="1" dirty="0" smtClean="0">
                <a:solidFill>
                  <a:srgbClr val="FF0000"/>
                </a:solidFill>
              </a:rPr>
              <a:t>Recapping Critical Thinking</a:t>
            </a:r>
            <a:endParaRPr lang="en-US" sz="7200" b="1" i="1" dirty="0">
              <a:solidFill>
                <a:srgbClr val="FF0000"/>
              </a:solidFill>
            </a:endParaRPr>
          </a:p>
        </p:txBody>
      </p:sp>
      <p:sp>
        <p:nvSpPr>
          <p:cNvPr id="3" name="Content Placeholder 2"/>
          <p:cNvSpPr>
            <a:spLocks noGrp="1"/>
          </p:cNvSpPr>
          <p:nvPr>
            <p:ph idx="1"/>
          </p:nvPr>
        </p:nvSpPr>
        <p:spPr>
          <a:xfrm>
            <a:off x="0" y="1100138"/>
            <a:ext cx="12192000" cy="5757862"/>
          </a:xfrm>
          <a:solidFill>
            <a:schemeClr val="accent2">
              <a:lumMod val="20000"/>
              <a:lumOff val="80000"/>
            </a:schemeClr>
          </a:solidFill>
        </p:spPr>
        <p:txBody>
          <a:bodyPr>
            <a:normAutofit fontScale="92500" lnSpcReduction="20000"/>
          </a:bodyPr>
          <a:lstStyle/>
          <a:p>
            <a:pPr algn="ctr"/>
            <a:r>
              <a:rPr lang="en-US" sz="6500" dirty="0" smtClean="0"/>
              <a:t>Clarifying and researching the assumptions that frame our actions, decisions and judgments</a:t>
            </a:r>
          </a:p>
          <a:p>
            <a:pPr algn="ctr"/>
            <a:r>
              <a:rPr lang="en-US" sz="6500" dirty="0" smtClean="0"/>
              <a:t>Exploring alternative perspectives that present us with multiple different realities</a:t>
            </a:r>
          </a:p>
          <a:p>
            <a:pPr algn="ctr"/>
            <a:r>
              <a:rPr lang="en-US" sz="6500" dirty="0" smtClean="0"/>
              <a:t>Taking informed action based on this analysis</a:t>
            </a:r>
          </a:p>
          <a:p>
            <a:endParaRPr lang="en-US" dirty="0"/>
          </a:p>
        </p:txBody>
      </p:sp>
    </p:spTree>
    <p:extLst>
      <p:ext uri="{BB962C8B-B14F-4D97-AF65-F5344CB8AC3E}">
        <p14:creationId xmlns:p14="http://schemas.microsoft.com/office/powerpoint/2010/main" val="1410177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737936"/>
          </a:xfrm>
        </p:spPr>
        <p:txBody>
          <a:bodyPr/>
          <a:lstStyle/>
          <a:p>
            <a:r>
              <a:rPr lang="en-US" b="1" i="1" dirty="0" smtClean="0">
                <a:solidFill>
                  <a:srgbClr val="FF0000"/>
                </a:solidFill>
              </a:rPr>
              <a:t>As Applied to Race</a:t>
            </a:r>
            <a:endParaRPr lang="en-US" b="1" i="1" dirty="0">
              <a:solidFill>
                <a:srgbClr val="FF0000"/>
              </a:solidFill>
            </a:endParaRPr>
          </a:p>
        </p:txBody>
      </p:sp>
      <p:sp>
        <p:nvSpPr>
          <p:cNvPr id="3" name="Content Placeholder 2"/>
          <p:cNvSpPr>
            <a:spLocks noGrp="1"/>
          </p:cNvSpPr>
          <p:nvPr>
            <p:ph idx="1"/>
          </p:nvPr>
        </p:nvSpPr>
        <p:spPr>
          <a:xfrm>
            <a:off x="0" y="737937"/>
            <a:ext cx="12192000" cy="6120063"/>
          </a:xfrm>
          <a:solidFill>
            <a:schemeClr val="accent1">
              <a:lumMod val="20000"/>
              <a:lumOff val="80000"/>
            </a:schemeClr>
          </a:solidFill>
        </p:spPr>
        <p:txBody>
          <a:bodyPr>
            <a:noAutofit/>
          </a:bodyPr>
          <a:lstStyle/>
          <a:p>
            <a:r>
              <a:rPr lang="en-US" sz="3200" dirty="0" smtClean="0"/>
              <a:t>Clarifying assumptions about how to conduct racial discussions</a:t>
            </a:r>
          </a:p>
          <a:p>
            <a:r>
              <a:rPr lang="en-US" sz="3200" dirty="0" smtClean="0"/>
              <a:t>Addressing implicit biases as pre-conscious assumptions </a:t>
            </a:r>
          </a:p>
          <a:p>
            <a:r>
              <a:rPr lang="en-US" sz="3200" dirty="0" smtClean="0"/>
              <a:t>Uncovering assumptions embedded in white supremacy</a:t>
            </a:r>
          </a:p>
          <a:p>
            <a:r>
              <a:rPr lang="en-US" sz="3200" dirty="0" smtClean="0"/>
              <a:t>Exploring perspectives that productively trouble us – about what constitutes a white identity: (</a:t>
            </a:r>
            <a:r>
              <a:rPr lang="en-US" sz="3200" i="1" dirty="0" smtClean="0"/>
              <a:t>colorblindness; good intentions; race as a black, indigenous, people of color (BIPOC) problem; ability to choose when to engage in race; optical allies; explaining racism away</a:t>
            </a:r>
            <a:r>
              <a:rPr lang="en-US" sz="3200" dirty="0" smtClean="0"/>
              <a:t>) </a:t>
            </a:r>
          </a:p>
          <a:p>
            <a:r>
              <a:rPr lang="en-US" sz="3200" dirty="0"/>
              <a:t>Exploring perspectives that productively trouble us – </a:t>
            </a:r>
            <a:r>
              <a:rPr lang="en-US" sz="3200" dirty="0" smtClean="0"/>
              <a:t>about the extent &amp; impact of micro-aggressions; about the myriad ways racism is enacted &amp; experienced on a daily basis; about the ways “good white people” avoid &amp; evade discussing race</a:t>
            </a:r>
          </a:p>
          <a:p>
            <a:r>
              <a:rPr lang="en-US" sz="3200" dirty="0" smtClean="0"/>
              <a:t>Taking informed action to build an anti-racist organization </a:t>
            </a:r>
            <a:endParaRPr lang="en-US" sz="3200" dirty="0"/>
          </a:p>
        </p:txBody>
      </p:sp>
    </p:spTree>
    <p:extLst>
      <p:ext uri="{BB962C8B-B14F-4D97-AF65-F5344CB8AC3E}">
        <p14:creationId xmlns:p14="http://schemas.microsoft.com/office/powerpoint/2010/main" val="1991350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57262"/>
          </a:xfrm>
        </p:spPr>
        <p:txBody>
          <a:bodyPr>
            <a:normAutofit/>
          </a:bodyPr>
          <a:lstStyle/>
          <a:p>
            <a:r>
              <a:rPr lang="en-US" sz="4800" b="1" i="1" dirty="0" smtClean="0">
                <a:solidFill>
                  <a:srgbClr val="FF0000"/>
                </a:solidFill>
              </a:rPr>
              <a:t>Helping Whites Move Into Racial Conversations</a:t>
            </a:r>
            <a:endParaRPr lang="en-US" sz="4800" b="1" i="1" dirty="0">
              <a:solidFill>
                <a:srgbClr val="FF0000"/>
              </a:solidFill>
            </a:endParaRPr>
          </a:p>
        </p:txBody>
      </p:sp>
      <p:sp>
        <p:nvSpPr>
          <p:cNvPr id="3" name="Content Placeholder 2"/>
          <p:cNvSpPr>
            <a:spLocks noGrp="1"/>
          </p:cNvSpPr>
          <p:nvPr>
            <p:ph idx="1"/>
          </p:nvPr>
        </p:nvSpPr>
        <p:spPr>
          <a:xfrm>
            <a:off x="0" y="957264"/>
            <a:ext cx="12192000" cy="5900736"/>
          </a:xfrm>
          <a:solidFill>
            <a:schemeClr val="accent4">
              <a:lumMod val="20000"/>
              <a:lumOff val="80000"/>
            </a:schemeClr>
          </a:solidFill>
        </p:spPr>
        <p:txBody>
          <a:bodyPr>
            <a:normAutofit fontScale="92500" lnSpcReduction="20000"/>
          </a:bodyPr>
          <a:lstStyle/>
          <a:p>
            <a:r>
              <a:rPr lang="en-US" dirty="0" smtClean="0"/>
              <a:t>Frame the need for conversation in terms of the mission, purpose, strategic plan </a:t>
            </a:r>
          </a:p>
          <a:p>
            <a:r>
              <a:rPr lang="en-US" dirty="0" smtClean="0"/>
              <a:t>Autobiographical disclosure -Talk about your own struggles with racism  </a:t>
            </a:r>
          </a:p>
          <a:p>
            <a:r>
              <a:rPr lang="en-US" dirty="0" smtClean="0"/>
              <a:t>Model a public inter-racial conversation between authority figures  </a:t>
            </a:r>
          </a:p>
          <a:p>
            <a:r>
              <a:rPr lang="en-US" dirty="0" smtClean="0"/>
              <a:t>Define terms early on </a:t>
            </a:r>
            <a:r>
              <a:rPr lang="mr-IN" dirty="0" smtClean="0"/>
              <a:t>–</a:t>
            </a:r>
            <a:r>
              <a:rPr lang="en-US" dirty="0" smtClean="0"/>
              <a:t> racism, white supremacy etc.</a:t>
            </a:r>
          </a:p>
          <a:p>
            <a:r>
              <a:rPr lang="en-US" dirty="0" smtClean="0"/>
              <a:t>Set ground rules </a:t>
            </a:r>
            <a:r>
              <a:rPr lang="mr-IN" dirty="0" smtClean="0"/>
              <a:t>–</a:t>
            </a:r>
            <a:r>
              <a:rPr lang="en-US" dirty="0" smtClean="0"/>
              <a:t> </a:t>
            </a:r>
            <a:r>
              <a:rPr lang="en-US" dirty="0"/>
              <a:t>speak your truth, stay engaged, expect discomfort, accept a lack of closure (</a:t>
            </a:r>
            <a:r>
              <a:rPr lang="en-US" i="1" dirty="0"/>
              <a:t>Courageous Conversations</a:t>
            </a:r>
            <a:r>
              <a:rPr lang="en-US" dirty="0"/>
              <a:t>, Glenn Singleton)</a:t>
            </a:r>
          </a:p>
          <a:p>
            <a:r>
              <a:rPr lang="en-US" dirty="0" smtClean="0"/>
              <a:t>Move from safe to brave </a:t>
            </a:r>
            <a:r>
              <a:rPr lang="en-US" dirty="0" smtClean="0"/>
              <a:t>space in which we challenge behavior not the person, expect emotional expression, anger</a:t>
            </a:r>
            <a:r>
              <a:rPr lang="en-US" dirty="0"/>
              <a:t> </a:t>
            </a:r>
            <a:r>
              <a:rPr lang="en-US" dirty="0" smtClean="0"/>
              <a:t>&amp; discomfort, &amp; a lack of closure </a:t>
            </a:r>
          </a:p>
          <a:p>
            <a:r>
              <a:rPr lang="en-US" dirty="0" smtClean="0"/>
              <a:t>Build community responsibility for conversation</a:t>
            </a:r>
          </a:p>
          <a:p>
            <a:r>
              <a:rPr lang="en-US" dirty="0" smtClean="0"/>
              <a:t>Start with events &amp; scenarios away from people’s experiences &amp; then slowly move to a direct examination of personal/group experience</a:t>
            </a:r>
          </a:p>
          <a:p>
            <a:r>
              <a:rPr lang="en-US" dirty="0" smtClean="0"/>
              <a:t>Use specific protocols </a:t>
            </a:r>
            <a:r>
              <a:rPr lang="mr-IN" dirty="0" smtClean="0"/>
              <a:t>–</a:t>
            </a:r>
            <a:r>
              <a:rPr lang="en-US" dirty="0" smtClean="0"/>
              <a:t> </a:t>
            </a:r>
            <a:r>
              <a:rPr lang="en-US" dirty="0" err="1" smtClean="0"/>
              <a:t>Bohmian</a:t>
            </a:r>
            <a:r>
              <a:rPr lang="en-US" dirty="0" smtClean="0"/>
              <a:t> dialog, methodological belief, circle of voices, circular response etc.</a:t>
            </a:r>
          </a:p>
          <a:p>
            <a:r>
              <a:rPr lang="en-US" dirty="0" smtClean="0"/>
              <a:t>Create anonymous feedback backchannels for constant check-ins &amp; evaluation </a:t>
            </a:r>
            <a:r>
              <a:rPr lang="mr-IN" dirty="0" smtClean="0"/>
              <a:t>–</a:t>
            </a:r>
            <a:r>
              <a:rPr lang="en-US" dirty="0" smtClean="0"/>
              <a:t> backchannel chat, </a:t>
            </a:r>
            <a:r>
              <a:rPr lang="en-US" dirty="0" err="1" smtClean="0"/>
              <a:t>sli.do</a:t>
            </a:r>
            <a:r>
              <a:rPr lang="en-US" dirty="0" smtClean="0"/>
              <a:t>, Critical Incident Questionnaire </a:t>
            </a:r>
            <a:endParaRPr lang="en-US" dirty="0" smtClean="0"/>
          </a:p>
          <a:p>
            <a:r>
              <a:rPr lang="en-US" dirty="0" smtClean="0"/>
              <a:t>Use video testimony as a point of common reference &amp; study</a:t>
            </a:r>
            <a:endParaRPr lang="en-US" dirty="0" smtClean="0"/>
          </a:p>
          <a:p>
            <a:endParaRPr lang="en-US" dirty="0"/>
          </a:p>
        </p:txBody>
      </p:sp>
    </p:spTree>
    <p:extLst>
      <p:ext uri="{BB962C8B-B14F-4D97-AF65-F5344CB8AC3E}">
        <p14:creationId xmlns:p14="http://schemas.microsoft.com/office/powerpoint/2010/main" val="1674939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73706"/>
          </a:xfrm>
        </p:spPr>
        <p:txBody>
          <a:bodyPr>
            <a:noAutofit/>
          </a:bodyPr>
          <a:lstStyle/>
          <a:p>
            <a:pPr algn="ctr"/>
            <a:r>
              <a:rPr lang="en-US" sz="8000" b="1" i="1" dirty="0" smtClean="0">
                <a:solidFill>
                  <a:srgbClr val="FF0000"/>
                </a:solidFill>
              </a:rPr>
              <a:t>Useful Video Testimony</a:t>
            </a:r>
            <a:endParaRPr lang="en-US" sz="8000" b="1" i="1" dirty="0">
              <a:solidFill>
                <a:srgbClr val="FF0000"/>
              </a:solidFill>
            </a:endParaRPr>
          </a:p>
        </p:txBody>
      </p:sp>
      <p:sp>
        <p:nvSpPr>
          <p:cNvPr id="3" name="Content Placeholder 2"/>
          <p:cNvSpPr>
            <a:spLocks noGrp="1"/>
          </p:cNvSpPr>
          <p:nvPr>
            <p:ph idx="1"/>
          </p:nvPr>
        </p:nvSpPr>
        <p:spPr>
          <a:xfrm>
            <a:off x="0" y="1173706"/>
            <a:ext cx="12192000" cy="5684293"/>
          </a:xfrm>
          <a:solidFill>
            <a:schemeClr val="accent6">
              <a:lumMod val="20000"/>
              <a:lumOff val="80000"/>
            </a:schemeClr>
          </a:solidFill>
        </p:spPr>
        <p:txBody>
          <a:bodyPr>
            <a:normAutofit/>
          </a:bodyPr>
          <a:lstStyle/>
          <a:p>
            <a:pPr algn="ctr"/>
            <a:r>
              <a:rPr lang="en-US" sz="6000" i="1" dirty="0" smtClean="0"/>
              <a:t>What it means to be American </a:t>
            </a:r>
            <a:r>
              <a:rPr lang="en-US" sz="6000" dirty="0" smtClean="0"/>
              <a:t>(Color of Fear)</a:t>
            </a:r>
          </a:p>
          <a:p>
            <a:pPr algn="ctr"/>
            <a:r>
              <a:rPr lang="en-US" sz="6000" i="1" dirty="0" smtClean="0"/>
              <a:t>How can we win? </a:t>
            </a:r>
            <a:r>
              <a:rPr lang="en-US" sz="6000" dirty="0" smtClean="0"/>
              <a:t>(Kimberly Latrice Jones)</a:t>
            </a:r>
          </a:p>
          <a:p>
            <a:pPr algn="ctr"/>
            <a:r>
              <a:rPr lang="en-US" sz="6000" i="1" dirty="0" smtClean="0"/>
              <a:t>A Conversation with my Black son </a:t>
            </a:r>
            <a:r>
              <a:rPr lang="en-US" sz="6000" dirty="0" smtClean="0"/>
              <a:t>(New York Times Op Ed Documentary)</a:t>
            </a:r>
            <a:endParaRPr lang="en-US" sz="6000" dirty="0"/>
          </a:p>
        </p:txBody>
      </p:sp>
    </p:spTree>
    <p:extLst>
      <p:ext uri="{BB962C8B-B14F-4D97-AF65-F5344CB8AC3E}">
        <p14:creationId xmlns:p14="http://schemas.microsoft.com/office/powerpoint/2010/main" val="563489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0877"/>
          </a:xfrm>
        </p:spPr>
        <p:txBody>
          <a:bodyPr>
            <a:noAutofit/>
          </a:bodyPr>
          <a:lstStyle/>
          <a:p>
            <a:pPr algn="ctr"/>
            <a:r>
              <a:rPr lang="en-US" sz="7200" b="1" i="1" dirty="0" smtClean="0">
                <a:solidFill>
                  <a:srgbClr val="FF0000"/>
                </a:solidFill>
              </a:rPr>
              <a:t>Video Response </a:t>
            </a:r>
            <a:endParaRPr lang="en-US" sz="7200" b="1" i="1" dirty="0">
              <a:solidFill>
                <a:srgbClr val="FF0000"/>
              </a:solidFill>
            </a:endParaRPr>
          </a:p>
        </p:txBody>
      </p:sp>
      <p:sp>
        <p:nvSpPr>
          <p:cNvPr id="3" name="Content Placeholder 2"/>
          <p:cNvSpPr>
            <a:spLocks noGrp="1"/>
          </p:cNvSpPr>
          <p:nvPr>
            <p:ph idx="1"/>
          </p:nvPr>
        </p:nvSpPr>
        <p:spPr>
          <a:xfrm>
            <a:off x="0" y="1050878"/>
            <a:ext cx="12192000" cy="5807122"/>
          </a:xfrm>
          <a:solidFill>
            <a:schemeClr val="accent2">
              <a:lumMod val="20000"/>
              <a:lumOff val="80000"/>
            </a:schemeClr>
          </a:solidFill>
        </p:spPr>
        <p:txBody>
          <a:bodyPr>
            <a:normAutofit/>
          </a:bodyPr>
          <a:lstStyle/>
          <a:p>
            <a:pPr algn="ctr"/>
            <a:r>
              <a:rPr lang="en-US" sz="4400" dirty="0" smtClean="0"/>
              <a:t>What are your feelings and emotions after watching this video?</a:t>
            </a:r>
          </a:p>
          <a:p>
            <a:pPr algn="ctr"/>
            <a:r>
              <a:rPr lang="en-US" sz="4400" dirty="0" smtClean="0"/>
              <a:t>What, if any, assumptions that you have about race are challenged by this video?</a:t>
            </a:r>
          </a:p>
          <a:p>
            <a:pPr algn="ctr"/>
            <a:r>
              <a:rPr lang="en-US" sz="4400" dirty="0" smtClean="0"/>
              <a:t>What, if any, new perspectives are you aware of having watched this video?</a:t>
            </a:r>
          </a:p>
          <a:p>
            <a:pPr algn="ctr"/>
            <a:r>
              <a:rPr lang="en-US" sz="4400" dirty="0" smtClean="0"/>
              <a:t>What, if anything, does this video mean for your actions in the future?</a:t>
            </a:r>
            <a:endParaRPr lang="en-US" sz="4400" dirty="0"/>
          </a:p>
        </p:txBody>
      </p:sp>
    </p:spTree>
    <p:extLst>
      <p:ext uri="{BB962C8B-B14F-4D97-AF65-F5344CB8AC3E}">
        <p14:creationId xmlns:p14="http://schemas.microsoft.com/office/powerpoint/2010/main" val="1258486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304692"/>
          </a:xfrm>
        </p:spPr>
        <p:txBody>
          <a:bodyPr>
            <a:normAutofit/>
          </a:bodyPr>
          <a:lstStyle/>
          <a:p>
            <a:pPr algn="ctr"/>
            <a:r>
              <a:rPr lang="en-US" sz="6000" b="1" i="1" dirty="0" smtClean="0">
                <a:solidFill>
                  <a:srgbClr val="FF0000"/>
                </a:solidFill>
              </a:rPr>
              <a:t>Home Page – STEAL FROM THIS PAGE!</a:t>
            </a:r>
            <a:endParaRPr lang="en-US" sz="6000" b="1" i="1" dirty="0">
              <a:solidFill>
                <a:srgbClr val="FF0000"/>
              </a:solidFill>
            </a:endParaRPr>
          </a:p>
        </p:txBody>
      </p:sp>
      <p:sp>
        <p:nvSpPr>
          <p:cNvPr id="3" name="Content Placeholder 2"/>
          <p:cNvSpPr>
            <a:spLocks noGrp="1"/>
          </p:cNvSpPr>
          <p:nvPr>
            <p:ph idx="1"/>
          </p:nvPr>
        </p:nvSpPr>
        <p:spPr>
          <a:xfrm>
            <a:off x="0" y="1304692"/>
            <a:ext cx="12192000" cy="5553307"/>
          </a:xfrm>
          <a:solidFill>
            <a:schemeClr val="accent6">
              <a:lumMod val="20000"/>
              <a:lumOff val="80000"/>
            </a:schemeClr>
          </a:solidFill>
        </p:spPr>
        <p:txBody>
          <a:bodyPr/>
          <a:lstStyle/>
          <a:p>
            <a:r>
              <a:rPr lang="en-US" sz="7200" b="1" dirty="0" smtClean="0">
                <a:solidFill>
                  <a:srgbClr val="FF0000"/>
                </a:solidFill>
                <a:hlinkClick r:id="rId2"/>
              </a:rPr>
              <a:t>www.stephenbrookfield.com</a:t>
            </a:r>
            <a:endParaRPr lang="en-US" sz="7200" dirty="0" smtClean="0"/>
          </a:p>
          <a:p>
            <a:r>
              <a:rPr lang="en-US" sz="3200" dirty="0" smtClean="0"/>
              <a:t>It’s not stealing because I give you permission!</a:t>
            </a:r>
          </a:p>
          <a:p>
            <a:endParaRPr lang="en-US" sz="3200" dirty="0" smtClean="0"/>
          </a:p>
          <a:p>
            <a:r>
              <a:rPr lang="en-US" sz="3200" dirty="0" smtClean="0"/>
              <a:t>Click on ‘Workshop Materials’ link &amp; scroll down for PDF files &amp; power points full of classroom exercises &amp; activities. This power point is the first one listed under ‘Power </a:t>
            </a:r>
            <a:r>
              <a:rPr lang="en-US" sz="3200" smtClean="0"/>
              <a:t>Point Presentations’.</a:t>
            </a:r>
            <a:endParaRPr lang="en-US" sz="3200" dirty="0" smtClean="0"/>
          </a:p>
          <a:p>
            <a:pPr marL="0" indent="0">
              <a:buNone/>
            </a:pPr>
            <a:endParaRPr lang="en-US" sz="3200" dirty="0" smtClean="0"/>
          </a:p>
          <a:p>
            <a:r>
              <a:rPr lang="en-US" sz="3200" dirty="0" smtClean="0"/>
              <a:t>Listen to The 99ers while you steal – Spotify, </a:t>
            </a:r>
            <a:r>
              <a:rPr lang="en-US" sz="3200" dirty="0" err="1" smtClean="0"/>
              <a:t>Bandcamp</a:t>
            </a:r>
            <a:r>
              <a:rPr lang="en-US" sz="3200" dirty="0" smtClean="0"/>
              <a:t>, I Tunes</a:t>
            </a:r>
          </a:p>
          <a:p>
            <a:pPr marL="0" indent="0" algn="ctr">
              <a:buNone/>
            </a:pPr>
            <a:r>
              <a:rPr lang="en-US" dirty="0" smtClean="0"/>
              <a:t>    </a:t>
            </a:r>
            <a:r>
              <a:rPr lang="en-US" sz="4000" b="1" dirty="0" smtClean="0">
                <a:solidFill>
                  <a:srgbClr val="FF0000"/>
                </a:solidFill>
              </a:rPr>
              <a:t>(www.the99ersband.com)</a:t>
            </a:r>
            <a:endParaRPr lang="en-US" dirty="0" smtClean="0"/>
          </a:p>
          <a:p>
            <a:endParaRPr lang="en-US" dirty="0"/>
          </a:p>
        </p:txBody>
      </p:sp>
    </p:spTree>
    <p:extLst>
      <p:ext uri="{BB962C8B-B14F-4D97-AF65-F5344CB8AC3E}">
        <p14:creationId xmlns:p14="http://schemas.microsoft.com/office/powerpoint/2010/main" val="1225330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764274"/>
          </a:xfrm>
        </p:spPr>
        <p:txBody>
          <a:bodyPr>
            <a:normAutofit/>
          </a:bodyPr>
          <a:lstStyle/>
          <a:p>
            <a:pPr algn="ctr"/>
            <a:r>
              <a:rPr lang="en-US" sz="4800" b="1" i="1" dirty="0" smtClean="0">
                <a:solidFill>
                  <a:srgbClr val="FF0000"/>
                </a:solidFill>
              </a:rPr>
              <a:t>Circle of Voices</a:t>
            </a:r>
            <a:endParaRPr lang="en-US" sz="4800" b="1" i="1" dirty="0">
              <a:solidFill>
                <a:srgbClr val="FF0000"/>
              </a:solidFill>
            </a:endParaRPr>
          </a:p>
        </p:txBody>
      </p:sp>
      <p:sp>
        <p:nvSpPr>
          <p:cNvPr id="3" name="Content Placeholder 2"/>
          <p:cNvSpPr>
            <a:spLocks noGrp="1"/>
          </p:cNvSpPr>
          <p:nvPr>
            <p:ph idx="1"/>
          </p:nvPr>
        </p:nvSpPr>
        <p:spPr>
          <a:xfrm>
            <a:off x="0" y="764276"/>
            <a:ext cx="12192000" cy="6093724"/>
          </a:xfrm>
          <a:solidFill>
            <a:schemeClr val="accent3">
              <a:lumMod val="20000"/>
              <a:lumOff val="80000"/>
            </a:schemeClr>
          </a:solidFill>
        </p:spPr>
        <p:txBody>
          <a:bodyPr>
            <a:normAutofit/>
          </a:bodyPr>
          <a:lstStyle/>
          <a:p>
            <a:pPr algn="ctr"/>
            <a:r>
              <a:rPr lang="en-US" dirty="0" smtClean="0">
                <a:ea typeface="ＭＳ Ｐゴシック" charset="-128"/>
                <a:cs typeface="ＭＳ Ｐゴシック" charset="-128"/>
              </a:rPr>
              <a:t>Spend a minute silently thinking about your response to one or more of these questions - </a:t>
            </a:r>
            <a:r>
              <a:rPr lang="en-US" i="1" dirty="0"/>
              <a:t>What are your feelings and emotions after watching this video?</a:t>
            </a:r>
          </a:p>
          <a:p>
            <a:pPr algn="ctr"/>
            <a:r>
              <a:rPr lang="en-US" i="1" dirty="0"/>
              <a:t>What, if any, assumptions that you have about race are challenged by this video?</a:t>
            </a:r>
          </a:p>
          <a:p>
            <a:pPr algn="ctr"/>
            <a:r>
              <a:rPr lang="en-US" i="1" dirty="0"/>
              <a:t>What, if any, new perspectives are you aware of having watched this video?</a:t>
            </a:r>
          </a:p>
          <a:p>
            <a:pPr algn="ctr"/>
            <a:r>
              <a:rPr lang="en-US" i="1" dirty="0"/>
              <a:t>What, if anything, does this video mean for your actions in the future</a:t>
            </a:r>
            <a:r>
              <a:rPr lang="en-US" i="1" dirty="0" smtClean="0"/>
              <a:t>?</a:t>
            </a:r>
          </a:p>
          <a:p>
            <a:pPr algn="ctr"/>
            <a:endParaRPr lang="en-US" dirty="0" smtClean="0">
              <a:ea typeface="ＭＳ Ｐゴシック" charset="-128"/>
              <a:cs typeface="ＭＳ Ｐゴシック" charset="-128"/>
            </a:endParaRPr>
          </a:p>
          <a:p>
            <a:pPr>
              <a:defRPr/>
            </a:pPr>
            <a:r>
              <a:rPr lang="en-US" dirty="0">
                <a:ea typeface="ＭＳ Ｐゴシック" charset="-128"/>
                <a:cs typeface="ＭＳ Ｐゴシック" charset="-128"/>
              </a:rPr>
              <a:t>G</a:t>
            </a:r>
            <a:r>
              <a:rPr lang="en-US" dirty="0" smtClean="0">
                <a:ea typeface="ＭＳ Ｐゴシック" charset="-128"/>
                <a:cs typeface="ＭＳ Ｐゴシック" charset="-128"/>
              </a:rPr>
              <a:t>o </a:t>
            </a:r>
            <a:r>
              <a:rPr lang="en-US" dirty="0">
                <a:ea typeface="ＭＳ Ｐゴシック" charset="-128"/>
                <a:cs typeface="ＭＳ Ｐゴシック" charset="-128"/>
              </a:rPr>
              <a:t>round the circle in order - each person has up to 1 minute of uninterrupted air time to give their </a:t>
            </a:r>
            <a:r>
              <a:rPr lang="en-US" dirty="0" smtClean="0">
                <a:ea typeface="ＭＳ Ｐゴシック" charset="-128"/>
                <a:cs typeface="ＭＳ Ｐゴシック" charset="-128"/>
              </a:rPr>
              <a:t>response.  No interruptions allowed.</a:t>
            </a:r>
            <a:endParaRPr lang="en-US" dirty="0">
              <a:ea typeface="ＭＳ Ｐゴシック" charset="-128"/>
              <a:cs typeface="ＭＳ Ｐゴシック" charset="-128"/>
            </a:endParaRPr>
          </a:p>
          <a:p>
            <a:pPr>
              <a:defRPr/>
            </a:pPr>
            <a:r>
              <a:rPr lang="en-US" dirty="0">
                <a:ea typeface="ＭＳ Ｐゴシック" charset="-128"/>
                <a:cs typeface="ＭＳ Ｐゴシック" charset="-128"/>
              </a:rPr>
              <a:t>After all have spoken, </a:t>
            </a:r>
            <a:r>
              <a:rPr lang="en-US" dirty="0" smtClean="0">
                <a:ea typeface="ＭＳ Ｐゴシック" charset="-128"/>
                <a:cs typeface="ＭＳ Ｐゴシック" charset="-128"/>
              </a:rPr>
              <a:t>move </a:t>
            </a:r>
            <a:r>
              <a:rPr lang="en-US" dirty="0">
                <a:ea typeface="ＭＳ Ｐゴシック" charset="-128"/>
                <a:cs typeface="ＭＳ Ｐゴシック" charset="-128"/>
              </a:rPr>
              <a:t>into free discussion </a:t>
            </a:r>
            <a:r>
              <a:rPr lang="en-US" dirty="0" smtClean="0">
                <a:ea typeface="ＭＳ Ｐゴシック" charset="-128"/>
                <a:cs typeface="ＭＳ Ｐゴシック" charset="-128"/>
              </a:rPr>
              <a:t>(anyone can speak) but make sure </a:t>
            </a:r>
            <a:r>
              <a:rPr lang="en-US" dirty="0">
                <a:ea typeface="ＭＳ Ｐゴシック" charset="-128"/>
                <a:cs typeface="ＭＳ Ｐゴシック" charset="-128"/>
              </a:rPr>
              <a:t>that every comment </a:t>
            </a:r>
            <a:r>
              <a:rPr lang="en-US" dirty="0" smtClean="0">
                <a:ea typeface="ＭＳ Ｐゴシック" charset="-128"/>
                <a:cs typeface="ＭＳ Ｐゴシック" charset="-128"/>
              </a:rPr>
              <a:t>you offer somehow refers </a:t>
            </a:r>
            <a:r>
              <a:rPr lang="en-US" dirty="0">
                <a:ea typeface="ＭＳ Ｐゴシック" charset="-128"/>
                <a:cs typeface="ＭＳ Ｐゴシック" charset="-128"/>
              </a:rPr>
              <a:t>back to a comment made by </a:t>
            </a:r>
            <a:r>
              <a:rPr lang="en-US" b="1" dirty="0">
                <a:ea typeface="ＭＳ Ｐゴシック" charset="-128"/>
                <a:cs typeface="ＭＳ Ｐゴシック" charset="-128"/>
              </a:rPr>
              <a:t>someone else</a:t>
            </a:r>
            <a:r>
              <a:rPr lang="en-US" dirty="0">
                <a:ea typeface="ＭＳ Ｐゴシック" charset="-128"/>
                <a:cs typeface="ＭＳ Ｐゴシック" charset="-128"/>
              </a:rPr>
              <a:t> in the opening circle of voices.  This need </a:t>
            </a:r>
            <a:r>
              <a:rPr lang="en-US" b="1" dirty="0">
                <a:ea typeface="ＭＳ Ｐゴシック" charset="-128"/>
                <a:cs typeface="ＭＳ Ｐゴシック" charset="-128"/>
              </a:rPr>
              <a:t>NOT</a:t>
            </a:r>
            <a:r>
              <a:rPr lang="en-US" dirty="0">
                <a:ea typeface="ＭＳ Ｐゴシック" charset="-128"/>
                <a:cs typeface="ＭＳ Ｐゴシック" charset="-128"/>
              </a:rPr>
              <a:t> be agreement - it can be a disagreement, a question, an elaboration or extension, an </a:t>
            </a:r>
            <a:r>
              <a:rPr lang="en-US" dirty="0" smtClean="0">
                <a:ea typeface="ＭＳ Ｐゴシック" charset="-128"/>
                <a:cs typeface="ＭＳ Ｐゴシック" charset="-128"/>
              </a:rPr>
              <a:t>illustration. </a:t>
            </a:r>
            <a:endParaRPr lang="en-US" dirty="0"/>
          </a:p>
          <a:p>
            <a:endParaRPr lang="en-US" dirty="0"/>
          </a:p>
        </p:txBody>
      </p:sp>
    </p:spTree>
    <p:extLst>
      <p:ext uri="{BB962C8B-B14F-4D97-AF65-F5344CB8AC3E}">
        <p14:creationId xmlns:p14="http://schemas.microsoft.com/office/powerpoint/2010/main" val="1723999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5837"/>
          </a:xfrm>
        </p:spPr>
        <p:txBody>
          <a:bodyPr>
            <a:noAutofit/>
          </a:bodyPr>
          <a:lstStyle/>
          <a:p>
            <a:r>
              <a:rPr lang="en-US" sz="7200" b="1" i="1" dirty="0" smtClean="0">
                <a:solidFill>
                  <a:srgbClr val="FF0000"/>
                </a:solidFill>
              </a:rPr>
              <a:t>Defining Terms – Racism</a:t>
            </a:r>
            <a:endParaRPr lang="en-US" sz="7200" b="1" i="1" dirty="0">
              <a:solidFill>
                <a:srgbClr val="FF0000"/>
              </a:solidFill>
            </a:endParaRPr>
          </a:p>
        </p:txBody>
      </p:sp>
      <p:sp>
        <p:nvSpPr>
          <p:cNvPr id="3" name="Content Placeholder 2"/>
          <p:cNvSpPr>
            <a:spLocks noGrp="1"/>
          </p:cNvSpPr>
          <p:nvPr>
            <p:ph idx="1"/>
          </p:nvPr>
        </p:nvSpPr>
        <p:spPr>
          <a:xfrm>
            <a:off x="0" y="985838"/>
            <a:ext cx="12192000" cy="5872162"/>
          </a:xfrm>
          <a:solidFill>
            <a:schemeClr val="accent5">
              <a:lumMod val="20000"/>
              <a:lumOff val="80000"/>
            </a:schemeClr>
          </a:solidFill>
        </p:spPr>
        <p:txBody>
          <a:bodyPr>
            <a:normAutofit lnSpcReduction="10000"/>
          </a:bodyPr>
          <a:lstStyle/>
          <a:p>
            <a:r>
              <a:rPr lang="en-US" dirty="0" smtClean="0"/>
              <a:t>Racism is NOT individual acts of meanness, implicit bias, cultural blindness that come from a place of moral unfitness - though these all reflect a racist system</a:t>
            </a:r>
          </a:p>
          <a:p>
            <a:r>
              <a:rPr lang="en-US" dirty="0" smtClean="0"/>
              <a:t>Racism is a SYSTEM constructed to maintain the power &amp; supremacy of one group. In the US this is Euro-Americans. In other countries it’s ethnicity / religion</a:t>
            </a:r>
          </a:p>
          <a:p>
            <a:r>
              <a:rPr lang="en-US" dirty="0" smtClean="0"/>
              <a:t>In the US this system perpetuates inequality and exclusion through the dissemination of an ideology of white supremacy. This ideology views all non-whites as less than fully human. Whiteness becomes the de-facto definition of humanity, of leadership.</a:t>
            </a:r>
          </a:p>
          <a:p>
            <a:r>
              <a:rPr lang="en-US" dirty="0" smtClean="0"/>
              <a:t>A racist system ensures that communities of color are targeted &amp; harmed but that this is accepted as the natural way of the world - school to prison pipeline, the criminalization of blackness, brownness and redness, the effects of </a:t>
            </a:r>
            <a:r>
              <a:rPr lang="en-US" dirty="0" err="1" smtClean="0"/>
              <a:t>Covid</a:t>
            </a:r>
            <a:r>
              <a:rPr lang="en-US" dirty="0" smtClean="0"/>
              <a:t> 19.</a:t>
            </a:r>
          </a:p>
          <a:p>
            <a:r>
              <a:rPr lang="en-US" dirty="0" smtClean="0"/>
              <a:t>Whites LEARN racism in daily interactions with the system, in breathing the cultural air of stereotypes, &amp; within white-only groups</a:t>
            </a:r>
          </a:p>
          <a:p>
            <a:r>
              <a:rPr lang="en-US" dirty="0" smtClean="0"/>
              <a:t>So early on – establish that racism is a LEARNED BEHAVIOR, not a personal character flaw: a consciousness that structures how we move through the world</a:t>
            </a:r>
          </a:p>
        </p:txBody>
      </p:sp>
    </p:spTree>
    <p:extLst>
      <p:ext uri="{BB962C8B-B14F-4D97-AF65-F5344CB8AC3E}">
        <p14:creationId xmlns:p14="http://schemas.microsoft.com/office/powerpoint/2010/main" val="279113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699"/>
          </a:xfrm>
        </p:spPr>
        <p:txBody>
          <a:bodyPr>
            <a:normAutofit/>
          </a:bodyPr>
          <a:lstStyle/>
          <a:p>
            <a:r>
              <a:rPr lang="en-US" sz="6000" b="1" i="1" dirty="0" smtClean="0">
                <a:solidFill>
                  <a:srgbClr val="FF0000"/>
                </a:solidFill>
              </a:rPr>
              <a:t>Remember – Racism is Normal</a:t>
            </a:r>
            <a:endParaRPr lang="en-US" sz="6000" dirty="0"/>
          </a:p>
        </p:txBody>
      </p:sp>
      <p:sp>
        <p:nvSpPr>
          <p:cNvPr id="3" name="Content Placeholder 2"/>
          <p:cNvSpPr>
            <a:spLocks noGrp="1"/>
          </p:cNvSpPr>
          <p:nvPr>
            <p:ph idx="1"/>
          </p:nvPr>
        </p:nvSpPr>
        <p:spPr>
          <a:xfrm>
            <a:off x="0" y="1028700"/>
            <a:ext cx="12192000" cy="5829300"/>
          </a:xfrm>
          <a:solidFill>
            <a:schemeClr val="accent4">
              <a:lumMod val="20000"/>
              <a:lumOff val="80000"/>
            </a:schemeClr>
          </a:solidFill>
        </p:spPr>
        <p:txBody>
          <a:bodyPr>
            <a:normAutofit/>
          </a:bodyPr>
          <a:lstStyle/>
          <a:p>
            <a:r>
              <a:rPr lang="en-US" sz="3200" dirty="0" smtClean="0"/>
              <a:t>Racism is NORMAL &amp; PERVASIVE (though obviously deeply harmful, dehumanizing, brutalizing, violent, destructive and immoral) (CRT)</a:t>
            </a:r>
          </a:p>
          <a:p>
            <a:r>
              <a:rPr lang="en-US" sz="3200" dirty="0" smtClean="0"/>
              <a:t>It’s normal because we live in a racist system &amp; have grown up under white supremacy – so acting in racist ways is not an example of your fundamentally flawed soul – IT’S WHAT YOU’VE BEEN TAUGHT TO DO! (often completely without your awareness)</a:t>
            </a:r>
          </a:p>
          <a:p>
            <a:r>
              <a:rPr lang="en-US" sz="3200" dirty="0" smtClean="0"/>
              <a:t>So get past your “shame” and “guilt” at thinking of yourself as being racist – you didn’t set out intentionally and deliberately to become racist: RACISM HAPPENED TO YOU! (by dint of growing up in the USA)</a:t>
            </a:r>
          </a:p>
          <a:p>
            <a:r>
              <a:rPr lang="en-US" sz="3200" dirty="0" smtClean="0"/>
              <a:t>We need to recognize racism for what it is: a LEARNED BEHAVIOR</a:t>
            </a:r>
          </a:p>
          <a:p>
            <a:r>
              <a:rPr lang="en-US" sz="3200" dirty="0" smtClean="0"/>
              <a:t>Am I racist? Of course! I grew up in a racist world. How could I NOT be?  </a:t>
            </a:r>
          </a:p>
        </p:txBody>
      </p:sp>
    </p:spTree>
    <p:extLst>
      <p:ext uri="{BB962C8B-B14F-4D97-AF65-F5344CB8AC3E}">
        <p14:creationId xmlns:p14="http://schemas.microsoft.com/office/powerpoint/2010/main" val="901626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2987"/>
          </a:xfrm>
        </p:spPr>
        <p:txBody>
          <a:bodyPr>
            <a:normAutofit/>
          </a:bodyPr>
          <a:lstStyle/>
          <a:p>
            <a:r>
              <a:rPr lang="en-US" sz="6000" b="1" i="1" dirty="0" smtClean="0">
                <a:solidFill>
                  <a:srgbClr val="FF0000"/>
                </a:solidFill>
              </a:rPr>
              <a:t>Defining Terms – White Supremacy</a:t>
            </a:r>
            <a:endParaRPr lang="en-US" sz="6000" b="1" i="1" dirty="0">
              <a:solidFill>
                <a:srgbClr val="FF0000"/>
              </a:solidFill>
            </a:endParaRPr>
          </a:p>
        </p:txBody>
      </p:sp>
      <p:sp>
        <p:nvSpPr>
          <p:cNvPr id="3" name="Content Placeholder 2"/>
          <p:cNvSpPr>
            <a:spLocks noGrp="1"/>
          </p:cNvSpPr>
          <p:nvPr>
            <p:ph idx="1"/>
          </p:nvPr>
        </p:nvSpPr>
        <p:spPr>
          <a:xfrm>
            <a:off x="0" y="1042988"/>
            <a:ext cx="12192000" cy="5815012"/>
          </a:xfrm>
          <a:solidFill>
            <a:schemeClr val="accent3">
              <a:lumMod val="20000"/>
              <a:lumOff val="80000"/>
            </a:schemeClr>
          </a:solidFill>
        </p:spPr>
        <p:txBody>
          <a:bodyPr>
            <a:normAutofit/>
          </a:bodyPr>
          <a:lstStyle/>
          <a:p>
            <a:r>
              <a:rPr lang="en-US" sz="3200" dirty="0" smtClean="0">
                <a:solidFill>
                  <a:srgbClr val="7030A0"/>
                </a:solidFill>
              </a:rPr>
              <a:t>Core Idea </a:t>
            </a:r>
            <a:r>
              <a:rPr lang="mr-IN" sz="3200" dirty="0" smtClean="0"/>
              <a:t>–</a:t>
            </a:r>
            <a:r>
              <a:rPr lang="en-US" sz="3200" dirty="0" smtClean="0"/>
              <a:t> because of their innately superior intelligence, ability to use reason &amp; logic, &amp; capacity for calm objective analysis, whites should be entrusted with the power &amp; control to make decisions for everyone else. People of color are too unsophisticated, irrational &amp; emotional to be entrusted with power. They have ‘soul’ and physical grace but are deemed not to possess intelligence &amp; are driven by animalistic instinct.</a:t>
            </a:r>
          </a:p>
          <a:p>
            <a:r>
              <a:rPr lang="en-US" sz="3200" dirty="0" smtClean="0">
                <a:solidFill>
                  <a:srgbClr val="7030A0"/>
                </a:solidFill>
              </a:rPr>
              <a:t>An unacknowledged component of white identity </a:t>
            </a:r>
            <a:r>
              <a:rPr lang="en-US" sz="3200" dirty="0" smtClean="0"/>
              <a:t>– if you are white assume that you, like me, have this idea in your consciousness at an unacknowledged level. You may think you are past it, but it’s in you.</a:t>
            </a:r>
          </a:p>
          <a:p>
            <a:r>
              <a:rPr lang="en-US" sz="3200" dirty="0" smtClean="0">
                <a:solidFill>
                  <a:srgbClr val="7030A0"/>
                </a:solidFill>
              </a:rPr>
              <a:t>This core idea ‘normalizes’ racism for </a:t>
            </a:r>
            <a:r>
              <a:rPr lang="en-US" sz="3200" dirty="0" smtClean="0">
                <a:solidFill>
                  <a:srgbClr val="7030A0"/>
                </a:solidFill>
              </a:rPr>
              <a:t>whites </a:t>
            </a:r>
            <a:r>
              <a:rPr lang="en-US" sz="3200" dirty="0" smtClean="0"/>
              <a:t>– we may deplore racism but we enact it because of learned white supremacy</a:t>
            </a:r>
          </a:p>
        </p:txBody>
      </p:sp>
    </p:spTree>
    <p:extLst>
      <p:ext uri="{BB962C8B-B14F-4D97-AF65-F5344CB8AC3E}">
        <p14:creationId xmlns:p14="http://schemas.microsoft.com/office/powerpoint/2010/main" val="1883873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885824"/>
          </a:xfrm>
        </p:spPr>
        <p:txBody>
          <a:bodyPr>
            <a:noAutofit/>
          </a:bodyPr>
          <a:lstStyle/>
          <a:p>
            <a:r>
              <a:rPr lang="en-US" sz="4800" b="1" i="1" dirty="0" smtClean="0">
                <a:solidFill>
                  <a:srgbClr val="FF0000"/>
                </a:solidFill>
              </a:rPr>
              <a:t>Some Examples of an Anti-Racist </a:t>
            </a:r>
            <a:r>
              <a:rPr lang="en-US" sz="4800" b="1" i="1" dirty="0" smtClean="0">
                <a:solidFill>
                  <a:srgbClr val="FF0000"/>
                </a:solidFill>
              </a:rPr>
              <a:t>Identity</a:t>
            </a:r>
            <a:endParaRPr lang="en-US" sz="4800" b="1" i="1" dirty="0">
              <a:solidFill>
                <a:srgbClr val="FF0000"/>
              </a:solidFill>
            </a:endParaRPr>
          </a:p>
        </p:txBody>
      </p:sp>
      <p:sp>
        <p:nvSpPr>
          <p:cNvPr id="3" name="Content Placeholder 2"/>
          <p:cNvSpPr>
            <a:spLocks noGrp="1"/>
          </p:cNvSpPr>
          <p:nvPr>
            <p:ph idx="1"/>
          </p:nvPr>
        </p:nvSpPr>
        <p:spPr>
          <a:xfrm>
            <a:off x="0" y="885826"/>
            <a:ext cx="12192000" cy="5972174"/>
          </a:xfrm>
          <a:solidFill>
            <a:schemeClr val="accent2">
              <a:lumMod val="20000"/>
              <a:lumOff val="80000"/>
            </a:schemeClr>
          </a:solidFill>
        </p:spPr>
        <p:txBody>
          <a:bodyPr/>
          <a:lstStyle/>
          <a:p>
            <a:r>
              <a:rPr lang="en-US" i="1" dirty="0" smtClean="0">
                <a:solidFill>
                  <a:srgbClr val="FF0000"/>
                </a:solidFill>
              </a:rPr>
              <a:t>Intrapersonal</a:t>
            </a:r>
            <a:r>
              <a:rPr lang="en-US" dirty="0" smtClean="0"/>
              <a:t> – digging into your own learned racism, understanding how you assimilated white supremacy, being honest about the times you didn’t step up &amp; intervene </a:t>
            </a:r>
            <a:r>
              <a:rPr lang="en-US" dirty="0"/>
              <a:t>a</a:t>
            </a:r>
            <a:r>
              <a:rPr lang="en-US" dirty="0" smtClean="0"/>
              <a:t>nd why that happened, thinking through how to do better</a:t>
            </a:r>
          </a:p>
          <a:p>
            <a:r>
              <a:rPr lang="en-US" i="1" dirty="0" smtClean="0">
                <a:solidFill>
                  <a:srgbClr val="FF0000"/>
                </a:solidFill>
              </a:rPr>
              <a:t>Interpersonal</a:t>
            </a:r>
            <a:r>
              <a:rPr lang="en-US" dirty="0" smtClean="0"/>
              <a:t> – </a:t>
            </a:r>
            <a:r>
              <a:rPr lang="en-US" dirty="0" smtClean="0"/>
              <a:t>in mostly white groups making </a:t>
            </a:r>
            <a:r>
              <a:rPr lang="en-US" dirty="0" smtClean="0"/>
              <a:t>race a central issue of discussion, calling out casual racism, bringing different racial realities &amp; experiences to the awareness of peers &amp; colleagues, modeling your struggle with white supremacy</a:t>
            </a:r>
          </a:p>
          <a:p>
            <a:r>
              <a:rPr lang="en-US" i="1" dirty="0" smtClean="0">
                <a:solidFill>
                  <a:srgbClr val="FF0000"/>
                </a:solidFill>
              </a:rPr>
              <a:t>Interpersonal</a:t>
            </a:r>
            <a:r>
              <a:rPr lang="en-US" dirty="0" smtClean="0"/>
              <a:t> – in multiracial groups being willing to engage with race, diving in knowing you’re going to screw up, listening to, and believing in, the testimony of people of color, calling out racial micro-aggressions, asking ‘what about race?’ </a:t>
            </a:r>
          </a:p>
          <a:p>
            <a:r>
              <a:rPr lang="en-US" i="1" dirty="0" smtClean="0">
                <a:solidFill>
                  <a:srgbClr val="FF0000"/>
                </a:solidFill>
              </a:rPr>
              <a:t>Institutional</a:t>
            </a:r>
            <a:r>
              <a:rPr lang="en-US" dirty="0" smtClean="0"/>
              <a:t> – holding leaders accountable to DEI language &amp; mission statements/strategic plans, organizing w/colleagues &amp; others to force an examination of racist policies &amp; practices, bringing internal &amp; external pressure to bear to change hiring practices, performance appraisals, modeling publicly your own struggle with your learned racism, making multiracial facilitation the norm</a:t>
            </a:r>
            <a:endParaRPr lang="en-US" dirty="0"/>
          </a:p>
        </p:txBody>
      </p:sp>
    </p:spTree>
    <p:extLst>
      <p:ext uri="{BB962C8B-B14F-4D97-AF65-F5344CB8AC3E}">
        <p14:creationId xmlns:p14="http://schemas.microsoft.com/office/powerpoint/2010/main" val="12491302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0112"/>
          </a:xfrm>
        </p:spPr>
        <p:txBody>
          <a:bodyPr>
            <a:noAutofit/>
          </a:bodyPr>
          <a:lstStyle/>
          <a:p>
            <a:r>
              <a:rPr lang="en-US" sz="6000" b="1" i="1" dirty="0" smtClean="0">
                <a:solidFill>
                  <a:srgbClr val="FF0000"/>
                </a:solidFill>
              </a:rPr>
              <a:t>Orienting </a:t>
            </a:r>
            <a:r>
              <a:rPr lang="en-US" sz="6000" b="1" i="1" dirty="0" smtClean="0">
                <a:solidFill>
                  <a:srgbClr val="FF0000"/>
                </a:solidFill>
              </a:rPr>
              <a:t>Assumptions for Stephen</a:t>
            </a:r>
            <a:endParaRPr lang="en-US" sz="6000" b="1" i="1" dirty="0">
              <a:solidFill>
                <a:srgbClr val="FF0000"/>
              </a:solidFill>
            </a:endParaRPr>
          </a:p>
        </p:txBody>
      </p:sp>
      <p:sp>
        <p:nvSpPr>
          <p:cNvPr id="3" name="Content Placeholder 2"/>
          <p:cNvSpPr>
            <a:spLocks noGrp="1"/>
          </p:cNvSpPr>
          <p:nvPr>
            <p:ph idx="1"/>
          </p:nvPr>
        </p:nvSpPr>
        <p:spPr>
          <a:xfrm>
            <a:off x="0" y="900112"/>
            <a:ext cx="12192000" cy="5957887"/>
          </a:xfrm>
          <a:solidFill>
            <a:schemeClr val="accent6">
              <a:lumMod val="20000"/>
              <a:lumOff val="80000"/>
            </a:schemeClr>
          </a:solidFill>
        </p:spPr>
        <p:txBody>
          <a:bodyPr>
            <a:normAutofit/>
          </a:bodyPr>
          <a:lstStyle/>
          <a:p>
            <a:r>
              <a:rPr lang="en-US" dirty="0" smtClean="0"/>
              <a:t>I MUST call out racist behavior (including in myself) as soon as I see it. If I don’t I will have no credibility in the eyes of students and colleagues of color.</a:t>
            </a:r>
          </a:p>
          <a:p>
            <a:r>
              <a:rPr lang="en-US" dirty="0" smtClean="0"/>
              <a:t>I MUST assume that for students and colleagues of color EVERYTHING is seen through the lens of race. For them, NOTHING is “race free”.</a:t>
            </a:r>
          </a:p>
          <a:p>
            <a:r>
              <a:rPr lang="en-US" dirty="0" smtClean="0"/>
              <a:t>I MUST acknowledge my own racist behavior when it’s pointed out to me – not try to ‘explain’ it away, not protest my innocence: I must regard it as truth.</a:t>
            </a:r>
          </a:p>
          <a:p>
            <a:r>
              <a:rPr lang="en-US" dirty="0" smtClean="0"/>
              <a:t>I MUST NEVER try to talk people of color “out of” their testimony of racism.</a:t>
            </a:r>
          </a:p>
          <a:p>
            <a:r>
              <a:rPr lang="en-US" dirty="0" smtClean="0"/>
              <a:t>I MUST NEVER invoke “being respectful” or “seeing all sides of this” as a way of avoiding painful truths about my own socialization into, &amp; learning of, racism.</a:t>
            </a:r>
          </a:p>
          <a:p>
            <a:r>
              <a:rPr lang="en-US" dirty="0" smtClean="0"/>
              <a:t>I MUST NEVER claim to be an “ally” or anti-racist “friend”.</a:t>
            </a:r>
          </a:p>
          <a:p>
            <a:r>
              <a:rPr lang="en-US" dirty="0" smtClean="0"/>
              <a:t>I MUST NEVER ask people of color to teach me about racism or to tell me what I should do – figuring out what whites should do is OUR responsibility</a:t>
            </a:r>
            <a:endParaRPr lang="en-US" dirty="0"/>
          </a:p>
        </p:txBody>
      </p:sp>
    </p:spTree>
    <p:extLst>
      <p:ext uri="{BB962C8B-B14F-4D97-AF65-F5344CB8AC3E}">
        <p14:creationId xmlns:p14="http://schemas.microsoft.com/office/powerpoint/2010/main" val="13886124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2974"/>
          </a:xfrm>
        </p:spPr>
        <p:txBody>
          <a:bodyPr>
            <a:noAutofit/>
          </a:bodyPr>
          <a:lstStyle/>
          <a:p>
            <a:r>
              <a:rPr lang="en-US" sz="6600" b="1" i="1" dirty="0" smtClean="0">
                <a:solidFill>
                  <a:srgbClr val="FF0000"/>
                </a:solidFill>
              </a:rPr>
              <a:t>Circular Response</a:t>
            </a:r>
            <a:endParaRPr lang="en-US" sz="6600" b="1" i="1" dirty="0">
              <a:solidFill>
                <a:srgbClr val="FF0000"/>
              </a:solidFill>
            </a:endParaRPr>
          </a:p>
        </p:txBody>
      </p:sp>
      <p:sp>
        <p:nvSpPr>
          <p:cNvPr id="3" name="Content Placeholder 2"/>
          <p:cNvSpPr>
            <a:spLocks noGrp="1"/>
          </p:cNvSpPr>
          <p:nvPr>
            <p:ph idx="1"/>
          </p:nvPr>
        </p:nvSpPr>
        <p:spPr>
          <a:xfrm>
            <a:off x="0" y="942974"/>
            <a:ext cx="12192000" cy="5915025"/>
          </a:xfrm>
          <a:solidFill>
            <a:schemeClr val="accent5">
              <a:lumMod val="20000"/>
              <a:lumOff val="80000"/>
            </a:schemeClr>
          </a:solidFill>
        </p:spPr>
        <p:txBody>
          <a:bodyPr>
            <a:normAutofit/>
          </a:bodyPr>
          <a:lstStyle/>
          <a:p>
            <a:r>
              <a:rPr lang="en-US" sz="2400" dirty="0" smtClean="0"/>
              <a:t>Group decides on a topic or question and spends 1-2 minutes thinking silently about it</a:t>
            </a:r>
          </a:p>
          <a:p>
            <a:r>
              <a:rPr lang="en-US" sz="2400" dirty="0" smtClean="0"/>
              <a:t>When someone is ready to speak they offer an opening comment of up to a minute</a:t>
            </a:r>
          </a:p>
          <a:p>
            <a:r>
              <a:rPr lang="en-US" sz="2400" dirty="0" smtClean="0"/>
              <a:t>Person to left of 1</a:t>
            </a:r>
            <a:r>
              <a:rPr lang="en-US" sz="2400" baseline="30000" dirty="0" smtClean="0"/>
              <a:t>st</a:t>
            </a:r>
            <a:r>
              <a:rPr lang="en-US" sz="2400" dirty="0" smtClean="0"/>
              <a:t> speaker goes next. They take time to process 1</a:t>
            </a:r>
            <a:r>
              <a:rPr lang="en-US" sz="2400" baseline="30000" dirty="0" smtClean="0"/>
              <a:t>st</a:t>
            </a:r>
            <a:r>
              <a:rPr lang="en-US" sz="2400" dirty="0" smtClean="0"/>
              <a:t> speaker’s comments &amp; then start by responding to those – building on them, offering examples, disagreeing, expressing confusion etc. – before adding their own thoughts. No interruptions allowed!</a:t>
            </a:r>
          </a:p>
          <a:p>
            <a:r>
              <a:rPr lang="en-US" sz="2400" dirty="0" smtClean="0"/>
              <a:t>Person to left of 2</a:t>
            </a:r>
            <a:r>
              <a:rPr lang="en-US" sz="2400" baseline="30000" dirty="0" smtClean="0"/>
              <a:t>nd</a:t>
            </a:r>
            <a:r>
              <a:rPr lang="en-US" sz="2400" dirty="0" smtClean="0"/>
              <a:t> speaker goes next. They take time to process 2nd speaker’s comments &amp; then start by responding to those – building on them, offering examples, disagreeing, expressing confusion etc. – before adding their own thoughts. No interruptions allowed!</a:t>
            </a:r>
          </a:p>
          <a:p>
            <a:r>
              <a:rPr lang="en-US" sz="2400" dirty="0" smtClean="0"/>
              <a:t>Process continues around the circle until all have contributed.</a:t>
            </a:r>
          </a:p>
          <a:p>
            <a:r>
              <a:rPr lang="en-US" sz="2400" dirty="0" smtClean="0"/>
              <a:t>Group then moves into open conversation – no ground rules apply. Anyone can speak in any order &amp; express whatever they wish to say</a:t>
            </a:r>
          </a:p>
          <a:p>
            <a:pPr algn="ctr"/>
            <a:r>
              <a:rPr lang="en-US" sz="3600" i="1" dirty="0" smtClean="0">
                <a:solidFill>
                  <a:srgbClr val="FF0000"/>
                </a:solidFill>
              </a:rPr>
              <a:t>Circular Response Question</a:t>
            </a:r>
            <a:r>
              <a:rPr lang="en-US" sz="3600" i="1" dirty="0" smtClean="0">
                <a:solidFill>
                  <a:srgbClr val="FF0000"/>
                </a:solidFill>
              </a:rPr>
              <a:t>: How would you advise someone to set up a conversation on race and racism in your organization? </a:t>
            </a:r>
            <a:endParaRPr lang="en-US" sz="3600" i="1" dirty="0" smtClean="0">
              <a:solidFill>
                <a:srgbClr val="FF0000"/>
              </a:solidFill>
            </a:endParaRPr>
          </a:p>
          <a:p>
            <a:endParaRPr lang="en-US" sz="2400" dirty="0" smtClean="0"/>
          </a:p>
          <a:p>
            <a:endParaRPr lang="en-US" sz="2400" dirty="0"/>
          </a:p>
        </p:txBody>
      </p:sp>
    </p:spTree>
    <p:extLst>
      <p:ext uri="{BB962C8B-B14F-4D97-AF65-F5344CB8AC3E}">
        <p14:creationId xmlns:p14="http://schemas.microsoft.com/office/powerpoint/2010/main" val="391993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85824"/>
          </a:xfrm>
        </p:spPr>
        <p:txBody>
          <a:bodyPr>
            <a:noAutofit/>
          </a:bodyPr>
          <a:lstStyle/>
          <a:p>
            <a:r>
              <a:rPr lang="en-US" sz="6000" b="1" i="1" dirty="0">
                <a:solidFill>
                  <a:srgbClr val="FF0000"/>
                </a:solidFill>
              </a:rPr>
              <a:t>G</a:t>
            </a:r>
            <a:r>
              <a:rPr lang="en-US" sz="6000" b="1" i="1" dirty="0" smtClean="0">
                <a:solidFill>
                  <a:srgbClr val="FF0000"/>
                </a:solidFill>
              </a:rPr>
              <a:t>eneral Resources</a:t>
            </a:r>
            <a:endParaRPr lang="en-US" sz="6000" b="1" i="1" dirty="0">
              <a:solidFill>
                <a:srgbClr val="FF0000"/>
              </a:solidFill>
            </a:endParaRPr>
          </a:p>
        </p:txBody>
      </p:sp>
      <p:sp>
        <p:nvSpPr>
          <p:cNvPr id="3" name="Content Placeholder 2"/>
          <p:cNvSpPr>
            <a:spLocks noGrp="1"/>
          </p:cNvSpPr>
          <p:nvPr>
            <p:ph idx="1"/>
          </p:nvPr>
        </p:nvSpPr>
        <p:spPr>
          <a:xfrm>
            <a:off x="0" y="885824"/>
            <a:ext cx="12192000" cy="5972175"/>
          </a:xfrm>
          <a:solidFill>
            <a:schemeClr val="accent4">
              <a:lumMod val="20000"/>
              <a:lumOff val="80000"/>
            </a:schemeClr>
          </a:solidFill>
        </p:spPr>
        <p:txBody>
          <a:bodyPr>
            <a:noAutofit/>
          </a:bodyPr>
          <a:lstStyle/>
          <a:p>
            <a:r>
              <a:rPr lang="en-US" sz="2400" dirty="0" err="1" smtClean="0"/>
              <a:t>Ijeama</a:t>
            </a:r>
            <a:r>
              <a:rPr lang="en-US" sz="2400" dirty="0" smtClean="0"/>
              <a:t> </a:t>
            </a:r>
            <a:r>
              <a:rPr lang="en-US" sz="2400" dirty="0" err="1" smtClean="0"/>
              <a:t>Oluo</a:t>
            </a:r>
            <a:r>
              <a:rPr lang="en-US" sz="2400" dirty="0" smtClean="0"/>
              <a:t> – </a:t>
            </a:r>
            <a:r>
              <a:rPr lang="en-US" sz="2400" i="1" dirty="0" smtClean="0"/>
              <a:t>So You Want to Talk About Race </a:t>
            </a:r>
            <a:r>
              <a:rPr lang="en-US" sz="2400" dirty="0" smtClean="0"/>
              <a:t>(2019) </a:t>
            </a:r>
            <a:r>
              <a:rPr lang="en-US" sz="2400" dirty="0" smtClean="0">
                <a:hlinkClick r:id="rId2"/>
              </a:rPr>
              <a:t>https://www.youtube.com/watch?v=TnybJZRWipg</a:t>
            </a:r>
            <a:endParaRPr lang="en-US" sz="2400" dirty="0" smtClean="0"/>
          </a:p>
          <a:p>
            <a:r>
              <a:rPr lang="en-US" sz="2400" dirty="0" smtClean="0"/>
              <a:t>George </a:t>
            </a:r>
            <a:r>
              <a:rPr lang="en-US" sz="2400" dirty="0" err="1" smtClean="0"/>
              <a:t>Yancy</a:t>
            </a:r>
            <a:r>
              <a:rPr lang="en-US" sz="2400" dirty="0" smtClean="0"/>
              <a:t>  -  </a:t>
            </a:r>
            <a:r>
              <a:rPr lang="en-US" sz="2400" i="1" dirty="0" smtClean="0"/>
              <a:t>Look! A White </a:t>
            </a:r>
            <a:r>
              <a:rPr lang="en-US" sz="2400" dirty="0" smtClean="0"/>
              <a:t>(2012), </a:t>
            </a:r>
            <a:r>
              <a:rPr lang="en-US" sz="2400" i="1" dirty="0" smtClean="0"/>
              <a:t>What White Looks Like </a:t>
            </a:r>
            <a:r>
              <a:rPr lang="en-US" sz="2400" dirty="0" smtClean="0"/>
              <a:t>(2004), </a:t>
            </a:r>
            <a:r>
              <a:rPr lang="en-US" sz="2400" i="1" dirty="0" smtClean="0"/>
              <a:t>White Self-Criticality beyond Anti-Racism </a:t>
            </a:r>
            <a:r>
              <a:rPr lang="en-US" sz="2400" dirty="0" smtClean="0"/>
              <a:t>(2016) </a:t>
            </a:r>
            <a:r>
              <a:rPr lang="en-US" sz="2400" dirty="0" smtClean="0">
                <a:hlinkClick r:id="rId3"/>
              </a:rPr>
              <a:t>https://www.youtube.com/watch?v=fyZNAAr8czE</a:t>
            </a:r>
            <a:endParaRPr lang="en-US" sz="2400" dirty="0" smtClean="0"/>
          </a:p>
          <a:p>
            <a:r>
              <a:rPr lang="en-US" sz="2400" dirty="0" err="1" smtClean="0"/>
              <a:t>Derald</a:t>
            </a:r>
            <a:r>
              <a:rPr lang="en-US" sz="2400" dirty="0" smtClean="0"/>
              <a:t> Wing Sue – </a:t>
            </a:r>
            <a:r>
              <a:rPr lang="en-US" sz="2400" i="1" dirty="0" smtClean="0"/>
              <a:t>Race Talk &amp; the Conspiracy of Silence </a:t>
            </a:r>
            <a:r>
              <a:rPr lang="en-US" sz="2400" dirty="0" smtClean="0"/>
              <a:t>(2016) </a:t>
            </a:r>
            <a:r>
              <a:rPr lang="en-US" sz="2400" dirty="0" smtClean="0">
                <a:hlinkClick r:id="rId4"/>
              </a:rPr>
              <a:t>https://www.youtube.com/watch?v=Nrw6Bf5weTM&amp;t=53s</a:t>
            </a:r>
            <a:endParaRPr lang="en-US" sz="2400" dirty="0" smtClean="0"/>
          </a:p>
          <a:p>
            <a:r>
              <a:rPr lang="en-US" sz="2400" dirty="0" smtClean="0"/>
              <a:t>Shannon Sullivan – </a:t>
            </a:r>
            <a:r>
              <a:rPr lang="en-US" sz="2400" i="1" dirty="0" smtClean="0"/>
              <a:t>Good White People </a:t>
            </a:r>
            <a:r>
              <a:rPr lang="en-US" sz="2400" dirty="0" smtClean="0"/>
              <a:t>(2014) </a:t>
            </a:r>
            <a:r>
              <a:rPr lang="en-US" sz="2400" dirty="0" smtClean="0">
                <a:hlinkClick r:id="rId5"/>
              </a:rPr>
              <a:t>https://www.youtube.com/watch?v=UZo06BjmbbE</a:t>
            </a:r>
            <a:endParaRPr lang="en-US" sz="2400" dirty="0" smtClean="0"/>
          </a:p>
          <a:p>
            <a:r>
              <a:rPr lang="en-US" sz="2400" dirty="0" smtClean="0"/>
              <a:t>Robin </a:t>
            </a:r>
            <a:r>
              <a:rPr lang="en-US" sz="2400" dirty="0" err="1" smtClean="0"/>
              <a:t>DiAngelo</a:t>
            </a:r>
            <a:r>
              <a:rPr lang="en-US" sz="2400" dirty="0" smtClean="0"/>
              <a:t> – </a:t>
            </a:r>
            <a:r>
              <a:rPr lang="en-US" sz="2400" i="1" dirty="0" smtClean="0"/>
              <a:t>White Fragility </a:t>
            </a:r>
            <a:r>
              <a:rPr lang="en-US" sz="2400" dirty="0" smtClean="0"/>
              <a:t>(2018) </a:t>
            </a:r>
            <a:r>
              <a:rPr lang="en-US" sz="2400" dirty="0" smtClean="0">
                <a:hlinkClick r:id="rId6"/>
              </a:rPr>
              <a:t>https://www.youtube.com/watch?v=45ey4jgoxeU</a:t>
            </a:r>
            <a:endParaRPr lang="en-US" sz="2400" dirty="0" smtClean="0"/>
          </a:p>
          <a:p>
            <a:r>
              <a:rPr lang="en-US" sz="2400" dirty="0" err="1" smtClean="0"/>
              <a:t>Ibram</a:t>
            </a:r>
            <a:r>
              <a:rPr lang="en-US" sz="2400" dirty="0" smtClean="0"/>
              <a:t> X. </a:t>
            </a:r>
            <a:r>
              <a:rPr lang="en-US" sz="2400" dirty="0" err="1" smtClean="0"/>
              <a:t>Kendi</a:t>
            </a:r>
            <a:r>
              <a:rPr lang="en-US" sz="2400" dirty="0" smtClean="0"/>
              <a:t> – </a:t>
            </a:r>
            <a:r>
              <a:rPr lang="en-US" sz="2400" i="1" dirty="0" smtClean="0"/>
              <a:t>How to Be an Anti-Racist </a:t>
            </a:r>
            <a:r>
              <a:rPr lang="en-US" sz="2400" dirty="0" smtClean="0"/>
              <a:t>(2019) </a:t>
            </a:r>
            <a:r>
              <a:rPr lang="en-US" sz="2400" dirty="0" smtClean="0">
                <a:hlinkClick r:id="rId7"/>
              </a:rPr>
              <a:t>https://www.youtube.com/watch?v=TzuOlyyQlug</a:t>
            </a:r>
            <a:endParaRPr lang="en-US" sz="2400" dirty="0" smtClean="0"/>
          </a:p>
          <a:p>
            <a:r>
              <a:rPr lang="en-US" sz="2400" dirty="0" smtClean="0"/>
              <a:t>Glenn Singleton – </a:t>
            </a:r>
            <a:r>
              <a:rPr lang="en-US" sz="2400" i="1" dirty="0" smtClean="0"/>
              <a:t>Courageous Conversations About Race </a:t>
            </a:r>
            <a:r>
              <a:rPr lang="en-US" sz="2400" dirty="0" smtClean="0"/>
              <a:t>(2014) </a:t>
            </a:r>
            <a:r>
              <a:rPr lang="en-US" sz="2400" dirty="0" smtClean="0">
                <a:hlinkClick r:id="rId8"/>
              </a:rPr>
              <a:t>https://</a:t>
            </a:r>
            <a:r>
              <a:rPr lang="en-US" sz="2400" dirty="0" smtClean="0">
                <a:hlinkClick r:id="rId8"/>
              </a:rPr>
              <a:t>www.youtube.com/watch?v=IwaOBXzJ3hs</a:t>
            </a:r>
            <a:endParaRPr lang="en-US" sz="2400" dirty="0" smtClean="0"/>
          </a:p>
          <a:p>
            <a:r>
              <a:rPr lang="en-US" sz="2400" dirty="0" smtClean="0"/>
              <a:t>Tim </a:t>
            </a:r>
            <a:r>
              <a:rPr lang="en-US" sz="2400" dirty="0" smtClean="0"/>
              <a:t>Wise – </a:t>
            </a:r>
            <a:r>
              <a:rPr lang="en-US" sz="2400" i="1" dirty="0" smtClean="0"/>
              <a:t>White Like Me </a:t>
            </a:r>
            <a:r>
              <a:rPr lang="en-US" sz="2400" dirty="0" smtClean="0"/>
              <a:t>(2011) </a:t>
            </a:r>
            <a:r>
              <a:rPr lang="en-US" sz="2400" dirty="0" smtClean="0">
                <a:hlinkClick r:id="rId9"/>
              </a:rPr>
              <a:t>https://</a:t>
            </a:r>
            <a:r>
              <a:rPr lang="en-US" sz="2400" dirty="0" smtClean="0">
                <a:hlinkClick r:id="rId9"/>
              </a:rPr>
              <a:t>www.youtube.com/watch?v=N4fbr1LlxEk</a:t>
            </a:r>
            <a:endParaRPr lang="en-US" sz="2400" dirty="0"/>
          </a:p>
        </p:txBody>
      </p:sp>
    </p:spTree>
    <p:extLst>
      <p:ext uri="{BB962C8B-B14F-4D97-AF65-F5344CB8AC3E}">
        <p14:creationId xmlns:p14="http://schemas.microsoft.com/office/powerpoint/2010/main" val="550826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8687"/>
          </a:xfrm>
        </p:spPr>
        <p:txBody>
          <a:bodyPr>
            <a:normAutofit/>
          </a:bodyPr>
          <a:lstStyle/>
          <a:p>
            <a:r>
              <a:rPr lang="en-US" sz="6000" b="1" i="1" dirty="0" smtClean="0">
                <a:solidFill>
                  <a:srgbClr val="FF0000"/>
                </a:solidFill>
              </a:rPr>
              <a:t>Stephen’s Resources</a:t>
            </a:r>
            <a:endParaRPr lang="en-US" sz="6000" b="1" i="1" dirty="0">
              <a:solidFill>
                <a:srgbClr val="FF0000"/>
              </a:solidFill>
            </a:endParaRPr>
          </a:p>
        </p:txBody>
      </p:sp>
      <p:sp>
        <p:nvSpPr>
          <p:cNvPr id="3" name="Content Placeholder 2"/>
          <p:cNvSpPr>
            <a:spLocks noGrp="1"/>
          </p:cNvSpPr>
          <p:nvPr>
            <p:ph idx="1"/>
          </p:nvPr>
        </p:nvSpPr>
        <p:spPr>
          <a:xfrm>
            <a:off x="0" y="928688"/>
            <a:ext cx="12192000" cy="5929312"/>
          </a:xfrm>
          <a:solidFill>
            <a:schemeClr val="accent6">
              <a:lumMod val="20000"/>
              <a:lumOff val="80000"/>
            </a:schemeClr>
          </a:solidFill>
        </p:spPr>
        <p:txBody>
          <a:bodyPr>
            <a:normAutofit lnSpcReduction="10000"/>
          </a:bodyPr>
          <a:lstStyle/>
          <a:p>
            <a:r>
              <a:rPr lang="en-US" sz="3200" i="1" dirty="0" smtClean="0"/>
              <a:t>Creating an Anti-Racist White Identity </a:t>
            </a:r>
            <a:r>
              <a:rPr lang="en-US" sz="3200" dirty="0" smtClean="0"/>
              <a:t>(Stylus </a:t>
            </a:r>
            <a:r>
              <a:rPr lang="mr-IN" sz="3200" dirty="0" smtClean="0"/>
              <a:t>–</a:t>
            </a:r>
            <a:r>
              <a:rPr lang="en-US" sz="3200" dirty="0" smtClean="0"/>
              <a:t> Forthcoming, 2021) w/Mary Hess</a:t>
            </a:r>
          </a:p>
          <a:p>
            <a:r>
              <a:rPr lang="en-US" sz="3200" i="1" dirty="0" smtClean="0"/>
              <a:t>Teaching Race </a:t>
            </a:r>
            <a:r>
              <a:rPr lang="en-US" sz="3200" dirty="0" smtClean="0"/>
              <a:t>(</a:t>
            </a:r>
            <a:r>
              <a:rPr lang="en-US" sz="3200" dirty="0" err="1" smtClean="0"/>
              <a:t>Jossey</a:t>
            </a:r>
            <a:r>
              <a:rPr lang="en-US" sz="3200" dirty="0" smtClean="0"/>
              <a:t>-Bass, 2019)</a:t>
            </a:r>
          </a:p>
          <a:p>
            <a:r>
              <a:rPr lang="en-US" sz="3200" i="1" dirty="0" smtClean="0"/>
              <a:t>Powerful Techniques for Teaching Adults </a:t>
            </a:r>
            <a:r>
              <a:rPr lang="en-US" sz="3200" dirty="0" smtClean="0"/>
              <a:t>(</a:t>
            </a:r>
            <a:r>
              <a:rPr lang="en-US" sz="3200" dirty="0" err="1" smtClean="0"/>
              <a:t>Jossey</a:t>
            </a:r>
            <a:r>
              <a:rPr lang="en-US" sz="3200" dirty="0" smtClean="0"/>
              <a:t>-Bass, 2013)</a:t>
            </a:r>
          </a:p>
          <a:p>
            <a:r>
              <a:rPr lang="en-US" sz="3200" i="1" dirty="0" smtClean="0"/>
              <a:t>Teaching for Critical Thinking </a:t>
            </a:r>
            <a:r>
              <a:rPr lang="en-US" sz="3200" dirty="0" smtClean="0"/>
              <a:t>(</a:t>
            </a:r>
            <a:r>
              <a:rPr lang="en-US" sz="3200" dirty="0" err="1" smtClean="0"/>
              <a:t>Jossey</a:t>
            </a:r>
            <a:r>
              <a:rPr lang="en-US" sz="3200" dirty="0" smtClean="0"/>
              <a:t>-Bass 2012)</a:t>
            </a:r>
          </a:p>
          <a:p>
            <a:r>
              <a:rPr lang="en-US" sz="3200" i="1" dirty="0" smtClean="0"/>
              <a:t>Radicalizing Learning </a:t>
            </a:r>
            <a:r>
              <a:rPr lang="en-US" sz="3200" dirty="0" smtClean="0"/>
              <a:t>(w/John Holst) (</a:t>
            </a:r>
            <a:r>
              <a:rPr lang="en-US" sz="3200" dirty="0" err="1" smtClean="0"/>
              <a:t>Jossey</a:t>
            </a:r>
            <a:r>
              <a:rPr lang="en-US" sz="3200" dirty="0" smtClean="0"/>
              <a:t>-Bass, 2011)</a:t>
            </a:r>
          </a:p>
          <a:p>
            <a:r>
              <a:rPr lang="en-US" sz="3200" i="1" dirty="0" smtClean="0"/>
              <a:t>Handbook of Race and Adult Education </a:t>
            </a:r>
            <a:r>
              <a:rPr lang="en-US" sz="3200" dirty="0" smtClean="0"/>
              <a:t>(</a:t>
            </a:r>
            <a:r>
              <a:rPr lang="en-US" sz="3200" dirty="0" err="1" smtClean="0"/>
              <a:t>Jossey</a:t>
            </a:r>
            <a:r>
              <a:rPr lang="en-US" sz="3200" dirty="0" smtClean="0"/>
              <a:t>-Bass, 2010) w/ Vanessa Sheared, Juanita Johnson-Bailey, Scipio Colin Jr III, Elizabeth Peterson</a:t>
            </a:r>
          </a:p>
          <a:p>
            <a:r>
              <a:rPr lang="en-US" sz="3200" i="1" dirty="0" smtClean="0"/>
              <a:t>The Power of Critical Theory </a:t>
            </a:r>
            <a:r>
              <a:rPr lang="en-US" sz="3200" dirty="0" smtClean="0"/>
              <a:t>(</a:t>
            </a:r>
            <a:r>
              <a:rPr lang="en-US" sz="3200" dirty="0" err="1" smtClean="0"/>
              <a:t>Jossey</a:t>
            </a:r>
            <a:r>
              <a:rPr lang="en-US" sz="3200" dirty="0" smtClean="0"/>
              <a:t>-Bass, 2004)</a:t>
            </a:r>
          </a:p>
          <a:p>
            <a:pPr algn="ctr"/>
            <a:r>
              <a:rPr lang="en-US" sz="4800" dirty="0" smtClean="0">
                <a:hlinkClick r:id="rId2"/>
              </a:rPr>
              <a:t>www.stephenbrookfield.com</a:t>
            </a:r>
            <a:r>
              <a:rPr lang="en-US" sz="3200" dirty="0" smtClean="0"/>
              <a:t> (Go to “Recent Writings” &amp; “Workshop Materials” links)</a:t>
            </a:r>
          </a:p>
          <a:p>
            <a:endParaRPr lang="en-US" dirty="0"/>
          </a:p>
        </p:txBody>
      </p:sp>
    </p:spTree>
    <p:extLst>
      <p:ext uri="{BB962C8B-B14F-4D97-AF65-F5344CB8AC3E}">
        <p14:creationId xmlns:p14="http://schemas.microsoft.com/office/powerpoint/2010/main" val="68484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497871"/>
          </a:xfrm>
        </p:spPr>
        <p:txBody>
          <a:bodyPr>
            <a:normAutofit/>
          </a:bodyPr>
          <a:lstStyle/>
          <a:p>
            <a:r>
              <a:rPr lang="en-US" sz="6000" i="1" dirty="0" smtClean="0">
                <a:solidFill>
                  <a:srgbClr val="FF0000"/>
                </a:solidFill>
              </a:rPr>
              <a:t>Introducing Myself      </a:t>
            </a:r>
            <a:endParaRPr lang="en-US" sz="6000" i="1" dirty="0">
              <a:solidFill>
                <a:srgbClr val="FF0000"/>
              </a:solidFill>
            </a:endParaRPr>
          </a:p>
        </p:txBody>
      </p:sp>
      <p:sp>
        <p:nvSpPr>
          <p:cNvPr id="3" name="Content Placeholder 2"/>
          <p:cNvSpPr>
            <a:spLocks noGrp="1"/>
          </p:cNvSpPr>
          <p:nvPr>
            <p:ph idx="1"/>
          </p:nvPr>
        </p:nvSpPr>
        <p:spPr>
          <a:xfrm>
            <a:off x="0" y="2497872"/>
            <a:ext cx="12192000" cy="4360127"/>
          </a:xfrm>
          <a:solidFill>
            <a:schemeClr val="accent5">
              <a:lumMod val="20000"/>
              <a:lumOff val="80000"/>
            </a:schemeClr>
          </a:solidFill>
        </p:spPr>
        <p:txBody>
          <a:bodyPr/>
          <a:lstStyle/>
          <a:p>
            <a:r>
              <a:rPr lang="en-US" sz="3200" b="1" dirty="0" smtClean="0">
                <a:solidFill>
                  <a:srgbClr val="FF0000"/>
                </a:solidFill>
              </a:rPr>
              <a:t>History of academic mediocrity </a:t>
            </a:r>
            <a:r>
              <a:rPr lang="en-US" sz="3200" dirty="0" smtClean="0"/>
              <a:t>– failed my </a:t>
            </a:r>
            <a:r>
              <a:rPr lang="en-US" sz="3200" dirty="0" err="1" smtClean="0"/>
              <a:t>higth</a:t>
            </a:r>
            <a:r>
              <a:rPr lang="en-US" sz="3200" dirty="0" smtClean="0"/>
              <a:t> school college track exams, failed my university entrance exams, graduated well in the bottom half of my class,  failed my master’s degree exam – </a:t>
            </a:r>
            <a:r>
              <a:rPr lang="en-US" sz="3200" i="1" dirty="0" smtClean="0"/>
              <a:t>how do we assess learning?</a:t>
            </a:r>
          </a:p>
          <a:p>
            <a:r>
              <a:rPr lang="en-US" sz="3200" b="1" dirty="0" smtClean="0">
                <a:solidFill>
                  <a:srgbClr val="FF0000"/>
                </a:solidFill>
              </a:rPr>
              <a:t>Watching my doctoral supervisor </a:t>
            </a:r>
            <a:r>
              <a:rPr lang="en-US" sz="3200" dirty="0" smtClean="0"/>
              <a:t>– giving me ‘bad’ inconvenient news in a way that I knew was in my own best interests</a:t>
            </a:r>
          </a:p>
          <a:p>
            <a:pPr marL="82296" indent="0" algn="ctr">
              <a:buNone/>
            </a:pPr>
            <a:r>
              <a:rPr lang="en-US" sz="3600" i="1" dirty="0" smtClean="0"/>
              <a:t>Ethical use of leader power</a:t>
            </a:r>
          </a:p>
          <a:p>
            <a:pPr marL="82296" indent="0" algn="ctr">
              <a:buNone/>
            </a:pPr>
            <a:r>
              <a:rPr lang="en-US" sz="3600" i="1" dirty="0" smtClean="0"/>
              <a:t>Relational underpinnings to learning</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3144" t="-3903" r="24092" b="35936"/>
          <a:stretch/>
        </p:blipFill>
        <p:spPr>
          <a:xfrm>
            <a:off x="9775296" y="-167268"/>
            <a:ext cx="2416704" cy="2695111"/>
          </a:xfrm>
          <a:prstGeom prst="rect">
            <a:avLst/>
          </a:prstGeom>
        </p:spPr>
      </p:pic>
    </p:spTree>
    <p:extLst>
      <p:ext uri="{BB962C8B-B14F-4D97-AF65-F5344CB8AC3E}">
        <p14:creationId xmlns:p14="http://schemas.microsoft.com/office/powerpoint/2010/main" val="2022131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r>
              <a:rPr lang="en-US" sz="6000" i="1" dirty="0" smtClean="0">
                <a:solidFill>
                  <a:srgbClr val="FF0000"/>
                </a:solidFill>
              </a:rPr>
              <a:t>CRITICAL THINKING:</a:t>
            </a:r>
            <a:br>
              <a:rPr lang="en-US" sz="6000" i="1" dirty="0" smtClean="0">
                <a:solidFill>
                  <a:srgbClr val="FF0000"/>
                </a:solidFill>
              </a:rPr>
            </a:br>
            <a:r>
              <a:rPr lang="en-US" sz="6000" i="1" dirty="0" smtClean="0">
                <a:solidFill>
                  <a:srgbClr val="FF0000"/>
                </a:solidFill>
              </a:rPr>
              <a:t>A Survival Skill of Adulthood</a:t>
            </a:r>
            <a:endParaRPr lang="en-US" sz="6000" i="1" dirty="0">
              <a:solidFill>
                <a:srgbClr val="FF0000"/>
              </a:solidFill>
            </a:endParaRPr>
          </a:p>
        </p:txBody>
      </p:sp>
      <p:sp>
        <p:nvSpPr>
          <p:cNvPr id="3" name="Content Placeholder 2"/>
          <p:cNvSpPr>
            <a:spLocks noGrp="1"/>
          </p:cNvSpPr>
          <p:nvPr>
            <p:ph idx="1"/>
          </p:nvPr>
        </p:nvSpPr>
        <p:spPr>
          <a:xfrm>
            <a:off x="0" y="1690688"/>
            <a:ext cx="12192000" cy="5167311"/>
          </a:xfrm>
          <a:solidFill>
            <a:schemeClr val="accent6">
              <a:lumMod val="20000"/>
              <a:lumOff val="80000"/>
            </a:schemeClr>
          </a:solidFill>
        </p:spPr>
        <p:txBody>
          <a:bodyPr>
            <a:normAutofit/>
          </a:bodyPr>
          <a:lstStyle/>
          <a:p>
            <a:r>
              <a:rPr lang="en-US" sz="4000" dirty="0" smtClean="0"/>
              <a:t>Adult life is a series of micro &amp; macro decisions, choices &amp; judgments </a:t>
            </a:r>
          </a:p>
          <a:p>
            <a:r>
              <a:rPr lang="en-US" sz="4000" dirty="0" smtClean="0"/>
              <a:t>We want these choices &amp; actions to be good ones that work for us</a:t>
            </a:r>
          </a:p>
          <a:p>
            <a:r>
              <a:rPr lang="en-US" sz="4000" dirty="0" smtClean="0"/>
              <a:t>We can help this happen by checking the assumptions that lie behind these decisions</a:t>
            </a:r>
          </a:p>
          <a:p>
            <a:r>
              <a:rPr lang="en-US" sz="4000" dirty="0" smtClean="0"/>
              <a:t>Adulthood begins when you stop universalizing your own experience (</a:t>
            </a:r>
            <a:r>
              <a:rPr lang="en-US" sz="4000" dirty="0" err="1" smtClean="0"/>
              <a:t>Jurgen</a:t>
            </a:r>
            <a:r>
              <a:rPr lang="en-US" sz="4000" dirty="0" smtClean="0"/>
              <a:t> </a:t>
            </a:r>
            <a:r>
              <a:rPr lang="en-US" sz="4000" dirty="0" err="1" smtClean="0"/>
              <a:t>Habermas</a:t>
            </a:r>
            <a:r>
              <a:rPr lang="en-US" sz="4000" dirty="0" smtClean="0"/>
              <a:t>)</a:t>
            </a:r>
          </a:p>
        </p:txBody>
      </p:sp>
    </p:spTree>
    <p:extLst>
      <p:ext uri="{BB962C8B-B14F-4D97-AF65-F5344CB8AC3E}">
        <p14:creationId xmlns:p14="http://schemas.microsoft.com/office/powerpoint/2010/main" val="1121619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rmAutofit/>
          </a:bodyPr>
          <a:lstStyle/>
          <a:p>
            <a:pPr algn="ctr"/>
            <a:r>
              <a:rPr lang="en-US" sz="5400" b="1" i="1" dirty="0" smtClean="0">
                <a:solidFill>
                  <a:srgbClr val="FF0000"/>
                </a:solidFill>
              </a:rPr>
              <a:t>What is Critical Thinking?</a:t>
            </a:r>
            <a:br>
              <a:rPr lang="en-US" sz="5400" b="1" i="1" dirty="0" smtClean="0">
                <a:solidFill>
                  <a:srgbClr val="FF0000"/>
                </a:solidFill>
              </a:rPr>
            </a:br>
            <a:r>
              <a:rPr lang="en-US" sz="5400" b="1" i="1" dirty="0" smtClean="0">
                <a:solidFill>
                  <a:srgbClr val="FF0000"/>
                </a:solidFill>
              </a:rPr>
              <a:t>Hunting &amp; Checking Assumptions</a:t>
            </a:r>
            <a:endParaRPr lang="en-US" sz="5400" b="1" i="1" dirty="0">
              <a:solidFill>
                <a:srgbClr val="FF0000"/>
              </a:solidFill>
            </a:endParaRPr>
          </a:p>
        </p:txBody>
      </p:sp>
      <p:sp>
        <p:nvSpPr>
          <p:cNvPr id="3" name="Content Placeholder 2"/>
          <p:cNvSpPr>
            <a:spLocks noGrp="1"/>
          </p:cNvSpPr>
          <p:nvPr>
            <p:ph idx="1"/>
          </p:nvPr>
        </p:nvSpPr>
        <p:spPr>
          <a:xfrm>
            <a:off x="0" y="1690689"/>
            <a:ext cx="12192000" cy="5167310"/>
          </a:xfrm>
          <a:solidFill>
            <a:schemeClr val="accent5">
              <a:lumMod val="20000"/>
              <a:lumOff val="80000"/>
            </a:schemeClr>
          </a:solidFill>
        </p:spPr>
        <p:txBody>
          <a:bodyPr>
            <a:normAutofit fontScale="92500"/>
          </a:bodyPr>
          <a:lstStyle/>
          <a:p>
            <a:r>
              <a:rPr lang="en-US" sz="4800" dirty="0" smtClean="0"/>
              <a:t>All actions / decisions / judgments in life are based on ASSUMPTIONS ….</a:t>
            </a:r>
          </a:p>
          <a:p>
            <a:r>
              <a:rPr lang="en-US" sz="4800" dirty="0" smtClean="0"/>
              <a:t>Assumptions need to be unearthed &amp; appraised – to what extent do they fit the situation?</a:t>
            </a:r>
          </a:p>
          <a:p>
            <a:r>
              <a:rPr lang="en-US" sz="4800" dirty="0" smtClean="0"/>
              <a:t>Assumptions are rarely completely true or completely false – rather they are more or less valid &amp; accurate depending on context &amp; circumstances</a:t>
            </a:r>
          </a:p>
          <a:p>
            <a:endParaRPr lang="en-US" dirty="0"/>
          </a:p>
        </p:txBody>
      </p:sp>
    </p:spTree>
    <p:extLst>
      <p:ext uri="{BB962C8B-B14F-4D97-AF65-F5344CB8AC3E}">
        <p14:creationId xmlns:p14="http://schemas.microsoft.com/office/powerpoint/2010/main" val="1536132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r>
              <a:rPr lang="en-US" sz="6000" i="1" dirty="0" smtClean="0">
                <a:solidFill>
                  <a:srgbClr val="FF0000"/>
                </a:solidFill>
              </a:rPr>
              <a:t>What is Critical Thinking?</a:t>
            </a:r>
            <a:br>
              <a:rPr lang="en-US" sz="6000" i="1" dirty="0" smtClean="0">
                <a:solidFill>
                  <a:srgbClr val="FF0000"/>
                </a:solidFill>
              </a:rPr>
            </a:br>
            <a:r>
              <a:rPr lang="en-US" sz="6000" i="1" dirty="0" smtClean="0">
                <a:solidFill>
                  <a:srgbClr val="FF0000"/>
                </a:solidFill>
              </a:rPr>
              <a:t>Exploring Alternative Viewpoints</a:t>
            </a:r>
            <a:endParaRPr lang="en-US" sz="6000" i="1" dirty="0">
              <a:solidFill>
                <a:srgbClr val="FF0000"/>
              </a:solidFill>
            </a:endParaRPr>
          </a:p>
        </p:txBody>
      </p:sp>
      <p:sp>
        <p:nvSpPr>
          <p:cNvPr id="3" name="Content Placeholder 2"/>
          <p:cNvSpPr>
            <a:spLocks noGrp="1"/>
          </p:cNvSpPr>
          <p:nvPr>
            <p:ph idx="1"/>
          </p:nvPr>
        </p:nvSpPr>
        <p:spPr>
          <a:xfrm>
            <a:off x="0" y="1690690"/>
            <a:ext cx="12192000" cy="5167310"/>
          </a:xfrm>
          <a:solidFill>
            <a:schemeClr val="accent4">
              <a:lumMod val="20000"/>
              <a:lumOff val="80000"/>
            </a:schemeClr>
          </a:solidFill>
        </p:spPr>
        <p:txBody>
          <a:bodyPr>
            <a:normAutofit fontScale="92500" lnSpcReduction="10000"/>
          </a:bodyPr>
          <a:lstStyle/>
          <a:p>
            <a:pPr algn="ctr"/>
            <a:r>
              <a:rPr lang="en-US" sz="6000" dirty="0" smtClean="0"/>
              <a:t>We try to see our decisions, actions &amp; practices from multiple viewpoints &amp; in multiple contexts</a:t>
            </a:r>
          </a:p>
          <a:p>
            <a:pPr algn="ctr"/>
            <a:r>
              <a:rPr lang="en-US" sz="6000" dirty="0" smtClean="0"/>
              <a:t>We engage in perspective taking:  seeing things as others see them</a:t>
            </a:r>
          </a:p>
          <a:p>
            <a:pPr algn="ctr"/>
            <a:r>
              <a:rPr lang="en-US" sz="6000" dirty="0" smtClean="0"/>
              <a:t>We open ourselves to new experience &amp; information</a:t>
            </a:r>
          </a:p>
          <a:p>
            <a:endParaRPr lang="en-US" dirty="0"/>
          </a:p>
        </p:txBody>
      </p:sp>
    </p:spTree>
    <p:extLst>
      <p:ext uri="{BB962C8B-B14F-4D97-AF65-F5344CB8AC3E}">
        <p14:creationId xmlns:p14="http://schemas.microsoft.com/office/powerpoint/2010/main" val="57132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505414"/>
          </a:xfrm>
        </p:spPr>
        <p:txBody>
          <a:bodyPr>
            <a:normAutofit/>
          </a:bodyPr>
          <a:lstStyle/>
          <a:p>
            <a:r>
              <a:rPr lang="en-US" sz="6000" b="1" i="1" dirty="0" smtClean="0">
                <a:solidFill>
                  <a:srgbClr val="FF0000"/>
                </a:solidFill>
              </a:rPr>
              <a:t>Someone Who Thinks Critically Can …</a:t>
            </a:r>
            <a:endParaRPr lang="en-US" sz="6000" i="1" dirty="0">
              <a:solidFill>
                <a:srgbClr val="FF0000"/>
              </a:solidFill>
            </a:endParaRPr>
          </a:p>
        </p:txBody>
      </p:sp>
      <p:sp>
        <p:nvSpPr>
          <p:cNvPr id="3" name="Content Placeholder 2"/>
          <p:cNvSpPr>
            <a:spLocks noGrp="1"/>
          </p:cNvSpPr>
          <p:nvPr>
            <p:ph idx="1"/>
          </p:nvPr>
        </p:nvSpPr>
        <p:spPr>
          <a:xfrm>
            <a:off x="0" y="1505416"/>
            <a:ext cx="12192000" cy="5352584"/>
          </a:xfrm>
          <a:solidFill>
            <a:schemeClr val="accent3">
              <a:lumMod val="20000"/>
              <a:lumOff val="80000"/>
            </a:schemeClr>
          </a:solidFill>
        </p:spPr>
        <p:txBody>
          <a:bodyPr>
            <a:normAutofit fontScale="92500" lnSpcReduction="10000"/>
          </a:bodyPr>
          <a:lstStyle/>
          <a:p>
            <a:pPr algn="ctr"/>
            <a:r>
              <a:rPr lang="en-US" sz="6000" dirty="0" smtClean="0"/>
              <a:t>Identify Assumptions Behind Thinking &amp; Actions</a:t>
            </a:r>
          </a:p>
          <a:p>
            <a:pPr algn="ctr"/>
            <a:r>
              <a:rPr lang="en-US" sz="6000" dirty="0" smtClean="0"/>
              <a:t>Check Assumptions for Accuracy &amp; Validity</a:t>
            </a:r>
          </a:p>
          <a:p>
            <a:pPr algn="ctr"/>
            <a:r>
              <a:rPr lang="en-US" sz="6000" dirty="0" smtClean="0"/>
              <a:t>View Ideas &amp; Actions from Multiple Perspectives</a:t>
            </a:r>
          </a:p>
          <a:p>
            <a:pPr algn="ctr"/>
            <a:r>
              <a:rPr lang="en-US" sz="6000" dirty="0" smtClean="0"/>
              <a:t>Take Informed Action</a:t>
            </a:r>
          </a:p>
          <a:p>
            <a:endParaRPr lang="en-US" dirty="0"/>
          </a:p>
        </p:txBody>
      </p:sp>
    </p:spTree>
    <p:extLst>
      <p:ext uri="{BB962C8B-B14F-4D97-AF65-F5344CB8AC3E}">
        <p14:creationId xmlns:p14="http://schemas.microsoft.com/office/powerpoint/2010/main" val="907551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i="1" dirty="0" smtClean="0">
                <a:solidFill>
                  <a:srgbClr val="FF0000"/>
                </a:solidFill>
              </a:rPr>
              <a:t>An Informed Action…</a:t>
            </a:r>
            <a:endParaRPr lang="en-US" sz="8000" b="1" i="1" dirty="0">
              <a:solidFill>
                <a:srgbClr val="FF0000"/>
              </a:solidFill>
            </a:endParaRPr>
          </a:p>
        </p:txBody>
      </p:sp>
      <p:sp>
        <p:nvSpPr>
          <p:cNvPr id="3" name="Content Placeholder 2"/>
          <p:cNvSpPr>
            <a:spLocks noGrp="1"/>
          </p:cNvSpPr>
          <p:nvPr>
            <p:ph idx="1"/>
          </p:nvPr>
        </p:nvSpPr>
        <p:spPr>
          <a:xfrm>
            <a:off x="0" y="1690688"/>
            <a:ext cx="12192000" cy="5167312"/>
          </a:xfrm>
          <a:solidFill>
            <a:schemeClr val="accent2">
              <a:lumMod val="20000"/>
              <a:lumOff val="80000"/>
            </a:schemeClr>
          </a:solidFill>
        </p:spPr>
        <p:txBody>
          <a:bodyPr/>
          <a:lstStyle/>
          <a:p>
            <a:pPr algn="ctr"/>
            <a:r>
              <a:rPr kumimoji="1" lang="en-US" sz="4800" dirty="0" smtClean="0"/>
              <a:t>One Based on Assessed Evidence or Experience </a:t>
            </a:r>
          </a:p>
          <a:p>
            <a:pPr algn="ctr"/>
            <a:r>
              <a:rPr kumimoji="1" lang="en-US" sz="4800" dirty="0" smtClean="0"/>
              <a:t>One That Has Its Assumptions Known &amp; Checked</a:t>
            </a:r>
          </a:p>
          <a:p>
            <a:pPr algn="ctr"/>
            <a:r>
              <a:rPr kumimoji="1" lang="en-US" sz="4800" dirty="0" smtClean="0"/>
              <a:t>One That Stands a Chance of Achieving Its Intended Consequence</a:t>
            </a:r>
          </a:p>
          <a:p>
            <a:pPr algn="ctr"/>
            <a:r>
              <a:rPr lang="en-US" sz="4800" dirty="0" smtClean="0"/>
              <a:t>One That Has a Rationale that Can Be Clearly Explained to a 3</a:t>
            </a:r>
            <a:r>
              <a:rPr lang="en-US" sz="4800" baseline="30000" dirty="0" smtClean="0"/>
              <a:t>rd</a:t>
            </a:r>
            <a:r>
              <a:rPr lang="en-US" sz="4800" dirty="0" smtClean="0"/>
              <a:t> Party</a:t>
            </a:r>
          </a:p>
          <a:p>
            <a:endParaRPr lang="en-US" dirty="0"/>
          </a:p>
        </p:txBody>
      </p:sp>
    </p:spTree>
    <p:extLst>
      <p:ext uri="{BB962C8B-B14F-4D97-AF65-F5344CB8AC3E}">
        <p14:creationId xmlns:p14="http://schemas.microsoft.com/office/powerpoint/2010/main" val="886016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3254</Words>
  <Application>Microsoft Macintosh PowerPoint</Application>
  <PresentationFormat>Widescreen</PresentationFormat>
  <Paragraphs>217</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Calibri</vt:lpstr>
      <vt:lpstr>Calibri Light</vt:lpstr>
      <vt:lpstr>Mangal</vt:lpstr>
      <vt:lpstr>ＭＳ Ｐゴシック</vt:lpstr>
      <vt:lpstr>Yu Gothic</vt:lpstr>
      <vt:lpstr>Arial</vt:lpstr>
      <vt:lpstr>Office Theme</vt:lpstr>
      <vt:lpstr>Critical Thinking and the Development of an Anti-Racist White Identity</vt:lpstr>
      <vt:lpstr>Backchannelchat.com</vt:lpstr>
      <vt:lpstr>Home Page – STEAL FROM THIS PAGE!</vt:lpstr>
      <vt:lpstr>Introducing Myself      </vt:lpstr>
      <vt:lpstr>CRITICAL THINKING: A Survival Skill of Adulthood</vt:lpstr>
      <vt:lpstr>What is Critical Thinking? Hunting &amp; Checking Assumptions</vt:lpstr>
      <vt:lpstr>What is Critical Thinking? Exploring Alternative Viewpoints</vt:lpstr>
      <vt:lpstr>Someone Who Thinks Critically Can …</vt:lpstr>
      <vt:lpstr>An Informed Action…</vt:lpstr>
      <vt:lpstr>Backchannelchat.com  Code – z2xa4 </vt:lpstr>
      <vt:lpstr>A Personal Example</vt:lpstr>
      <vt:lpstr>Re-Framed Assumptions</vt:lpstr>
      <vt:lpstr>A Leadership Example: The Circle</vt:lpstr>
      <vt:lpstr>The Circle - Assumptions</vt:lpstr>
      <vt:lpstr>Alternative Perceptions</vt:lpstr>
      <vt:lpstr>Now…</vt:lpstr>
      <vt:lpstr>A Cultural Example: The Good White Person</vt:lpstr>
      <vt:lpstr>The Good White Person                                   Shannon Sullivan Good White People (Suny Press, 2014)</vt:lpstr>
      <vt:lpstr>In Reality</vt:lpstr>
      <vt:lpstr>What people say most helps them think critically…</vt:lpstr>
      <vt:lpstr>A Useful Early Exercise - Circle of Voices</vt:lpstr>
      <vt:lpstr>Circle of Voices</vt:lpstr>
      <vt:lpstr>Stephen’s Resources</vt:lpstr>
      <vt:lpstr>Welcome Back ! </vt:lpstr>
      <vt:lpstr>Recapping Critical Thinking</vt:lpstr>
      <vt:lpstr>As Applied to Race</vt:lpstr>
      <vt:lpstr>Helping Whites Move Into Racial Conversations</vt:lpstr>
      <vt:lpstr>Useful Video Testimony</vt:lpstr>
      <vt:lpstr>Video Response </vt:lpstr>
      <vt:lpstr>Circle of Voices</vt:lpstr>
      <vt:lpstr>Defining Terms – Racism</vt:lpstr>
      <vt:lpstr>Remember – Racism is Normal</vt:lpstr>
      <vt:lpstr>Defining Terms – White Supremacy</vt:lpstr>
      <vt:lpstr>Some Examples of an Anti-Racist Identity</vt:lpstr>
      <vt:lpstr>Orienting Assumptions for Stephen</vt:lpstr>
      <vt:lpstr>Circular Response</vt:lpstr>
      <vt:lpstr>General Resources</vt:lpstr>
      <vt:lpstr>Stephen’s Resources</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 and the Development of an Anti-Racist White Identity</dc:title>
  <dc:creator>Brookfield, Stephen D.</dc:creator>
  <cp:lastModifiedBy>Brookfield, Stephen D.</cp:lastModifiedBy>
  <cp:revision>33</cp:revision>
  <dcterms:created xsi:type="dcterms:W3CDTF">2020-07-17T16:31:05Z</dcterms:created>
  <dcterms:modified xsi:type="dcterms:W3CDTF">2020-07-22T01:36:51Z</dcterms:modified>
</cp:coreProperties>
</file>