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15"/>
  </p:normalViewPr>
  <p:slideViewPr>
    <p:cSldViewPr snapToGrid="0" snapToObjects="1">
      <p:cViewPr varScale="1">
        <p:scale>
          <a:sx n="115" d="100"/>
          <a:sy n="115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90B8-0EB0-5B4F-923C-4F9D5CC8F270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3D9D-D4EB-9D42-833D-3D324212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2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90B8-0EB0-5B4F-923C-4F9D5CC8F270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3D9D-D4EB-9D42-833D-3D324212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90B8-0EB0-5B4F-923C-4F9D5CC8F270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3D9D-D4EB-9D42-833D-3D324212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7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90B8-0EB0-5B4F-923C-4F9D5CC8F270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3D9D-D4EB-9D42-833D-3D324212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1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90B8-0EB0-5B4F-923C-4F9D5CC8F270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3D9D-D4EB-9D42-833D-3D324212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90B8-0EB0-5B4F-923C-4F9D5CC8F270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3D9D-D4EB-9D42-833D-3D324212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90B8-0EB0-5B4F-923C-4F9D5CC8F270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3D9D-D4EB-9D42-833D-3D324212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7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90B8-0EB0-5B4F-923C-4F9D5CC8F270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3D9D-D4EB-9D42-833D-3D324212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4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90B8-0EB0-5B4F-923C-4F9D5CC8F270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3D9D-D4EB-9D42-833D-3D324212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3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90B8-0EB0-5B4F-923C-4F9D5CC8F270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3D9D-D4EB-9D42-833D-3D324212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6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90B8-0EB0-5B4F-923C-4F9D5CC8F270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3D9D-D4EB-9D42-833D-3D324212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07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390B8-0EB0-5B4F-923C-4F9D5CC8F270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D3D9D-D4EB-9D42-833D-3D324212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6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stephenbrookfield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phenbrookfield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phenbrookfield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tatic1.squarespace.com/static/5738a0ccd51cd47f81977fe8/t/5750efcff8baf39256b2fe71/1464922064319/Class_Participation_Grading_Rubric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eedback.de/pc8y/chatwal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561"/>
            <a:ext cx="9144000" cy="295240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Discussion as a Way of Teaching</a:t>
            </a:r>
            <a:br>
              <a:rPr lang="en-US" dirty="0" smtClean="0"/>
            </a:br>
            <a:r>
              <a:rPr lang="en-US" sz="4400" dirty="0" smtClean="0"/>
              <a:t>Lawrence University, </a:t>
            </a:r>
            <a:br>
              <a:rPr lang="en-US" sz="4400" dirty="0" smtClean="0"/>
            </a:br>
            <a:r>
              <a:rPr lang="en-US" sz="4400" dirty="0" smtClean="0"/>
              <a:t>December 3</a:t>
            </a:r>
            <a:r>
              <a:rPr lang="en-US" sz="4400" baseline="30000" dirty="0" smtClean="0"/>
              <a:t>rd</a:t>
            </a:r>
            <a:r>
              <a:rPr lang="en-US" sz="4400" dirty="0" smtClean="0"/>
              <a:t>, 2020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9912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4000" dirty="0" smtClean="0"/>
              <a:t>Stephen Brookfield</a:t>
            </a:r>
          </a:p>
          <a:p>
            <a:r>
              <a:rPr lang="en-US" sz="4000" dirty="0" smtClean="0">
                <a:hlinkClick r:id="rId2"/>
              </a:rPr>
              <a:t>www.stephenbrookfield.com</a:t>
            </a:r>
            <a:endParaRPr lang="en-US" sz="4000" dirty="0" smtClean="0"/>
          </a:p>
          <a:p>
            <a:r>
              <a:rPr lang="en-US" sz="3200" dirty="0" smtClean="0"/>
              <a:t>Distinguished Scholar (Antioch University) &amp; Adjunct Professor (Columbia university Teachers College)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0354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Typical Responses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don’t want to risk looking stupid / say the wrong thing</a:t>
            </a:r>
          </a:p>
          <a:p>
            <a:r>
              <a:rPr lang="en-US" dirty="0" smtClean="0"/>
              <a:t>I don’t know enough about the topic to contribute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It’s uncool to be enthusiastic &amp; participate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There is no reward for participating so I’ll let others do the work</a:t>
            </a:r>
          </a:p>
          <a:p>
            <a:r>
              <a:rPr lang="en-US" dirty="0" smtClean="0"/>
              <a:t>I’m shy / introverted so it’s too stressful to perform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It’s your job to teach me, not ours to teach each other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This is a pointless activity </a:t>
            </a:r>
            <a:r>
              <a:rPr lang="mr-IN" dirty="0" smtClean="0">
                <a:solidFill>
                  <a:schemeClr val="tx1"/>
                </a:solidFill>
              </a:rPr>
              <a:t>–</a:t>
            </a:r>
            <a:r>
              <a:rPr lang="en-US" dirty="0" smtClean="0">
                <a:solidFill>
                  <a:schemeClr val="tx1"/>
                </a:solidFill>
              </a:rPr>
              <a:t> I don’t see why we’re doing it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don’t know or  trust the teacher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01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What People Say They Want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Tell us what you mean by good discussion participation - clearly describe &amp; operationalize it </a:t>
            </a:r>
          </a:p>
          <a:p>
            <a:r>
              <a:rPr lang="en-US" dirty="0" smtClean="0"/>
              <a:t>Show us how it will be assessed &amp; rewarded – how taking it seriously benefits us</a:t>
            </a:r>
          </a:p>
          <a:p>
            <a:r>
              <a:rPr lang="en-US" dirty="0" smtClean="0"/>
              <a:t>Provide structure, guidance &amp; protocols to help it happen – so we know what you want</a:t>
            </a:r>
          </a:p>
          <a:p>
            <a:r>
              <a:rPr lang="en-US" dirty="0" smtClean="0"/>
              <a:t>Incorporate social media as a way for us to participate</a:t>
            </a:r>
          </a:p>
          <a:p>
            <a:r>
              <a:rPr lang="en-US" dirty="0" smtClean="0"/>
              <a:t>Don’t forget us introverts &amp; ESL speakers – make sure there’s non-verbal options &amp; ample time for silent thinking</a:t>
            </a:r>
          </a:p>
          <a:p>
            <a:r>
              <a:rPr lang="en-US" dirty="0" smtClean="0"/>
              <a:t>Make sure that as the instructor you keep things on track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49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What Matters to Participants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There’s no predefined end point you want. Don’t confuse legitimate Socratic questioning with discussion</a:t>
            </a:r>
          </a:p>
          <a:p>
            <a:r>
              <a:rPr lang="en-US" dirty="0" smtClean="0"/>
              <a:t>I’m actually heard </a:t>
            </a:r>
            <a:r>
              <a:rPr lang="mr-IN" dirty="0" smtClean="0"/>
              <a:t>–</a:t>
            </a:r>
            <a:r>
              <a:rPr lang="en-US" dirty="0" smtClean="0"/>
              <a:t> people listen to my points and respond to me carefully</a:t>
            </a:r>
          </a:p>
          <a:p>
            <a:r>
              <a:rPr lang="en-US" dirty="0" smtClean="0"/>
              <a:t>There’s ample time for me to gather my thoughts &amp; no pressure to speak before I’m ready</a:t>
            </a:r>
          </a:p>
          <a:p>
            <a:r>
              <a:rPr lang="en-US" dirty="0" smtClean="0"/>
              <a:t>At the same time I feel I’m regularly invited to contribute</a:t>
            </a:r>
          </a:p>
          <a:p>
            <a:r>
              <a:rPr lang="en-US" dirty="0" smtClean="0"/>
              <a:t>As the instructor you show me you’re listening carefully</a:t>
            </a:r>
          </a:p>
          <a:p>
            <a:r>
              <a:rPr lang="en-US" dirty="0" smtClean="0"/>
              <a:t>As the instructor you keep the egomaniacs in check</a:t>
            </a:r>
          </a:p>
        </p:txBody>
      </p:sp>
    </p:spTree>
    <p:extLst>
      <p:ext uri="{BB962C8B-B14F-4D97-AF65-F5344CB8AC3E}">
        <p14:creationId xmlns:p14="http://schemas.microsoft.com/office/powerpoint/2010/main" val="214960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Circle of Voices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Students think silently about a question posed by the teacher &amp; make notes on their response  </a:t>
            </a:r>
          </a:p>
          <a:p>
            <a:pPr>
              <a:defRPr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Participants go round the circle in order - each person has up to 1 minute of uninterrupted air time to give their response to the question.  No interruptions allowed.</a:t>
            </a:r>
          </a:p>
          <a:p>
            <a:pPr>
              <a:defRPr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Students then move into open conversation with the ground rule that you can only talk about a comment made by </a:t>
            </a:r>
            <a:r>
              <a:rPr lang="en-US" b="1" dirty="0">
                <a:latin typeface="Times New Roman" charset="0"/>
                <a:ea typeface="ＭＳ Ｐゴシック" charset="0"/>
                <a:cs typeface="ＭＳ Ｐゴシック" charset="0"/>
              </a:rPr>
              <a:t>someone else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in the opening circle of voices.  This need </a:t>
            </a:r>
            <a:r>
              <a:rPr lang="en-US" b="1" dirty="0">
                <a:latin typeface="Times New Roman" charset="0"/>
                <a:ea typeface="ＭＳ Ｐゴシック" charset="0"/>
                <a:cs typeface="ＭＳ Ｐゴシック" charset="0"/>
              </a:rPr>
              <a:t>NOT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be agreement - it can be a disagreement, a question, an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illustration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730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What </a:t>
            </a:r>
            <a:r>
              <a:rPr lang="en-US" b="1" i="1" dirty="0">
                <a:solidFill>
                  <a:srgbClr val="FF0000"/>
                </a:solidFill>
              </a:rPr>
              <a:t>P</a:t>
            </a:r>
            <a:r>
              <a:rPr lang="en-US" b="1" i="1" dirty="0" smtClean="0">
                <a:solidFill>
                  <a:srgbClr val="FF0000"/>
                </a:solidFill>
              </a:rPr>
              <a:t>eople Appreciate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It begins with silent time to think named as part of the exercise – those who need time to process appreciate this</a:t>
            </a:r>
          </a:p>
          <a:p>
            <a:r>
              <a:rPr lang="en-US" dirty="0" smtClean="0"/>
              <a:t>The structure decreases anxiety for students who wonder what ‘participation’ looks like</a:t>
            </a:r>
          </a:p>
          <a:p>
            <a:r>
              <a:rPr lang="en-US" dirty="0" smtClean="0"/>
              <a:t>Everyone is heard in the first round</a:t>
            </a:r>
          </a:p>
          <a:p>
            <a:r>
              <a:rPr lang="en-US" dirty="0" smtClean="0"/>
              <a:t>It forces students to listen to others</a:t>
            </a:r>
          </a:p>
          <a:p>
            <a:r>
              <a:rPr lang="en-US" dirty="0" smtClean="0"/>
              <a:t>It makes it easier to participate in the future – if participation is important to you then you must engineer it very early 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967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03972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Circular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054"/>
            <a:ext cx="10515600" cy="530797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Group or instructor poses a question to be considered</a:t>
            </a:r>
          </a:p>
          <a:p>
            <a:r>
              <a:rPr lang="en-US" dirty="0" smtClean="0"/>
              <a:t>When someone is ready to speak they offer an initial response for a minute or two. No interruptions are allowed.</a:t>
            </a:r>
          </a:p>
          <a:p>
            <a:r>
              <a:rPr lang="en-US" dirty="0" smtClean="0"/>
              <a:t>Person sitting to the left of the opening speaker goes next &amp; speaks for a minute or two with no interruptions. However, whatever 2</a:t>
            </a:r>
            <a:r>
              <a:rPr lang="en-US" baseline="30000" dirty="0" smtClean="0"/>
              <a:t>nd</a:t>
            </a:r>
            <a:r>
              <a:rPr lang="en-US" dirty="0" smtClean="0"/>
              <a:t> speaker says must respond to what opening speaker talked about.</a:t>
            </a:r>
          </a:p>
          <a:p>
            <a:r>
              <a:rPr lang="en-US" dirty="0" smtClean="0"/>
              <a:t>2nd speaker can express disagreement w/ 1</a:t>
            </a:r>
            <a:r>
              <a:rPr lang="en-US" baseline="30000" dirty="0" smtClean="0"/>
              <a:t>st</a:t>
            </a:r>
            <a:r>
              <a:rPr lang="en-US" dirty="0" smtClean="0"/>
              <a:t> speaker, provide </a:t>
            </a:r>
            <a:r>
              <a:rPr lang="en-US" dirty="0" err="1" smtClean="0"/>
              <a:t>eg’s</a:t>
            </a:r>
            <a:r>
              <a:rPr lang="en-US" dirty="0" smtClean="0"/>
              <a:t> &amp; illustrations, pose questions, or say why it’s difficult to respond</a:t>
            </a:r>
          </a:p>
          <a:p>
            <a:r>
              <a:rPr lang="en-US" dirty="0" smtClean="0"/>
              <a:t>Process continues around the circle with each new person beginning by responding to the previous speaker’s comments (all w/no interruption)</a:t>
            </a:r>
          </a:p>
          <a:p>
            <a:r>
              <a:rPr lang="en-US" dirty="0" smtClean="0"/>
              <a:t>Once everyone has spoken group moves into open conversation with no ground rules in force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37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What’s the best thing you’ve done – or seen others do – to get students to participate in discussion?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55929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What People Appreciate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Everyone has to listen carefully to the person before them, so that they can respond to their comments </a:t>
            </a:r>
            <a:r>
              <a:rPr lang="mr-IN" dirty="0" smtClean="0"/>
              <a:t>–</a:t>
            </a:r>
            <a:r>
              <a:rPr lang="en-US" dirty="0" smtClean="0"/>
              <a:t> people feel heard</a:t>
            </a:r>
          </a:p>
          <a:p>
            <a:r>
              <a:rPr lang="en-US" dirty="0" smtClean="0"/>
              <a:t>People ‘lean in’ to focus on the multiple ways that contributions are extended, challenged &amp; morph into new directions, with new questions &amp; issues being raised</a:t>
            </a:r>
          </a:p>
          <a:p>
            <a:r>
              <a:rPr lang="en-US" dirty="0" smtClean="0"/>
              <a:t>The discussion tends to focus on two or three themes that are deepened or </a:t>
            </a:r>
            <a:r>
              <a:rPr lang="en-US" dirty="0" err="1" smtClean="0"/>
              <a:t>complexified</a:t>
            </a:r>
            <a:r>
              <a:rPr lang="en-US" dirty="0" smtClean="0"/>
              <a:t> by the introduction of new ideas</a:t>
            </a:r>
          </a:p>
          <a:p>
            <a:r>
              <a:rPr lang="en-US" dirty="0" smtClean="0"/>
              <a:t>The protocol works to keep dominant members in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526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38145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Some Stephen Brookfield Discussion Resources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400" dirty="0" smtClean="0">
                <a:hlinkClick r:id="rId2"/>
              </a:rPr>
              <a:t>http://www.stephenbrookfield.com/</a:t>
            </a:r>
            <a:endParaRPr lang="en-US" sz="4400" dirty="0" smtClean="0"/>
          </a:p>
          <a:p>
            <a:r>
              <a:rPr lang="en-US" i="1" dirty="0" smtClean="0"/>
              <a:t>Discussion as a Way of Teaching</a:t>
            </a:r>
            <a:r>
              <a:rPr lang="en-US" i="1" dirty="0" smtClean="0">
                <a:sym typeface="Wingdings"/>
              </a:rPr>
              <a:t> (2005) </a:t>
            </a:r>
            <a:r>
              <a:rPr lang="en-US" dirty="0" smtClean="0"/>
              <a:t>with Stephen </a:t>
            </a:r>
            <a:r>
              <a:rPr lang="en-US" dirty="0" err="1" smtClean="0"/>
              <a:t>Preskill</a:t>
            </a:r>
            <a:r>
              <a:rPr lang="en-US" dirty="0" smtClean="0"/>
              <a:t> (2</a:t>
            </a:r>
            <a:r>
              <a:rPr lang="en-US" baseline="30000" dirty="0" smtClean="0"/>
              <a:t>nd</a:t>
            </a:r>
            <a:r>
              <a:rPr lang="en-US" dirty="0" smtClean="0"/>
              <a:t>. Ed.)</a:t>
            </a:r>
            <a:endParaRPr lang="en-US" i="1" dirty="0" smtClean="0"/>
          </a:p>
          <a:p>
            <a:r>
              <a:rPr lang="en-US" i="1" dirty="0" smtClean="0">
                <a:solidFill>
                  <a:srgbClr val="7030A0"/>
                </a:solidFill>
              </a:rPr>
              <a:t>The Skillful Teacher: On Technique, Trust &amp; Responsiveness in the Classroom  </a:t>
            </a:r>
            <a:r>
              <a:rPr lang="en-US" dirty="0" smtClean="0">
                <a:solidFill>
                  <a:srgbClr val="7030A0"/>
                </a:solidFill>
              </a:rPr>
              <a:t>(2015, 3rd ed.)</a:t>
            </a:r>
          </a:p>
          <a:p>
            <a:r>
              <a:rPr lang="en-US" i="1" dirty="0" smtClean="0">
                <a:solidFill>
                  <a:srgbClr val="00B050"/>
                </a:solidFill>
              </a:rPr>
              <a:t>The Discussion Book: 50 Great Ways to Get People Talking </a:t>
            </a:r>
            <a:r>
              <a:rPr lang="en-US" dirty="0" smtClean="0">
                <a:solidFill>
                  <a:srgbClr val="00B050"/>
                </a:solidFill>
              </a:rPr>
              <a:t>(2016) - with Stephen </a:t>
            </a:r>
            <a:r>
              <a:rPr lang="en-US" dirty="0" err="1" smtClean="0">
                <a:solidFill>
                  <a:srgbClr val="00B050"/>
                </a:solidFill>
              </a:rPr>
              <a:t>Preskill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Becoming a Critically Reflective Teacher </a:t>
            </a:r>
            <a:r>
              <a:rPr lang="en-US" dirty="0" smtClean="0"/>
              <a:t>(2017, 2</a:t>
            </a:r>
            <a:r>
              <a:rPr lang="en-US" baseline="30000" dirty="0" smtClean="0"/>
              <a:t>nd</a:t>
            </a:r>
            <a:r>
              <a:rPr lang="en-US" dirty="0" smtClean="0"/>
              <a:t>. Ed.)</a:t>
            </a:r>
          </a:p>
          <a:p>
            <a:pPr algn="ctr"/>
            <a:r>
              <a:rPr lang="en-US" dirty="0" smtClean="0"/>
              <a:t>(All published by </a:t>
            </a:r>
            <a:r>
              <a:rPr lang="en-US" dirty="0" err="1" smtClean="0"/>
              <a:t>Jossey</a:t>
            </a:r>
            <a:r>
              <a:rPr lang="en-US" dirty="0" smtClean="0"/>
              <a:t>-Bass/Wiley)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951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Home Page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My home page is open access so if you want to find out more about any of the exercises or activities I mention go to the page and click on the ‘Resources’ link.</a:t>
            </a:r>
          </a:p>
          <a:p>
            <a:r>
              <a:rPr lang="en-US" dirty="0" smtClean="0"/>
              <a:t>Scroll down to ‘Workshop Materials’ for PDF files or power points of stuffed with activities &amp; exercises.</a:t>
            </a:r>
          </a:p>
          <a:p>
            <a:r>
              <a:rPr lang="en-US" dirty="0" smtClean="0"/>
              <a:t>You do not need to ask my permission to use any of these resources. If they’re useful then please try them out and adapt them to your context.</a:t>
            </a:r>
          </a:p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www.stephenbrookfield.com</a:t>
            </a:r>
            <a:endParaRPr lang="en-US" sz="4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03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Access this Power Point Now!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200" dirty="0" smtClean="0"/>
              <a:t>Go to </a:t>
            </a:r>
            <a:r>
              <a:rPr lang="en-US" sz="3200" dirty="0" smtClean="0">
                <a:hlinkClick r:id="rId2"/>
              </a:rPr>
              <a:t>www.stephenbrookfield.com</a:t>
            </a:r>
            <a:endParaRPr lang="en-US" sz="3200" dirty="0" smtClean="0"/>
          </a:p>
          <a:p>
            <a:r>
              <a:rPr lang="en-US" sz="3200" dirty="0" smtClean="0"/>
              <a:t>Click on ‘Resources’ link at top left of page (next to ‘Home”</a:t>
            </a:r>
          </a:p>
          <a:p>
            <a:r>
              <a:rPr lang="en-US" sz="3200" dirty="0" smtClean="0"/>
              <a:t>Scroll down – the first power point presentation is this one! ‘Discussion as a Way of Teaching LU’ </a:t>
            </a:r>
          </a:p>
          <a:p>
            <a:r>
              <a:rPr lang="en-US" sz="3200" dirty="0" smtClean="0"/>
              <a:t>Click on link &amp; follow along!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Introducing Myself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History of academic mediocrity </a:t>
            </a:r>
            <a:r>
              <a:rPr lang="en-US" dirty="0" smtClean="0"/>
              <a:t>– failed my college track exams, my university entrance exams, graduated well in the bottom half of my class,  failed my master’s degree exam – </a:t>
            </a:r>
            <a:r>
              <a:rPr lang="en-US" i="1" dirty="0" smtClean="0"/>
              <a:t>Broadening student-centered assessment measures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Watching doctoral supervisor </a:t>
            </a:r>
            <a:r>
              <a:rPr lang="en-US" dirty="0" smtClean="0"/>
              <a:t>– give me inconvenient news in a way I knew was in my best interests</a:t>
            </a:r>
          </a:p>
          <a:p>
            <a:pPr marL="82296" indent="0" algn="ctr">
              <a:buNone/>
            </a:pPr>
            <a:r>
              <a:rPr lang="en-US" i="1" dirty="0" smtClean="0"/>
              <a:t>Ethical use of teacher power</a:t>
            </a:r>
          </a:p>
          <a:p>
            <a:pPr marL="82296" indent="0" algn="ctr">
              <a:buNone/>
            </a:pPr>
            <a:r>
              <a:rPr lang="en-US" i="1" dirty="0" smtClean="0"/>
              <a:t>Relational underpinnings to teaching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1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How I’ve Experienced Discussion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An introvert </a:t>
            </a:r>
            <a:r>
              <a:rPr lang="mr-IN" dirty="0" smtClean="0"/>
              <a:t>–</a:t>
            </a:r>
            <a:r>
              <a:rPr lang="en-US" dirty="0" smtClean="0"/>
              <a:t> performance anxiety</a:t>
            </a:r>
          </a:p>
          <a:p>
            <a:r>
              <a:rPr lang="en-US" dirty="0" smtClean="0"/>
              <a:t>Graded for participation </a:t>
            </a:r>
            <a:r>
              <a:rPr lang="mr-IN" dirty="0" smtClean="0"/>
              <a:t>–</a:t>
            </a:r>
            <a:r>
              <a:rPr lang="en-US" dirty="0" smtClean="0"/>
              <a:t> speaking often / sounding smart</a:t>
            </a:r>
          </a:p>
          <a:p>
            <a:r>
              <a:rPr lang="en-US" dirty="0" smtClean="0"/>
              <a:t>Prepping &amp; rehearsing my contribution</a:t>
            </a:r>
          </a:p>
          <a:p>
            <a:r>
              <a:rPr lang="en-US" dirty="0" smtClean="0"/>
              <a:t>Counterfeit discussion </a:t>
            </a:r>
            <a:r>
              <a:rPr lang="mr-IN" dirty="0" smtClean="0"/>
              <a:t>–</a:t>
            </a:r>
            <a:r>
              <a:rPr lang="en-US" dirty="0" smtClean="0"/>
              <a:t> looks like real thing but isn’t</a:t>
            </a:r>
          </a:p>
          <a:p>
            <a:r>
              <a:rPr lang="en-US" dirty="0" smtClean="0"/>
              <a:t>These experiences  frame how I set up discussions</a:t>
            </a:r>
          </a:p>
          <a:p>
            <a:r>
              <a:rPr lang="en-US" dirty="0" smtClean="0"/>
              <a:t>Protocols to foster listening, responding &amp; connecting</a:t>
            </a:r>
          </a:p>
          <a:p>
            <a:r>
              <a:rPr lang="en-US" dirty="0" smtClean="0">
                <a:hlinkClick r:id="rId2"/>
              </a:rPr>
              <a:t>https://static1.squarespace.com/static/5738a0ccd51cd47f81977fe8/t/5750efcff8baf39256b2fe71/1464922064319/Class_Participation_Grading_Rubric.pdf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24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9211"/>
            <a:ext cx="10515600" cy="903248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Grading for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9298"/>
            <a:ext cx="10515600" cy="519646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US" dirty="0" smtClean="0"/>
              <a:t>Post a question, comment or make a suggestion on </a:t>
            </a:r>
            <a:r>
              <a:rPr lang="en-US" dirty="0" err="1" smtClean="0"/>
              <a:t>tweedback</a:t>
            </a:r>
            <a:r>
              <a:rPr lang="en-US" dirty="0" smtClean="0"/>
              <a:t> or backchannel chat that takes us in a promising or provocative new direction.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Post a resource (a reading, web link, video) not covered in the syllabus but  that adds valuable new information/perspectives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Make a comment indicating how you found a student’s ideas interesting or useful.  Be specific about what was so helpful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Alert us to a question posed that is not being answered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Challenge an idea without challenging a person</a:t>
            </a:r>
          </a:p>
          <a:p>
            <a:pPr lvl="0"/>
            <a:r>
              <a:rPr lang="en-US" dirty="0" smtClean="0"/>
              <a:t>Make a comment that explicitly underscores the link between two people's contributions.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88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060"/>
            <a:ext cx="10515600" cy="959004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Grading for Participation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Contribute something that builds on, or springs from, what someone else has said.  Be explicit about how you do this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Make a summary observation that acknowledges several people's contributions &amp; touches on a recurring DB theme 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Provide an example that clarifies or illustrates someone’s point</a:t>
            </a:r>
          </a:p>
          <a:p>
            <a:r>
              <a:rPr lang="en-US" dirty="0" smtClean="0"/>
              <a:t>Ask a question or make a comment that encourages someone to elaborate on something they’ve already said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Find a way to express appreciation for the enlightenment you have gained from the discussion. Be specific about what helped you understand something better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12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Anonymity of Social Media – Conversation </a:t>
            </a:r>
            <a:r>
              <a:rPr lang="en-US" b="1" i="1" dirty="0" err="1" smtClean="0">
                <a:solidFill>
                  <a:srgbClr val="FF0000"/>
                </a:solidFill>
              </a:rPr>
              <a:t>Kickstarters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97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Tweedback.de</a:t>
            </a:r>
            <a:endParaRPr lang="en-US" dirty="0" smtClean="0"/>
          </a:p>
          <a:p>
            <a:r>
              <a:rPr lang="en-US" dirty="0" err="1" smtClean="0"/>
              <a:t>Backchannelchat.com</a:t>
            </a:r>
            <a:endParaRPr lang="en-US" dirty="0" smtClean="0"/>
          </a:p>
          <a:p>
            <a:r>
              <a:rPr lang="en-US" dirty="0" smtClean="0"/>
              <a:t>Students post reactions, questions, criticisms. You check the feed every 10-15 minutes. Provides immediate information about students’ learning &amp; experience. Also helps checking for understanding.</a:t>
            </a:r>
          </a:p>
          <a:p>
            <a:r>
              <a:rPr lang="en-US" dirty="0" smtClean="0"/>
              <a:t>Students can ask ‘dumb’ questions, clarify assignment instructions or query grading policies without embarrassment, risk.</a:t>
            </a:r>
          </a:p>
          <a:p>
            <a:r>
              <a:rPr lang="en-US" dirty="0" smtClean="0"/>
              <a:t>Contentious issues are more likely to be raised than via direct speech. </a:t>
            </a:r>
          </a:p>
          <a:p>
            <a:r>
              <a:rPr lang="en-US" dirty="0" smtClean="0"/>
              <a:t>Open a discussion w/ a question to which all respond. This tells you the different perspectives &amp; understanding students bring to the topic.</a:t>
            </a:r>
          </a:p>
          <a:p>
            <a:r>
              <a:rPr lang="en-US" dirty="0" smtClean="0"/>
              <a:t>Every 15 or 20 minutes pose a question that summarizes where we are or that takes the discussion in a new direction: what are we missing? What is being ignored? What’s the most important point raised so far?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357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rgbClr val="FF0000"/>
                </a:solidFill>
              </a:rPr>
              <a:t>T</a:t>
            </a:r>
            <a:r>
              <a:rPr lang="en-US" b="1" i="1" dirty="0" err="1" smtClean="0">
                <a:solidFill>
                  <a:srgbClr val="FF0000"/>
                </a:solidFill>
              </a:rPr>
              <a:t>weedback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tweedback.de</a:t>
            </a:r>
            <a:endParaRPr lang="en-US" dirty="0" smtClean="0"/>
          </a:p>
          <a:p>
            <a:r>
              <a:rPr lang="en-US" dirty="0" smtClean="0"/>
              <a:t>At the top middle of the page it asks you to enter a ‘Session ID’</a:t>
            </a:r>
          </a:p>
          <a:p>
            <a:r>
              <a:rPr lang="en-US" dirty="0" smtClean="0"/>
              <a:t>Please enter: </a:t>
            </a:r>
            <a:r>
              <a:rPr lang="en-US" sz="6000" dirty="0" smtClean="0"/>
              <a:t>pc8y</a:t>
            </a:r>
          </a:p>
          <a:p>
            <a:r>
              <a:rPr lang="en-US" dirty="0" smtClean="0"/>
              <a:t>Then click on ‘Join Session’</a:t>
            </a:r>
          </a:p>
          <a:p>
            <a:r>
              <a:rPr lang="en-US" dirty="0" smtClean="0"/>
              <a:t>Answer the question “</a:t>
            </a:r>
            <a:r>
              <a:rPr lang="en-US" dirty="0"/>
              <a:t>What stops you from participating in a discussion or meeting?</a:t>
            </a:r>
          </a:p>
        </p:txBody>
      </p:sp>
    </p:spTree>
    <p:extLst>
      <p:ext uri="{BB962C8B-B14F-4D97-AF65-F5344CB8AC3E}">
        <p14:creationId xmlns:p14="http://schemas.microsoft.com/office/powerpoint/2010/main" val="834193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1369</Words>
  <Application>Microsoft Macintosh PowerPoint</Application>
  <PresentationFormat>Widescreen</PresentationFormat>
  <Paragraphs>108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Calibri</vt:lpstr>
      <vt:lpstr>Calibri Light</vt:lpstr>
      <vt:lpstr>Mangal</vt:lpstr>
      <vt:lpstr>ＭＳ Ｐゴシック</vt:lpstr>
      <vt:lpstr>Times New Roman</vt:lpstr>
      <vt:lpstr>Wingdings</vt:lpstr>
      <vt:lpstr>Arial</vt:lpstr>
      <vt:lpstr>Office Theme</vt:lpstr>
      <vt:lpstr>Discussion as a Way of Teaching Lawrence University,  December 3rd, 2020 </vt:lpstr>
      <vt:lpstr>Home Page</vt:lpstr>
      <vt:lpstr>Access this Power Point Now!</vt:lpstr>
      <vt:lpstr>Introducing Myself</vt:lpstr>
      <vt:lpstr>How I’ve Experienced Discussion</vt:lpstr>
      <vt:lpstr>Grading for Participation</vt:lpstr>
      <vt:lpstr>Grading for Participation</vt:lpstr>
      <vt:lpstr>Anonymity of Social Media – Conversation Kickstarters</vt:lpstr>
      <vt:lpstr>Tweedback</vt:lpstr>
      <vt:lpstr>Typical Responses</vt:lpstr>
      <vt:lpstr>What People Say They Want</vt:lpstr>
      <vt:lpstr>What Matters to Participants</vt:lpstr>
      <vt:lpstr>Circle of Voices</vt:lpstr>
      <vt:lpstr>What People Appreciate</vt:lpstr>
      <vt:lpstr>Circular Response</vt:lpstr>
      <vt:lpstr>Question</vt:lpstr>
      <vt:lpstr>What People Appreciate</vt:lpstr>
      <vt:lpstr>Some Stephen Brookfield Discussion Resources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as a Way of Teaching Lawrence University,  December 3rd, 2020 </dc:title>
  <dc:creator>Brookfield, Stephen D.</dc:creator>
  <cp:lastModifiedBy>Brookfield, Stephen D.</cp:lastModifiedBy>
  <cp:revision>5</cp:revision>
  <dcterms:created xsi:type="dcterms:W3CDTF">2020-11-30T22:28:19Z</dcterms:created>
  <dcterms:modified xsi:type="dcterms:W3CDTF">2020-11-30T23:16:18Z</dcterms:modified>
</cp:coreProperties>
</file>