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E846-DE26-464B-B1BF-A9431E524CE6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0EC9-E879-AF43-A28A-CE19A2D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powerpoints-pdf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9644"/>
            <a:ext cx="9144000" cy="325031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Leading as the Practice of Critical Reflection</a:t>
            </a:r>
            <a:br>
              <a:rPr lang="en-US" dirty="0" smtClean="0"/>
            </a:br>
            <a:r>
              <a:rPr lang="en-US" sz="4000" dirty="0" smtClean="0"/>
              <a:t>Wisconsin Technical College System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2022 Collaborative College Connections Conference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3022"/>
            <a:ext cx="9144000" cy="24384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Stephen Brookfield</a:t>
            </a:r>
          </a:p>
          <a:p>
            <a:r>
              <a:rPr lang="en-US" sz="3600" dirty="0" smtClean="0"/>
              <a:t>Distinguished Scholar, Antioch University</a:t>
            </a:r>
          </a:p>
          <a:p>
            <a:r>
              <a:rPr lang="en-US" sz="4400" dirty="0" smtClean="0">
                <a:hlinkClick r:id="rId2"/>
              </a:rPr>
              <a:t>http://www.stephenbrookfield.com/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NOW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still use the circle but explain…</a:t>
            </a:r>
          </a:p>
          <a:p>
            <a:r>
              <a:rPr lang="en-US" dirty="0" smtClean="0"/>
              <a:t>It’s to keep sight lines clear – so participants who wish to contribute or ask a question can do that easily</a:t>
            </a:r>
          </a:p>
          <a:p>
            <a:r>
              <a:rPr lang="en-US" dirty="0" smtClean="0"/>
              <a:t>It’s so participants don’t have to talk to the back of other people’s heads</a:t>
            </a:r>
          </a:p>
          <a:p>
            <a:r>
              <a:rPr lang="en-US" dirty="0" smtClean="0"/>
              <a:t>I won’t assume that those who are quiet are less diligent or intelligent</a:t>
            </a:r>
          </a:p>
          <a:p>
            <a:r>
              <a:rPr lang="en-US" dirty="0" smtClean="0"/>
              <a:t>I must self-disclose before expecting students to do the same</a:t>
            </a:r>
          </a:p>
        </p:txBody>
      </p:sp>
    </p:spTree>
    <p:extLst>
      <p:ext uri="{BB962C8B-B14F-4D97-AF65-F5344CB8AC3E}">
        <p14:creationId xmlns:p14="http://schemas.microsoft.com/office/powerpoint/2010/main" val="88949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0" y="158045"/>
            <a:ext cx="4741333" cy="65362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smtClean="0">
                <a:solidFill>
                  <a:srgbClr val="FF0000"/>
                </a:solidFill>
                <a:latin typeface="+mn-lt"/>
              </a:rPr>
            </a:br>
            <a:r>
              <a:rPr lang="en-US" b="1" i="1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smtClean="0">
                <a:solidFill>
                  <a:srgbClr val="FF0000"/>
                </a:solidFill>
                <a:latin typeface="+mn-lt"/>
              </a:rPr>
            </a:br>
            <a:r>
              <a:rPr lang="en-US" b="1" i="1" smtClean="0">
                <a:solidFill>
                  <a:srgbClr val="FF0000"/>
                </a:solidFill>
                <a:latin typeface="+mn-lt"/>
              </a:rPr>
              <a:t>My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Racial Identity – “The Good White”</a:t>
            </a:r>
            <a:br>
              <a:rPr lang="en-US" b="1" i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888" y="293511"/>
            <a:ext cx="6160911" cy="64007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I’ve escaped racist conditioning</a:t>
            </a:r>
          </a:p>
          <a:p>
            <a:r>
              <a:rPr lang="en-US" sz="3200" dirty="0" smtClean="0"/>
              <a:t>I treat everyone the same </a:t>
            </a:r>
          </a:p>
          <a:p>
            <a:r>
              <a:rPr lang="en-US" sz="3200" dirty="0" smtClean="0"/>
              <a:t>I don’t see color</a:t>
            </a:r>
          </a:p>
          <a:p>
            <a:r>
              <a:rPr lang="en-US" sz="3200" dirty="0" smtClean="0"/>
              <a:t>I have nothing to contribute to racial discussions</a:t>
            </a:r>
          </a:p>
          <a:p>
            <a:r>
              <a:rPr lang="en-US" sz="3200" dirty="0" smtClean="0"/>
              <a:t>I can monitor my own racism</a:t>
            </a:r>
          </a:p>
          <a:p>
            <a:r>
              <a:rPr lang="en-US" sz="3200" dirty="0" smtClean="0"/>
              <a:t>I’m a good moral person</a:t>
            </a:r>
          </a:p>
          <a:p>
            <a:r>
              <a:rPr lang="en-US" sz="3200" dirty="0" smtClean="0"/>
              <a:t>My heart is in the right place</a:t>
            </a:r>
          </a:p>
          <a:p>
            <a:r>
              <a:rPr lang="en-US" sz="3200" dirty="0" smtClean="0"/>
              <a:t>My actions always have good intent</a:t>
            </a:r>
            <a:endParaRPr lang="en-US" dirty="0"/>
          </a:p>
          <a:p>
            <a:endParaRPr lang="en-US" dirty="0" smtClean="0"/>
          </a:p>
          <a:p>
            <a:r>
              <a:rPr lang="en-US" sz="1800" i="1" dirty="0" smtClean="0"/>
              <a:t>Good White People</a:t>
            </a:r>
            <a:r>
              <a:rPr lang="en-US" sz="1800" dirty="0" smtClean="0"/>
              <a:t>. Shannon Sullivan, 2014. (SUNY </a:t>
            </a:r>
            <a:r>
              <a:rPr lang="en-US" sz="1800" dirty="0" err="1" smtClean="0"/>
              <a:t>Pess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0" y="293511"/>
            <a:ext cx="4673600" cy="4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3"/>
            <a:ext cx="10515600" cy="936977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In fact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5767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grew up bathed in the idea &amp; practice of </a:t>
            </a:r>
            <a:r>
              <a:rPr lang="en-US" dirty="0"/>
              <a:t>W</a:t>
            </a:r>
            <a:r>
              <a:rPr lang="en-US" dirty="0" smtClean="0"/>
              <a:t>hite supremacy </a:t>
            </a:r>
          </a:p>
          <a:p>
            <a:r>
              <a:rPr lang="en-US" dirty="0" smtClean="0"/>
              <a:t>Whites act according to the ideals of the European Enlightenment – we use reason, logic &amp; objectivity, we stay calm &amp; should therefore be in charge of making decisions for ALL people. WS positions Whites in superior contrast to people of color who are seen as emotional, unpredictable, volatile &amp; unreliable &amp; should be kept as far from the reigns of power as possible </a:t>
            </a:r>
          </a:p>
          <a:p>
            <a:r>
              <a:rPr lang="en-US" dirty="0" smtClean="0"/>
              <a:t>I will NEVER lose that conditioning</a:t>
            </a:r>
          </a:p>
          <a:p>
            <a:r>
              <a:rPr lang="en-US" dirty="0" smtClean="0"/>
              <a:t>I have a lot to contribute to racial discussions – because I know intimately at a deep level how White supremacy is learned &amp; transmitted</a:t>
            </a:r>
          </a:p>
          <a:p>
            <a:r>
              <a:rPr lang="en-US" dirty="0" smtClean="0"/>
              <a:t>The intent of my actions has no necessary connection to their effects</a:t>
            </a:r>
          </a:p>
          <a:p>
            <a:r>
              <a:rPr lang="en-US" dirty="0" smtClean="0"/>
              <a:t>My responsibility is to talk about my struggle recognizing my own Whiteness, how that structures my life, &amp; how I enact racism</a:t>
            </a:r>
          </a:p>
          <a:p>
            <a:r>
              <a:rPr lang="en-US" dirty="0" smtClean="0"/>
              <a:t>My responsibility is NOT to wait for colleagues of color to raise questions of racism – but to be the first to do that as a normal expectation of professional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365125"/>
            <a:ext cx="5057422" cy="62388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The Opening Speech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422" y="365124"/>
            <a:ext cx="6524978" cy="62388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Call me Stephen – friendly atmosphere</a:t>
            </a:r>
          </a:p>
          <a:p>
            <a:r>
              <a:rPr lang="en-US" dirty="0" smtClean="0"/>
              <a:t>I look forward to teaching – I learn so much from my students</a:t>
            </a:r>
          </a:p>
          <a:p>
            <a:r>
              <a:rPr lang="en-US" dirty="0" smtClean="0"/>
              <a:t>My job – help you realize what you know</a:t>
            </a:r>
          </a:p>
          <a:p>
            <a:r>
              <a:rPr lang="en-US" dirty="0" smtClean="0"/>
              <a:t>Questions – encouraged but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I don’t know all the answers </a:t>
            </a:r>
          </a:p>
          <a:p>
            <a:r>
              <a:rPr lang="en-US" dirty="0" smtClean="0"/>
              <a:t>Questions are gifts for my learning</a:t>
            </a:r>
          </a:p>
          <a:p>
            <a:r>
              <a:rPr lang="en-US" dirty="0" smtClean="0"/>
              <a:t>Mistakes – richest moment in learning</a:t>
            </a:r>
          </a:p>
          <a:p>
            <a:r>
              <a:rPr lang="en-US" dirty="0" smtClean="0"/>
              <a:t>Unexpected Event – pool our wisdom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This speech</a:t>
            </a:r>
            <a:r>
              <a:rPr lang="mr-IN" i="1" dirty="0" smtClean="0">
                <a:solidFill>
                  <a:srgbClr val="FF0000"/>
                </a:solidFill>
              </a:rPr>
              <a:t>…</a:t>
            </a:r>
            <a:r>
              <a:rPr lang="en-US" i="1" dirty="0" smtClean="0">
                <a:solidFill>
                  <a:srgbClr val="FF0000"/>
                </a:solidFill>
              </a:rPr>
              <a:t>. Puts students at ease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Makes me relatable/approachable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Lets them know mistakes are normal 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Honours</a:t>
            </a:r>
            <a:r>
              <a:rPr lang="en-US" i="1" dirty="0" smtClean="0">
                <a:solidFill>
                  <a:srgbClr val="FF0000"/>
                </a:solidFill>
              </a:rPr>
              <a:t> &amp; respects their experiences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5" y="365124"/>
            <a:ext cx="2602089" cy="281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352887"/>
            <a:ext cx="3341511" cy="24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k_white_water110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8661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49978" cy="3066697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latin typeface="+mn-lt"/>
              </a:rPr>
              <a:t>Critical reflection on leadership means</a:t>
            </a:r>
            <a:r>
              <a:rPr lang="mr-IN" sz="4800" i="1" dirty="0" smtClean="0">
                <a:solidFill>
                  <a:srgbClr val="FF0000"/>
                </a:solidFill>
                <a:latin typeface="+mn-lt"/>
              </a:rPr>
              <a:t>…</a:t>
            </a:r>
            <a:r>
              <a:rPr lang="en-US" sz="4800" i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sz="4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48356"/>
            <a:ext cx="7292622" cy="64854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Impostorship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– I’m muddling through, when will people find me out &amp; see I’m a fraud? How could I have missed this? How could my assumptions have been so wrong? Why didn’t I take that into account?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 innocence </a:t>
            </a:r>
            <a:r>
              <a:rPr lang="en-US" dirty="0" smtClean="0"/>
              <a:t>– the dawning realization that the world’s complexity means you’ll never get it “right” – your leadership will be an ever deepening inquiry into how context alters the dynamics of practice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– better understanding of how you are probably never in a ‘power free zone’: how does your exercise of power become </a:t>
            </a:r>
            <a:r>
              <a:rPr lang="en-US" dirty="0" err="1" smtClean="0"/>
              <a:t>em</a:t>
            </a:r>
            <a:r>
              <a:rPr lang="en-US" dirty="0" smtClean="0"/>
              <a:t>-power-</a:t>
            </a:r>
            <a:r>
              <a:rPr lang="en-US" dirty="0" err="1" smtClean="0"/>
              <a:t>ing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Loss of control </a:t>
            </a:r>
            <a:r>
              <a:rPr lang="en-US" dirty="0" smtClean="0"/>
              <a:t>– much of what goes on is completely beyond your influence &amp; control - losing the myth that “everything depends on 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92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Some of Stephen’s Resources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84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Books:</a:t>
            </a:r>
          </a:p>
          <a:p>
            <a:pPr marL="0" indent="0" algn="ctr">
              <a:buNone/>
            </a:pPr>
            <a:r>
              <a:rPr lang="en-US" i="1" dirty="0" smtClean="0"/>
              <a:t>Becoming a White Antiracist </a:t>
            </a:r>
            <a:r>
              <a:rPr lang="en-US" dirty="0" smtClean="0"/>
              <a:t>(2021, w/ Mary Hess) Sterling, VA: Stylus</a:t>
            </a:r>
          </a:p>
          <a:p>
            <a:pPr marL="0" indent="0" algn="ctr">
              <a:buNone/>
            </a:pPr>
            <a:r>
              <a:rPr lang="en-US" i="1" dirty="0" smtClean="0"/>
              <a:t>Teaching Race </a:t>
            </a:r>
            <a:r>
              <a:rPr lang="en-US" dirty="0" smtClean="0"/>
              <a:t>(2019) Wiley (Hoboken, NJ)</a:t>
            </a:r>
          </a:p>
          <a:p>
            <a:pPr marL="0" indent="0" algn="ctr">
              <a:buNone/>
            </a:pPr>
            <a:r>
              <a:rPr lang="en-US" i="1" dirty="0" smtClean="0"/>
              <a:t>Becoming a Critically Reflective Teacher </a:t>
            </a:r>
            <a:r>
              <a:rPr lang="en-US" dirty="0" smtClean="0"/>
              <a:t>(2017, 2</a:t>
            </a:r>
            <a:r>
              <a:rPr lang="en-US" baseline="30000" dirty="0" smtClean="0"/>
              <a:t>nd</a:t>
            </a:r>
            <a:r>
              <a:rPr lang="en-US" dirty="0" smtClean="0"/>
              <a:t>. Ed.) </a:t>
            </a:r>
            <a:r>
              <a:rPr lang="en-US" dirty="0" err="1" smtClean="0"/>
              <a:t>Jossey</a:t>
            </a:r>
            <a:r>
              <a:rPr lang="en-US" dirty="0" smtClean="0"/>
              <a:t>-Bass/Wiley (Hoboken, NJ)</a:t>
            </a:r>
          </a:p>
          <a:p>
            <a:pPr marL="0" indent="0" algn="ctr">
              <a:buNone/>
            </a:pPr>
            <a:r>
              <a:rPr lang="en-US" i="1" dirty="0" smtClean="0"/>
              <a:t>The Discussion Book </a:t>
            </a:r>
            <a:r>
              <a:rPr lang="en-US" dirty="0" smtClean="0"/>
              <a:t>(2016 w/ Stephen </a:t>
            </a:r>
            <a:r>
              <a:rPr lang="en-US" dirty="0" err="1" smtClean="0"/>
              <a:t>Preskill</a:t>
            </a:r>
            <a:r>
              <a:rPr lang="en-US" dirty="0" smtClean="0"/>
              <a:t>) Wiley (Hoboken, NJ)</a:t>
            </a:r>
          </a:p>
          <a:p>
            <a:pPr marL="0" indent="0" algn="ctr">
              <a:buNone/>
            </a:pPr>
            <a:r>
              <a:rPr lang="en-US" i="1" dirty="0" smtClean="0"/>
              <a:t>Learning as a Way of Leading </a:t>
            </a:r>
            <a:r>
              <a:rPr lang="en-US" dirty="0" smtClean="0"/>
              <a:t>(2008 w/ Stephen </a:t>
            </a:r>
            <a:r>
              <a:rPr lang="en-US" dirty="0" err="1" smtClean="0"/>
              <a:t>Preskill</a:t>
            </a:r>
            <a:r>
              <a:rPr lang="en-US" dirty="0" smtClean="0"/>
              <a:t>) (Wiley Hoboken, NJ)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Website: </a:t>
            </a:r>
          </a:p>
          <a:p>
            <a:pPr marL="0" indent="0" algn="ctr">
              <a:buNone/>
            </a:pPr>
            <a:r>
              <a:rPr lang="en-US" sz="4800" dirty="0" smtClean="0">
                <a:hlinkClick r:id="rId2"/>
              </a:rPr>
              <a:t>www.stephenbrookfield.com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56"/>
            <a:ext cx="10515600" cy="1038578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My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334"/>
            <a:ext cx="10515600" cy="536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My website is open access so if you want to find out more about any of the exercises or activities I mention go to the page and click on the ‘Resources’ link.</a:t>
            </a:r>
          </a:p>
          <a:p>
            <a:r>
              <a:rPr lang="en-US" dirty="0" smtClean="0"/>
              <a:t>Scroll down &amp; you will find multiple PDF files of workshop packets stuffed with activities or power point files.</a:t>
            </a:r>
          </a:p>
          <a:p>
            <a:r>
              <a:rPr lang="en-US" dirty="0" smtClean="0"/>
              <a:t>Today’s power point is the first one listed: </a:t>
            </a:r>
            <a:r>
              <a:rPr lang="en-US" dirty="0" smtClean="0">
                <a:hlinkClick r:id="rId2"/>
              </a:rPr>
              <a:t>http://www.stephenbrookfield.com/powerpoints-pdfs</a:t>
            </a:r>
            <a:endParaRPr lang="en-US" dirty="0" smtClean="0"/>
          </a:p>
          <a:p>
            <a:r>
              <a:rPr lang="en-US" dirty="0" smtClean="0"/>
              <a:t>You do not need to ask my permission to use any of these resources. If they’re useful then please try them out and adapt them to your context.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www.stephenbrookfield.com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1161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1467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Leadership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 PROCESS in which individuals, groups and collectives seek to enact change</a:t>
            </a:r>
            <a:r>
              <a:rPr lang="mr-IN" sz="2800" dirty="0" smtClean="0">
                <a:latin typeface="+mn-lt"/>
              </a:rPr>
              <a:t>…</a:t>
            </a:r>
            <a:r>
              <a:rPr lang="en-US" sz="2800" dirty="0" smtClean="0">
                <a:latin typeface="+mn-lt"/>
              </a:rPr>
              <a:t>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Helping communities &amp; organizations to create &amp; develop a vision of where we all want to be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Modeling the process we seek to enact</a:t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Establishing communicative systems that help people realize connections, experiences &amp; agendas they have in common</a:t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Finding ways to hold people to account</a:t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Galvanizing &amp; retaining enthusiasm</a:t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7" y="0"/>
            <a:ext cx="596053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Critical Reflection is</a:t>
            </a:r>
            <a:r>
              <a:rPr lang="mr-IN" sz="4000" i="1" dirty="0" smtClean="0"/>
              <a:t>…………</a:t>
            </a:r>
            <a:endParaRPr lang="en-US" sz="4000" i="1" dirty="0" smtClean="0"/>
          </a:p>
          <a:p>
            <a:pPr algn="ctr"/>
            <a:r>
              <a:rPr lang="en-US" sz="4000" dirty="0" smtClean="0">
                <a:latin typeface="+mn-lt"/>
              </a:rPr>
              <a:t>Hunting &amp; Checking Assumptions</a:t>
            </a:r>
          </a:p>
          <a:p>
            <a:pPr algn="ctr"/>
            <a:r>
              <a:rPr lang="en-US" sz="4000" dirty="0" smtClean="0"/>
              <a:t>Exploring Multiple Perspectives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Taking Informed Actions</a:t>
            </a:r>
          </a:p>
          <a:p>
            <a:pPr algn="ctr"/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2" y="3262489"/>
            <a:ext cx="2921000" cy="2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631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Enacting Critical Reflection as a Leader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- Stephen’s Clinical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6310"/>
            <a:ext cx="12192000" cy="57516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Assumptions:</a:t>
            </a:r>
          </a:p>
          <a:p>
            <a:r>
              <a:rPr lang="en-US" dirty="0" smtClean="0"/>
              <a:t>Clinical Depression is Caused by External Circumstances</a:t>
            </a:r>
          </a:p>
          <a:p>
            <a:r>
              <a:rPr lang="en-US" dirty="0" smtClean="0"/>
              <a:t>Therefore I Shouldn’t Be Depressed</a:t>
            </a:r>
          </a:p>
          <a:p>
            <a:r>
              <a:rPr lang="en-US" dirty="0" smtClean="0"/>
              <a:t>The Way to Deal With Depression Is To Reason Through It</a:t>
            </a:r>
          </a:p>
          <a:p>
            <a:r>
              <a:rPr lang="en-US" dirty="0" smtClean="0"/>
              <a:t>You Must Tell Yourself To Snap Out of It</a:t>
            </a:r>
          </a:p>
          <a:p>
            <a:r>
              <a:rPr lang="en-US" dirty="0" smtClean="0"/>
              <a:t>Medications Are For Those Too Weak To Deal With The World</a:t>
            </a:r>
          </a:p>
          <a:p>
            <a:pPr marL="0" indent="0">
              <a:buNone/>
            </a:pPr>
            <a:r>
              <a:rPr lang="en-US" b="1" dirty="0" smtClean="0"/>
              <a:t>                 Rooted in Ideology: PATRIARCHY</a:t>
            </a:r>
          </a:p>
          <a:p>
            <a:pPr marL="0" indent="0">
              <a:buNone/>
            </a:pPr>
            <a:r>
              <a:rPr lang="en-US" dirty="0" smtClean="0"/>
              <a:t>(Men are to be entrusted with making decisions </a:t>
            </a:r>
          </a:p>
          <a:p>
            <a:pPr marL="0" indent="0">
              <a:buNone/>
            </a:pPr>
            <a:r>
              <a:rPr lang="en-US" dirty="0" smtClean="0"/>
              <a:t>by virtue of their superior rationality &amp; logic)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86" y="553156"/>
            <a:ext cx="2833511" cy="2777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62" y="3330222"/>
            <a:ext cx="2194560" cy="34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4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1106312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Re-Framed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710"/>
            <a:ext cx="10515600" cy="49896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Depression is a chemical imbalance in the brain – not a flaw in character</a:t>
            </a:r>
          </a:p>
          <a:p>
            <a:r>
              <a:rPr lang="en-US" dirty="0" smtClean="0"/>
              <a:t>Talk &amp; cognitive behavior therapy is helpful against a background of medication</a:t>
            </a:r>
          </a:p>
          <a:p>
            <a:r>
              <a:rPr lang="en-US" dirty="0" smtClean="0"/>
              <a:t>Patriarchy damages men by portraying toxic masculinity as the ideal – (“I can deal with this myself”, “I don’t need help”, “Women may need pills but I don’t”, “I need to be strong”)</a:t>
            </a:r>
          </a:p>
          <a:p>
            <a:r>
              <a:rPr lang="en-US" dirty="0" smtClean="0"/>
              <a:t>My responsibility is to make appropriate public disclosure of my own response to my own depression</a:t>
            </a:r>
          </a:p>
        </p:txBody>
      </p:sp>
    </p:spTree>
    <p:extLst>
      <p:ext uri="{BB962C8B-B14F-4D97-AF65-F5344CB8AC3E}">
        <p14:creationId xmlns:p14="http://schemas.microsoft.com/office/powerpoint/2010/main" val="102739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812801"/>
            <a:ext cx="3251200" cy="5339644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The Meeting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s a way of increasing energy and participation, and because of a commitment to extending democracy, I arranged all my meetings in circles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12" y="541866"/>
            <a:ext cx="7631288" cy="5960534"/>
          </a:xfrm>
        </p:spPr>
      </p:pic>
    </p:spTree>
    <p:extLst>
      <p:ext uri="{BB962C8B-B14F-4D97-AF65-F5344CB8AC3E}">
        <p14:creationId xmlns:p14="http://schemas.microsoft.com/office/powerpoint/2010/main" val="135729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ing Circ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92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8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My Assumptions</a:t>
            </a:r>
            <a:r>
              <a:rPr lang="mr-IN" b="1" i="1" dirty="0" smtClean="0">
                <a:solidFill>
                  <a:srgbClr val="FF0000"/>
                </a:solidFill>
              </a:rPr>
              <a:t>…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I get to the meeting early &amp; arrange the chairs in a circle… </a:t>
            </a:r>
          </a:p>
          <a:p>
            <a:r>
              <a:rPr lang="en-US" dirty="0" smtClean="0"/>
              <a:t>Colleagues will feel their experience is respected &amp; acknowledged when they walk in.  </a:t>
            </a:r>
          </a:p>
          <a:p>
            <a:r>
              <a:rPr lang="en-US" dirty="0" smtClean="0"/>
              <a:t>This will create a relaxed and congenial environment for learning</a:t>
            </a:r>
          </a:p>
          <a:p>
            <a:r>
              <a:rPr lang="en-US" dirty="0" smtClean="0"/>
              <a:t>The distance between me as the leader, convener or chair &amp; the participants will be reduced</a:t>
            </a:r>
          </a:p>
          <a:p>
            <a:r>
              <a:rPr lang="en-US" dirty="0" smtClean="0"/>
              <a:t>They will see me as an ally in their work – someone they can trust</a:t>
            </a:r>
          </a:p>
          <a:p>
            <a:r>
              <a:rPr lang="en-US" dirty="0" smtClean="0"/>
              <a:t>People will therefore be more likely to participate, contribute, ask questions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311" y="0"/>
            <a:ext cx="5497689" cy="685799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The Circle Through Participants’ Eyes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6177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The circle is an </a:t>
            </a:r>
            <a:r>
              <a:rPr lang="en-US" sz="2400" dirty="0" smtClean="0">
                <a:solidFill>
                  <a:srgbClr val="FF0000"/>
                </a:solidFill>
              </a:rPr>
              <a:t>arena of surveillance </a:t>
            </a:r>
            <a:r>
              <a:rPr lang="en-US" sz="2400" dirty="0" smtClean="0"/>
              <a:t>– everything I do will be seen, my mistakes will be noticed by everyone </a:t>
            </a:r>
          </a:p>
          <a:p>
            <a:r>
              <a:rPr lang="en-US" sz="2400" dirty="0" smtClean="0"/>
              <a:t>The circle is </a:t>
            </a:r>
            <a:r>
              <a:rPr lang="en-US" sz="2400" dirty="0" smtClean="0">
                <a:solidFill>
                  <a:srgbClr val="FF0000"/>
                </a:solidFill>
              </a:rPr>
              <a:t>alienating</a:t>
            </a:r>
            <a:r>
              <a:rPr lang="en-US" sz="2400" dirty="0" smtClean="0"/>
              <a:t> – if anything about me marks me out as different (how I look or sound) my discomfort is increased</a:t>
            </a:r>
          </a:p>
          <a:p>
            <a:r>
              <a:rPr lang="en-US" sz="2400" dirty="0" smtClean="0"/>
              <a:t>The circle is </a:t>
            </a:r>
            <a:r>
              <a:rPr lang="en-US" sz="2400" dirty="0" smtClean="0">
                <a:solidFill>
                  <a:srgbClr val="FF0000"/>
                </a:solidFill>
              </a:rPr>
              <a:t>coercion</a:t>
            </a:r>
            <a:r>
              <a:rPr lang="en-US" sz="2400" dirty="0" smtClean="0"/>
              <a:t> – you are coercing me into speech before you’ve earned the right to do that</a:t>
            </a:r>
          </a:p>
          <a:p>
            <a:r>
              <a:rPr lang="en-US" sz="2400" dirty="0" smtClean="0"/>
              <a:t>The circle increases </a:t>
            </a:r>
            <a:r>
              <a:rPr lang="en-US" sz="2400" dirty="0" smtClean="0">
                <a:solidFill>
                  <a:srgbClr val="FF0000"/>
                </a:solidFill>
              </a:rPr>
              <a:t>mistrust</a:t>
            </a:r>
            <a:r>
              <a:rPr lang="en-US" sz="2400" dirty="0" smtClean="0"/>
              <a:t> – I can’t sit back &amp; judge your competence</a:t>
            </a:r>
            <a:r>
              <a:rPr lang="en-US" sz="2400" dirty="0"/>
              <a:t> </a:t>
            </a:r>
            <a:r>
              <a:rPr lang="en-US" sz="2400" dirty="0" smtClean="0"/>
              <a:t>over time </a:t>
            </a:r>
          </a:p>
          <a:p>
            <a:r>
              <a:rPr lang="en-US" sz="2400" dirty="0" smtClean="0"/>
              <a:t>The circle implicitly </a:t>
            </a:r>
            <a:r>
              <a:rPr lang="en-US" sz="2400" dirty="0" smtClean="0">
                <a:solidFill>
                  <a:srgbClr val="FF0000"/>
                </a:solidFill>
              </a:rPr>
              <a:t>privileges speech </a:t>
            </a:r>
            <a:r>
              <a:rPr lang="en-US" sz="2400" dirty="0" smtClean="0"/>
              <a:t>- why don’t you let me process information &amp; mull things over in my own time?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78" y="4244621"/>
            <a:ext cx="3228622" cy="2613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0"/>
            <a:ext cx="4955821" cy="43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1101</Words>
  <Application>Microsoft Macintosh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Mangal</vt:lpstr>
      <vt:lpstr>Arial</vt:lpstr>
      <vt:lpstr>Office Theme</vt:lpstr>
      <vt:lpstr>Leading as the Practice of Critical Reflection Wisconsin Technical College System 2022 Collaborative College Connections Conference</vt:lpstr>
      <vt:lpstr>My Web Site</vt:lpstr>
      <vt:lpstr>  Leadership  A PROCESS in which individuals, groups and collectives seek to enact change…   Helping communities &amp; organizations to create &amp; develop a vision of where we all want to be  Modeling the process we seek to enact  Establishing communicative systems that help people realize connections, experiences &amp; agendas they have in common  Finding ways to hold people to account  Galvanizing &amp; retaining enthusiasm    </vt:lpstr>
      <vt:lpstr>Enacting Critical Reflection as a Leader - Stephen’s Clinical Depression</vt:lpstr>
      <vt:lpstr>Re-Framed Assumptions</vt:lpstr>
      <vt:lpstr>The Meeting  As a way of increasing energy and participation, and because of a commitment to extending democracy, I arranged all my meetings in circles</vt:lpstr>
      <vt:lpstr>PowerPoint Presentation</vt:lpstr>
      <vt:lpstr>My Assumptions…</vt:lpstr>
      <vt:lpstr>        The Circle Through Participants’ Eyes</vt:lpstr>
      <vt:lpstr>NOW…</vt:lpstr>
      <vt:lpstr>            My Racial Identity – “The Good White”  </vt:lpstr>
      <vt:lpstr>In fact…</vt:lpstr>
      <vt:lpstr>            The Opening Speech  </vt:lpstr>
      <vt:lpstr>PowerPoint Presentation</vt:lpstr>
      <vt:lpstr>Critical reflection on leadership means….</vt:lpstr>
      <vt:lpstr>Some of Stephen’s Resources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as the Practice of Critical Reflection Wisconsin Technical College System 2022 Collaborative College Connections Conference</dc:title>
  <dc:creator>Brookfield, Stephen D.</dc:creator>
  <cp:lastModifiedBy>Brookfield, Stephen D.</cp:lastModifiedBy>
  <cp:revision>16</cp:revision>
  <dcterms:created xsi:type="dcterms:W3CDTF">2022-01-31T18:31:08Z</dcterms:created>
  <dcterms:modified xsi:type="dcterms:W3CDTF">2022-02-01T18:12:41Z</dcterms:modified>
</cp:coreProperties>
</file>