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6" r:id="rId4"/>
    <p:sldId id="267" r:id="rId5"/>
    <p:sldId id="268" r:id="rId6"/>
    <p:sldId id="269" r:id="rId7"/>
    <p:sldId id="257" r:id="rId8"/>
    <p:sldId id="270" r:id="rId9"/>
    <p:sldId id="271" r:id="rId10"/>
    <p:sldId id="258" r:id="rId11"/>
    <p:sldId id="259" r:id="rId12"/>
    <p:sldId id="261" r:id="rId13"/>
    <p:sldId id="262" r:id="rId14"/>
    <p:sldId id="263"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15"/>
  </p:normalViewPr>
  <p:slideViewPr>
    <p:cSldViewPr snapToGrid="0" snapToObjects="1">
      <p:cViewPr varScale="1">
        <p:scale>
          <a:sx n="115" d="100"/>
          <a:sy n="115" d="100"/>
        </p:scale>
        <p:origin x="4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1CD13-6D39-084B-9CD2-0B9B2E2A2520}"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1043506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1CD13-6D39-084B-9CD2-0B9B2E2A2520}"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212236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1CD13-6D39-084B-9CD2-0B9B2E2A2520}"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80391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1CD13-6D39-084B-9CD2-0B9B2E2A2520}"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982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1CD13-6D39-084B-9CD2-0B9B2E2A2520}" type="datetimeFigureOut">
              <a:rPr lang="en-US" smtClean="0"/>
              <a:t>1/12/21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168949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1CD13-6D39-084B-9CD2-0B9B2E2A2520}"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1314440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1CD13-6D39-084B-9CD2-0B9B2E2A2520}" type="datetimeFigureOut">
              <a:rPr lang="en-US" smtClean="0"/>
              <a:t>1/12/21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640248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1CD13-6D39-084B-9CD2-0B9B2E2A2520}" type="datetimeFigureOut">
              <a:rPr lang="en-US" smtClean="0"/>
              <a:t>1/12/21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176982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1CD13-6D39-084B-9CD2-0B9B2E2A2520}" type="datetimeFigureOut">
              <a:rPr lang="en-US" smtClean="0"/>
              <a:t>1/12/21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58682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CD13-6D39-084B-9CD2-0B9B2E2A2520}"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1602449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1CD13-6D39-084B-9CD2-0B9B2E2A2520}" type="datetimeFigureOut">
              <a:rPr lang="en-US" smtClean="0"/>
              <a:t>1/12/21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3932C-6982-F541-8785-684B6537130A}" type="slidenum">
              <a:rPr lang="en-US" smtClean="0"/>
              <a:t>‹#›</a:t>
            </a:fld>
            <a:endParaRPr lang="en-US"/>
          </a:p>
        </p:txBody>
      </p:sp>
    </p:spTree>
    <p:extLst>
      <p:ext uri="{BB962C8B-B14F-4D97-AF65-F5344CB8AC3E}">
        <p14:creationId xmlns:p14="http://schemas.microsoft.com/office/powerpoint/2010/main" val="7699596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1CD13-6D39-084B-9CD2-0B9B2E2A2520}" type="datetimeFigureOut">
              <a:rPr lang="en-US" smtClean="0"/>
              <a:t>1/12/21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932C-6982-F541-8785-684B6537130A}" type="slidenum">
              <a:rPr lang="en-US" smtClean="0"/>
              <a:t>‹#›</a:t>
            </a:fld>
            <a:endParaRPr lang="en-US"/>
          </a:p>
        </p:txBody>
      </p:sp>
    </p:spTree>
    <p:extLst>
      <p:ext uri="{BB962C8B-B14F-4D97-AF65-F5344CB8AC3E}">
        <p14:creationId xmlns:p14="http://schemas.microsoft.com/office/powerpoint/2010/main" val="86661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914078"/>
          </a:xfrm>
        </p:spPr>
        <p:txBody>
          <a:bodyPr>
            <a:normAutofit/>
          </a:bodyPr>
          <a:lstStyle/>
          <a:p>
            <a:r>
              <a:rPr lang="en-US" b="1" u="sng" dirty="0" smtClean="0">
                <a:solidFill>
                  <a:srgbClr val="FF0000"/>
                </a:solidFill>
              </a:rPr>
              <a:t>Designing Critical Thinking Assignments Across the Curriculum</a:t>
            </a:r>
            <a:r>
              <a:rPr lang="en-US" sz="4400" dirty="0" smtClean="0"/>
              <a:t/>
            </a:r>
            <a:br>
              <a:rPr lang="en-US" sz="4400" dirty="0" smtClean="0"/>
            </a:br>
            <a:r>
              <a:rPr lang="en-US" sz="4400" dirty="0" smtClean="0"/>
              <a:t>OECD Project: </a:t>
            </a:r>
            <a:r>
              <a:rPr lang="en-US" sz="4400" dirty="0"/>
              <a:t>Fostering and assessing students' creative and critical thinking skills in higher education</a:t>
            </a:r>
            <a:r>
              <a:rPr lang="en-US" b="1" dirty="0"/>
              <a:t/>
            </a:r>
            <a:br>
              <a:rPr lang="en-US" b="1" dirty="0"/>
            </a:br>
            <a:r>
              <a:rPr lang="en-US" sz="4400" dirty="0" smtClean="0"/>
              <a:t>Jan. 12</a:t>
            </a:r>
            <a:r>
              <a:rPr lang="en-US" sz="4400" baseline="30000" dirty="0" smtClean="0"/>
              <a:t>th</a:t>
            </a:r>
            <a:r>
              <a:rPr lang="en-US" sz="4400" dirty="0" smtClean="0"/>
              <a:t>, 2021</a:t>
            </a:r>
            <a:endParaRPr lang="en-US" sz="4400" dirty="0"/>
          </a:p>
        </p:txBody>
      </p:sp>
      <p:sp>
        <p:nvSpPr>
          <p:cNvPr id="3" name="Subtitle 2"/>
          <p:cNvSpPr>
            <a:spLocks noGrp="1"/>
          </p:cNvSpPr>
          <p:nvPr>
            <p:ph type="subTitle" idx="1"/>
          </p:nvPr>
        </p:nvSpPr>
        <p:spPr>
          <a:xfrm>
            <a:off x="0" y="4003288"/>
            <a:ext cx="12192000" cy="2854712"/>
          </a:xfrm>
          <a:solidFill>
            <a:schemeClr val="tx2">
              <a:lumMod val="20000"/>
              <a:lumOff val="80000"/>
            </a:schemeClr>
          </a:solidFill>
        </p:spPr>
        <p:txBody>
          <a:bodyPr>
            <a:normAutofit/>
          </a:bodyPr>
          <a:lstStyle/>
          <a:p>
            <a:r>
              <a:rPr lang="en-US" sz="4000" dirty="0" smtClean="0"/>
              <a:t>Stephen Brookfield</a:t>
            </a:r>
          </a:p>
          <a:p>
            <a:r>
              <a:rPr lang="en-US" sz="3600" dirty="0" smtClean="0"/>
              <a:t>Antioch University Distinguished Scholar</a:t>
            </a:r>
            <a:endParaRPr lang="en-US" sz="4000" dirty="0" smtClean="0"/>
          </a:p>
          <a:p>
            <a:r>
              <a:rPr lang="en-US" sz="6000" dirty="0" smtClean="0"/>
              <a:t>http://</a:t>
            </a:r>
            <a:r>
              <a:rPr lang="en-US" sz="6000" dirty="0" err="1" smtClean="0"/>
              <a:t>www.stephenbrookfield.com</a:t>
            </a:r>
            <a:r>
              <a:rPr lang="en-US" sz="6000" dirty="0" smtClean="0"/>
              <a:t>/</a:t>
            </a:r>
            <a:endParaRPr lang="en-US" sz="6000" dirty="0"/>
          </a:p>
        </p:txBody>
      </p:sp>
    </p:spTree>
    <p:extLst>
      <p:ext uri="{BB962C8B-B14F-4D97-AF65-F5344CB8AC3E}">
        <p14:creationId xmlns:p14="http://schemas.microsoft.com/office/powerpoint/2010/main" val="1861813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EARLY ASSIGNMENTS </a:t>
            </a:r>
            <a:r>
              <a:rPr lang="mr-IN" b="1" i="1" dirty="0" smtClean="0">
                <a:solidFill>
                  <a:srgbClr val="FF0000"/>
                </a:solidFill>
              </a:rPr>
              <a:t>–</a:t>
            </a:r>
            <a:r>
              <a:rPr lang="en-US" b="1" i="1" dirty="0" smtClean="0">
                <a:solidFill>
                  <a:srgbClr val="FF0000"/>
                </a:solidFill>
              </a:rPr>
              <a:t> DEMONSTRATING CRITICAL THINKING</a:t>
            </a:r>
            <a:endParaRPr lang="en-US" b="1" i="1" dirty="0">
              <a:solidFill>
                <a:srgbClr val="FF0000"/>
              </a:solidFill>
            </a:endParaRPr>
          </a:p>
        </p:txBody>
      </p:sp>
      <p:sp>
        <p:nvSpPr>
          <p:cNvPr id="3" name="Content Placeholder 2"/>
          <p:cNvSpPr>
            <a:spLocks noGrp="1"/>
          </p:cNvSpPr>
          <p:nvPr>
            <p:ph idx="1"/>
          </p:nvPr>
        </p:nvSpPr>
        <p:spPr>
          <a:solidFill>
            <a:schemeClr val="accent5">
              <a:lumMod val="20000"/>
              <a:lumOff val="80000"/>
            </a:schemeClr>
          </a:solidFill>
        </p:spPr>
        <p:txBody>
          <a:bodyPr/>
          <a:lstStyle/>
          <a:p>
            <a:pPr algn="ctr"/>
            <a:r>
              <a:rPr lang="en-US" dirty="0" smtClean="0">
                <a:solidFill>
                  <a:srgbClr val="002060"/>
                </a:solidFill>
              </a:rPr>
              <a:t>At the end of each assignment students identify &amp; submit</a:t>
            </a:r>
            <a:r>
              <a:rPr lang="mr-IN" dirty="0" smtClean="0">
                <a:solidFill>
                  <a:srgbClr val="002060"/>
                </a:solidFill>
              </a:rPr>
              <a:t>…</a:t>
            </a:r>
            <a:endParaRPr lang="en-US" dirty="0" smtClean="0">
              <a:solidFill>
                <a:srgbClr val="002060"/>
              </a:solidFill>
            </a:endParaRPr>
          </a:p>
          <a:p>
            <a:r>
              <a:rPr lang="en-US" i="1" dirty="0" smtClean="0"/>
              <a:t>One assumption I held about the topic that was confirmed during my work on the assignment</a:t>
            </a:r>
          </a:p>
          <a:p>
            <a:r>
              <a:rPr lang="en-US" i="1" dirty="0" smtClean="0"/>
              <a:t>One assumption I held that was challenged by my work on the assignment</a:t>
            </a:r>
          </a:p>
          <a:p>
            <a:r>
              <a:rPr lang="en-US" i="1" dirty="0" smtClean="0"/>
              <a:t>One new idea about the topic that I became aware of during my work on the assignment</a:t>
            </a:r>
          </a:p>
          <a:p>
            <a:r>
              <a:rPr lang="en-US" i="1" dirty="0" smtClean="0"/>
              <a:t>One question I would like to ask the author or an expert about this topic  </a:t>
            </a:r>
          </a:p>
        </p:txBody>
      </p:sp>
    </p:spTree>
    <p:extLst>
      <p:ext uri="{BB962C8B-B14F-4D97-AF65-F5344CB8AC3E}">
        <p14:creationId xmlns:p14="http://schemas.microsoft.com/office/powerpoint/2010/main" val="524571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663"/>
            <a:ext cx="10515600" cy="869797"/>
          </a:xfrm>
        </p:spPr>
        <p:txBody>
          <a:bodyPr>
            <a:normAutofit/>
          </a:bodyPr>
          <a:lstStyle/>
          <a:p>
            <a:r>
              <a:rPr lang="en-US" b="1" i="1" dirty="0" smtClean="0">
                <a:solidFill>
                  <a:srgbClr val="FF0000"/>
                </a:solidFill>
              </a:rPr>
              <a:t>Other Possible Assignment Instructions</a:t>
            </a:r>
            <a:endParaRPr lang="en-US" b="1" i="1" dirty="0">
              <a:solidFill>
                <a:srgbClr val="FF0000"/>
              </a:solidFill>
            </a:endParaRPr>
          </a:p>
        </p:txBody>
      </p:sp>
      <p:sp>
        <p:nvSpPr>
          <p:cNvPr id="3" name="Content Placeholder 2"/>
          <p:cNvSpPr>
            <a:spLocks noGrp="1"/>
          </p:cNvSpPr>
          <p:nvPr>
            <p:ph idx="1"/>
          </p:nvPr>
        </p:nvSpPr>
        <p:spPr>
          <a:xfrm>
            <a:off x="0" y="1137424"/>
            <a:ext cx="12192000" cy="5720575"/>
          </a:xfrm>
          <a:solidFill>
            <a:schemeClr val="accent4">
              <a:lumMod val="20000"/>
              <a:lumOff val="80000"/>
            </a:schemeClr>
          </a:solidFill>
        </p:spPr>
        <p:txBody>
          <a:bodyPr>
            <a:normAutofit fontScale="55000" lnSpcReduction="20000"/>
          </a:bodyPr>
          <a:lstStyle/>
          <a:p>
            <a:r>
              <a:rPr lang="en-US" sz="6000" dirty="0" smtClean="0">
                <a:latin typeface="Cambria"/>
                <a:cs typeface="Cambria"/>
              </a:rPr>
              <a:t>Assignments </a:t>
            </a:r>
            <a:r>
              <a:rPr lang="en-US" sz="6000" dirty="0" smtClean="0">
                <a:latin typeface="Cambria"/>
                <a:ea typeface="ＭＳ Ｐゴシック" charset="0"/>
                <a:cs typeface="Cambria"/>
              </a:rPr>
              <a:t>Ask Students to Judge Validity of Different Sources Used – web sites, textbooks, </a:t>
            </a:r>
            <a:r>
              <a:rPr lang="en-US" sz="6000" dirty="0" err="1" smtClean="0">
                <a:latin typeface="Cambria"/>
                <a:ea typeface="ＭＳ Ｐゴシック" charset="0"/>
                <a:cs typeface="Cambria"/>
              </a:rPr>
              <a:t>wikipedia</a:t>
            </a:r>
            <a:r>
              <a:rPr lang="en-US" sz="6000" dirty="0" smtClean="0">
                <a:latin typeface="Cambria"/>
                <a:ea typeface="ＭＳ Ｐゴシック" charset="0"/>
                <a:cs typeface="Cambria"/>
              </a:rPr>
              <a:t>, etc.</a:t>
            </a:r>
          </a:p>
          <a:p>
            <a:r>
              <a:rPr lang="en-US" sz="6000" dirty="0" smtClean="0">
                <a:latin typeface="Cambria"/>
                <a:ea typeface="ＭＳ Ｐゴシック" charset="0"/>
                <a:cs typeface="Cambria"/>
              </a:rPr>
              <a:t>Assignments Ask Students to Spot the Deliberate Error (1 per unit /  module)</a:t>
            </a:r>
          </a:p>
          <a:p>
            <a:r>
              <a:rPr lang="en-US" sz="6000" dirty="0" smtClean="0">
                <a:latin typeface="Cambria"/>
                <a:ea typeface="ＭＳ Ｐゴシック" charset="0"/>
                <a:cs typeface="Cambria"/>
              </a:rPr>
              <a:t>Assignments &amp; Activities Use Common Language of Assumptions - Causal, Prescriptive, Paradigmatic</a:t>
            </a:r>
          </a:p>
          <a:p>
            <a:r>
              <a:rPr lang="en-US" sz="6000" dirty="0" smtClean="0">
                <a:latin typeface="Cambria"/>
                <a:ea typeface="ＭＳ Ｐゴシック" charset="0"/>
                <a:cs typeface="Cambria"/>
              </a:rPr>
              <a:t>Assignments Contain Example (s) of How the Instructor Has Thought Critically About the Topic</a:t>
            </a:r>
          </a:p>
          <a:p>
            <a:r>
              <a:rPr lang="en-US" sz="6000" dirty="0" smtClean="0">
                <a:latin typeface="Cambria"/>
                <a:ea typeface="ＭＳ Ｐゴシック" charset="0"/>
                <a:cs typeface="Cambria"/>
              </a:rPr>
              <a:t>Assignments Ask Students to Summarize Assumptions that Have been Confirmed &amp;/or Challenged</a:t>
            </a:r>
            <a:endParaRPr lang="en-US" sz="6000" dirty="0" smtClean="0">
              <a:latin typeface="Cambria"/>
              <a:cs typeface="Cambria"/>
            </a:endParaRPr>
          </a:p>
          <a:p>
            <a:r>
              <a:rPr lang="en-US" sz="6000" dirty="0" smtClean="0">
                <a:latin typeface="Cambria"/>
                <a:cs typeface="Cambria"/>
              </a:rPr>
              <a:t>Asks Students to Report New Perspectives or Viewpoints</a:t>
            </a:r>
          </a:p>
          <a:p>
            <a:r>
              <a:rPr lang="en-US" sz="6000" dirty="0" smtClean="0">
                <a:latin typeface="Cambria"/>
                <a:cs typeface="Cambria"/>
              </a:rPr>
              <a:t>End By Asking Students To Raise at least Two Questions about the Topic that the Assignment has Generated</a:t>
            </a:r>
            <a:endParaRPr lang="en-US" sz="6000" dirty="0" smtClean="0">
              <a:latin typeface="Cambria"/>
              <a:ea typeface="ＭＳ Ｐゴシック" charset="0"/>
              <a:cs typeface="Cambria"/>
            </a:endParaRPr>
          </a:p>
          <a:p>
            <a:endParaRPr lang="en-US" dirty="0"/>
          </a:p>
        </p:txBody>
      </p:sp>
    </p:spTree>
    <p:extLst>
      <p:ext uri="{BB962C8B-B14F-4D97-AF65-F5344CB8AC3E}">
        <p14:creationId xmlns:p14="http://schemas.microsoft.com/office/powerpoint/2010/main" val="2062368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3972"/>
          </a:xfrm>
        </p:spPr>
        <p:txBody>
          <a:bodyPr>
            <a:normAutofit fontScale="90000"/>
          </a:bodyPr>
          <a:lstStyle/>
          <a:p>
            <a:r>
              <a:rPr lang="en-US" b="1" dirty="0" smtClean="0">
                <a:solidFill>
                  <a:srgbClr val="FF0000"/>
                </a:solidFill>
                <a:latin typeface="Cambria"/>
                <a:ea typeface="Osaka" charset="0"/>
                <a:cs typeface="Cambria"/>
              </a:rPr>
              <a:t/>
            </a:r>
            <a:br>
              <a:rPr lang="en-US" b="1" dirty="0" smtClean="0">
                <a:solidFill>
                  <a:srgbClr val="FF0000"/>
                </a:solidFill>
                <a:latin typeface="Cambria"/>
                <a:ea typeface="Osaka" charset="0"/>
                <a:cs typeface="Cambria"/>
              </a:rPr>
            </a:br>
            <a:r>
              <a:rPr lang="en-US" b="1" dirty="0" smtClean="0">
                <a:solidFill>
                  <a:srgbClr val="FF0000"/>
                </a:solidFill>
                <a:latin typeface="Cambria"/>
                <a:ea typeface="Osaka" charset="0"/>
                <a:cs typeface="Cambria"/>
              </a:rPr>
              <a:t>Intro. Course for All Incoming Students</a:t>
            </a:r>
            <a:br>
              <a:rPr lang="en-US" b="1" dirty="0" smtClean="0">
                <a:solidFill>
                  <a:srgbClr val="FF0000"/>
                </a:solidFill>
                <a:latin typeface="Cambria"/>
                <a:ea typeface="Osaka" charset="0"/>
                <a:cs typeface="Cambria"/>
              </a:rPr>
            </a:br>
            <a:endParaRPr lang="en-US" dirty="0"/>
          </a:p>
        </p:txBody>
      </p:sp>
      <p:sp>
        <p:nvSpPr>
          <p:cNvPr id="3" name="Content Placeholder 2"/>
          <p:cNvSpPr>
            <a:spLocks noGrp="1"/>
          </p:cNvSpPr>
          <p:nvPr>
            <p:ph idx="1"/>
          </p:nvPr>
        </p:nvSpPr>
        <p:spPr>
          <a:xfrm>
            <a:off x="838200" y="1103972"/>
            <a:ext cx="10515600" cy="5072991"/>
          </a:xfrm>
          <a:solidFill>
            <a:schemeClr val="accent3">
              <a:lumMod val="20000"/>
              <a:lumOff val="80000"/>
            </a:schemeClr>
          </a:solidFill>
        </p:spPr>
        <p:txBody>
          <a:bodyPr>
            <a:normAutofit/>
          </a:bodyPr>
          <a:lstStyle/>
          <a:p>
            <a:r>
              <a:rPr lang="en-US" b="1" dirty="0" smtClean="0">
                <a:solidFill>
                  <a:srgbClr val="FF0000"/>
                </a:solidFill>
                <a:latin typeface="Cambria"/>
                <a:ea typeface="Osaka" charset="0"/>
                <a:cs typeface="Cambria"/>
              </a:rPr>
              <a:t>Consider Creating an Intro</a:t>
            </a:r>
            <a:r>
              <a:rPr lang="en-US" b="1" dirty="0" smtClean="0">
                <a:solidFill>
                  <a:srgbClr val="FF0000"/>
                </a:solidFill>
                <a:latin typeface="Cambria"/>
                <a:ea typeface="Osaka" charset="0"/>
                <a:cs typeface="Cambria"/>
              </a:rPr>
              <a:t> Course for All Incoming Students – team taught by a multi-disciplinary teaching team</a:t>
            </a:r>
          </a:p>
          <a:p>
            <a:r>
              <a:rPr lang="en-US" dirty="0" smtClean="0">
                <a:latin typeface="Cambria"/>
                <a:ea typeface="Osaka" charset="0"/>
                <a:cs typeface="Cambria"/>
              </a:rPr>
              <a:t>Begins with Generic Real-Life Scenarios (reasons for applying to the university, expectations of what it means to be a student, future goals, assumptions regarding workload, assessment etc.).</a:t>
            </a:r>
          </a:p>
          <a:p>
            <a:r>
              <a:rPr lang="en-US" dirty="0" smtClean="0">
                <a:latin typeface="Cambria"/>
                <a:ea typeface="Osaka" charset="0"/>
                <a:cs typeface="Cambria"/>
              </a:rPr>
              <a:t>Branch into Subject Specific Examples</a:t>
            </a:r>
          </a:p>
          <a:p>
            <a:r>
              <a:rPr lang="en-US" dirty="0" smtClean="0">
                <a:latin typeface="Cambria"/>
                <a:ea typeface="Osaka" charset="0"/>
                <a:cs typeface="Cambria"/>
              </a:rPr>
              <a:t>Provides Videos of Former Students Talking About How Critical Thinking Manifested Itself in Their Studies/Disciplines</a:t>
            </a:r>
          </a:p>
          <a:p>
            <a:r>
              <a:rPr lang="en-US" dirty="0" smtClean="0">
                <a:latin typeface="Cambria"/>
                <a:ea typeface="Osaka" charset="0"/>
                <a:cs typeface="Cambria"/>
              </a:rPr>
              <a:t>Provides Videos of Faculty Explaining How They Apply Critical Thinking in Work &amp; Life</a:t>
            </a:r>
          </a:p>
        </p:txBody>
      </p:sp>
    </p:spTree>
    <p:extLst>
      <p:ext uri="{BB962C8B-B14F-4D97-AF65-F5344CB8AC3E}">
        <p14:creationId xmlns:p14="http://schemas.microsoft.com/office/powerpoint/2010/main" val="465119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An Assignment Example – Scenario Analysis</a:t>
            </a:r>
            <a:endParaRPr lang="en-US" b="1" i="1" dirty="0">
              <a:solidFill>
                <a:srgbClr val="FF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US" dirty="0" smtClean="0">
                <a:latin typeface="Cambria"/>
                <a:cs typeface="Cambria"/>
              </a:rPr>
              <a:t>Present disciplinary examples of scholar</a:t>
            </a:r>
            <a:r>
              <a:rPr lang="en-US" dirty="0" smtClean="0">
                <a:latin typeface="Cambria"/>
                <a:cs typeface="Cambria"/>
              </a:rPr>
              <a:t>s </a:t>
            </a:r>
            <a:r>
              <a:rPr lang="en-US" dirty="0">
                <a:latin typeface="Cambria"/>
                <a:cs typeface="Cambria"/>
              </a:rPr>
              <a:t>t</a:t>
            </a:r>
            <a:r>
              <a:rPr lang="en-US" dirty="0" smtClean="0">
                <a:latin typeface="Cambria"/>
                <a:cs typeface="Cambria"/>
              </a:rPr>
              <a:t>aking intellectual </a:t>
            </a:r>
            <a:r>
              <a:rPr lang="en-US" dirty="0" smtClean="0">
                <a:latin typeface="Cambria"/>
                <a:cs typeface="Cambria"/>
              </a:rPr>
              <a:t>a</a:t>
            </a:r>
            <a:r>
              <a:rPr lang="en-US" dirty="0" smtClean="0">
                <a:latin typeface="Cambria"/>
                <a:cs typeface="Cambria"/>
              </a:rPr>
              <a:t>ction &amp; making </a:t>
            </a:r>
            <a:r>
              <a:rPr lang="en-US" dirty="0" smtClean="0">
                <a:latin typeface="Cambria"/>
                <a:cs typeface="Cambria"/>
              </a:rPr>
              <a:t>scholarly c</a:t>
            </a:r>
            <a:r>
              <a:rPr lang="en-US" dirty="0" smtClean="0">
                <a:latin typeface="Cambria"/>
                <a:cs typeface="Cambria"/>
              </a:rPr>
              <a:t>hoices in a recognizable </a:t>
            </a:r>
            <a:r>
              <a:rPr lang="en-US" dirty="0">
                <a:latin typeface="Cambria"/>
                <a:cs typeface="Cambria"/>
              </a:rPr>
              <a:t>s</a:t>
            </a:r>
            <a:r>
              <a:rPr lang="en-US" dirty="0" smtClean="0">
                <a:latin typeface="Cambria"/>
                <a:cs typeface="Cambria"/>
              </a:rPr>
              <a:t>ituation.  Students are asked to put themselves in the fictional scholars/researcher’s person’s shoes &amp; propose:</a:t>
            </a:r>
          </a:p>
          <a:p>
            <a:pPr marL="0" indent="0">
              <a:buNone/>
            </a:pPr>
            <a:r>
              <a:rPr lang="en-US" dirty="0" smtClean="0">
                <a:latin typeface="Cambria"/>
                <a:cs typeface="Cambria"/>
              </a:rPr>
              <a:t>     - the assumptions the scholar is operating under as she takes action or makes a choice</a:t>
            </a:r>
          </a:p>
          <a:p>
            <a:pPr marL="0" indent="0">
              <a:buNone/>
            </a:pPr>
            <a:r>
              <a:rPr lang="en-US" dirty="0" smtClean="0">
                <a:latin typeface="Cambria"/>
                <a:cs typeface="Cambria"/>
              </a:rPr>
              <a:t>      - how the person could check these assumptions out </a:t>
            </a:r>
          </a:p>
          <a:p>
            <a:pPr marL="0" indent="0">
              <a:buNone/>
            </a:pPr>
            <a:r>
              <a:rPr lang="en-US" dirty="0" smtClean="0">
                <a:latin typeface="Cambria"/>
                <a:cs typeface="Cambria"/>
              </a:rPr>
              <a:t>     - the different perspectives that could be taken on the scenario described</a:t>
            </a:r>
            <a:endParaRPr lang="en-US" dirty="0" smtClean="0"/>
          </a:p>
        </p:txBody>
      </p:sp>
    </p:spTree>
    <p:extLst>
      <p:ext uri="{BB962C8B-B14F-4D97-AF65-F5344CB8AC3E}">
        <p14:creationId xmlns:p14="http://schemas.microsoft.com/office/powerpoint/2010/main" val="206001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36701"/>
          </a:xfrm>
        </p:spPr>
        <p:txBody>
          <a:bodyPr>
            <a:normAutofit fontScale="90000"/>
          </a:bodyPr>
          <a:lstStyle/>
          <a:p>
            <a:r>
              <a:rPr lang="en-US" sz="3100" b="1" dirty="0"/>
              <a:t>Scenario Analysis – Adaptations Across the Curriculum</a:t>
            </a:r>
            <a:r>
              <a:rPr lang="en-US" sz="3100" dirty="0"/>
              <a:t> </a:t>
            </a:r>
            <a:r>
              <a:rPr lang="en-US" dirty="0"/>
              <a:t/>
            </a:r>
            <a:br>
              <a:rPr lang="en-US" dirty="0"/>
            </a:br>
            <a:endParaRPr lang="en-US" dirty="0"/>
          </a:p>
        </p:txBody>
      </p:sp>
      <p:sp>
        <p:nvSpPr>
          <p:cNvPr id="3" name="Content Placeholder 2"/>
          <p:cNvSpPr>
            <a:spLocks noGrp="1"/>
          </p:cNvSpPr>
          <p:nvPr>
            <p:ph idx="1"/>
          </p:nvPr>
        </p:nvSpPr>
        <p:spPr>
          <a:xfrm>
            <a:off x="0" y="546410"/>
            <a:ext cx="12192000" cy="6311589"/>
          </a:xfrm>
          <a:solidFill>
            <a:schemeClr val="accent6">
              <a:lumMod val="20000"/>
              <a:lumOff val="80000"/>
            </a:schemeClr>
          </a:solidFill>
        </p:spPr>
        <p:txBody>
          <a:bodyPr>
            <a:normAutofit fontScale="47500" lnSpcReduction="20000"/>
          </a:bodyPr>
          <a:lstStyle/>
          <a:p>
            <a:r>
              <a:rPr lang="en-US" sz="4400" b="1" dirty="0"/>
              <a:t>Scenario Analysis – Adaptations Across the </a:t>
            </a:r>
            <a:r>
              <a:rPr lang="en-US" sz="4400" b="1" dirty="0" smtClean="0"/>
              <a:t>Curriculum</a:t>
            </a:r>
            <a:r>
              <a:rPr lang="en-US" sz="4400" dirty="0"/>
              <a:t> </a:t>
            </a:r>
          </a:p>
          <a:p>
            <a:r>
              <a:rPr lang="en-US" sz="4400" dirty="0"/>
              <a:t>* A fictional chemist who is trying to understand the cause and effect relationship in a particular chemical reaction sets up an experiment to test what she feels is a plausible hypothesis.  Students reading this scenario are then asked to identify the reasoning behind the chemist’s choice of her particular hypothesis, and also encouraged to propose an alternative hypothesis that the fictional chemist could have chosen</a:t>
            </a:r>
            <a:r>
              <a:rPr lang="en-US" sz="4400" dirty="0" smtClean="0"/>
              <a:t>.</a:t>
            </a:r>
            <a:endParaRPr lang="en-US" sz="4400" dirty="0"/>
          </a:p>
          <a:p>
            <a:r>
              <a:rPr lang="en-US" sz="4400" dirty="0"/>
              <a:t>* A mathematician formulating a mathematical proof adapts a familiar mathematical protocol that the students are familiar with to construct an equation. Students reading this scenario are then asked to identify the reasoning behind the mathematician’s adaptation of the protocol and also encouraged to propose an alternative of constructing an equation.  </a:t>
            </a:r>
          </a:p>
          <a:p>
            <a:r>
              <a:rPr lang="en-US" sz="4400" dirty="0"/>
              <a:t>* A fictional psychologist studying a child with learning difficulties concludes the child is autistic.  Students reading this scenario are asked to identify the assumptions the fictional psychologist was operating under when he made the diagnosis, and how he could have checked out those assumptions.  Students then suggest alternative diagnoses that the fictional psychologist could have been made based on the information provided in the scenario</a:t>
            </a:r>
            <a:r>
              <a:rPr lang="en-US" sz="4400" dirty="0" smtClean="0"/>
              <a:t>.</a:t>
            </a:r>
            <a:endParaRPr lang="en-US" sz="4400" dirty="0"/>
          </a:p>
          <a:p>
            <a:r>
              <a:rPr lang="en-US" sz="4400" dirty="0"/>
              <a:t>* A fictional climatologist is researching greenhouse gas emissions and concludes from studying records of iceberg movement that global warming is a hoax (or a real threat).  Students read the scenario and try to identify the piece of evidence the fictional climatologist took most seriously.  They try to pose alternative assessments of the existence of global warming that the climatologist might have made had he focused on different information</a:t>
            </a:r>
            <a:r>
              <a:rPr lang="en-US" sz="4400" dirty="0" smtClean="0"/>
              <a:t>.</a:t>
            </a:r>
            <a:endParaRPr lang="en-US" sz="4400" dirty="0"/>
          </a:p>
          <a:p>
            <a:r>
              <a:rPr lang="en-US" sz="4400" dirty="0"/>
              <a:t>* A fictional triage nurse in an understaffed emergency room makes a decision about the relative seriousness of a patient’s condition based on information he gathers from the patient.  Students try to identify the information that they feel was most influential in the fictional nurse’s diagnosis.  They offer alternative plausible diagnoses that could have been made if the fictional nurse had focused on different information.</a:t>
            </a:r>
          </a:p>
          <a:p>
            <a:endParaRPr lang="en-US" dirty="0"/>
          </a:p>
        </p:txBody>
      </p:sp>
    </p:spTree>
    <p:extLst>
      <p:ext uri="{BB962C8B-B14F-4D97-AF65-F5344CB8AC3E}">
        <p14:creationId xmlns:p14="http://schemas.microsoft.com/office/powerpoint/2010/main" val="1301824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25550"/>
          </a:xfrm>
        </p:spPr>
        <p:txBody>
          <a:bodyPr/>
          <a:lstStyle/>
          <a:p>
            <a:r>
              <a:rPr lang="en-US" b="1" i="1" dirty="0" smtClean="0">
                <a:solidFill>
                  <a:srgbClr val="FF0000"/>
                </a:solidFill>
              </a:rPr>
              <a:t>Stephen’s Resources</a:t>
            </a:r>
            <a:endParaRPr lang="en-US" b="1" i="1" dirty="0">
              <a:solidFill>
                <a:srgbClr val="FF0000"/>
              </a:solidFill>
            </a:endParaRPr>
          </a:p>
        </p:txBody>
      </p:sp>
      <p:sp>
        <p:nvSpPr>
          <p:cNvPr id="3" name="Content Placeholder 2"/>
          <p:cNvSpPr>
            <a:spLocks noGrp="1"/>
          </p:cNvSpPr>
          <p:nvPr>
            <p:ph idx="1"/>
          </p:nvPr>
        </p:nvSpPr>
        <p:spPr>
          <a:xfrm>
            <a:off x="0" y="925551"/>
            <a:ext cx="12192000" cy="5798634"/>
          </a:xfrm>
          <a:solidFill>
            <a:schemeClr val="accent6">
              <a:lumMod val="20000"/>
              <a:lumOff val="80000"/>
            </a:schemeClr>
          </a:solidFill>
        </p:spPr>
        <p:txBody>
          <a:bodyPr>
            <a:normAutofit/>
          </a:bodyPr>
          <a:lstStyle/>
          <a:p>
            <a:r>
              <a:rPr lang="en-US" dirty="0" smtClean="0"/>
              <a:t>My home page is open access so if you want to find out more about any of the exercises or activities I mention go to the page and click on the ‘Resources’ link.</a:t>
            </a:r>
          </a:p>
          <a:p>
            <a:r>
              <a:rPr lang="en-US" dirty="0" smtClean="0"/>
              <a:t>There you will find multiple PDF files of workshop packets stuffed with activities as well as several power point presentations.</a:t>
            </a:r>
          </a:p>
          <a:p>
            <a:r>
              <a:rPr lang="en-US" dirty="0" smtClean="0"/>
              <a:t>You do not need to ask my permission to use any of these resources. If they’re useful then please try them out and adapt them to your context.</a:t>
            </a:r>
          </a:p>
          <a:p>
            <a:pPr marL="0" indent="0" algn="ctr">
              <a:buNone/>
            </a:pPr>
            <a:r>
              <a:rPr lang="en-US" sz="6600" dirty="0" err="1" smtClean="0">
                <a:solidFill>
                  <a:srgbClr val="00B0F0"/>
                </a:solidFill>
              </a:rPr>
              <a:t>www.stephenbrookfield.com</a:t>
            </a:r>
            <a:endParaRPr lang="en-US" sz="6600" dirty="0" smtClean="0">
              <a:solidFill>
                <a:srgbClr val="00B0F0"/>
              </a:solidFill>
            </a:endParaRPr>
          </a:p>
          <a:p>
            <a:r>
              <a:rPr lang="en-US" i="1" dirty="0" smtClean="0">
                <a:solidFill>
                  <a:srgbClr val="002060"/>
                </a:solidFill>
              </a:rPr>
              <a:t>Teaching for Critical Thinking: Tools &amp; Techniques to Help Students Challenge their Assumptions</a:t>
            </a:r>
            <a:r>
              <a:rPr lang="en-US" dirty="0" smtClean="0"/>
              <a:t>. San Francisco: </a:t>
            </a:r>
            <a:r>
              <a:rPr lang="en-US" dirty="0" err="1" smtClean="0"/>
              <a:t>Jossey</a:t>
            </a:r>
            <a:r>
              <a:rPr lang="en-US" dirty="0" smtClean="0"/>
              <a:t>-Bass/Wiley (2016)</a:t>
            </a:r>
          </a:p>
          <a:p>
            <a:r>
              <a:rPr lang="en-US" i="1" dirty="0" smtClean="0">
                <a:solidFill>
                  <a:srgbClr val="FF0000"/>
                </a:solidFill>
              </a:rPr>
              <a:t>Becoming a Critically Reflective Teacher</a:t>
            </a:r>
            <a:r>
              <a:rPr lang="en-US" dirty="0" smtClean="0"/>
              <a:t>. </a:t>
            </a:r>
            <a:r>
              <a:rPr lang="en-US" dirty="0" smtClean="0"/>
              <a:t>San Francisco: </a:t>
            </a:r>
            <a:r>
              <a:rPr lang="en-US" dirty="0" err="1" smtClean="0"/>
              <a:t>Jossey</a:t>
            </a:r>
            <a:r>
              <a:rPr lang="en-US" dirty="0" smtClean="0"/>
              <a:t>-Bass/Wiley (2016)</a:t>
            </a:r>
            <a:endParaRPr lang="en-US" dirty="0" smtClean="0"/>
          </a:p>
          <a:p>
            <a:endParaRPr lang="en-US" dirty="0"/>
          </a:p>
        </p:txBody>
      </p:sp>
    </p:spTree>
    <p:extLst>
      <p:ext uri="{BB962C8B-B14F-4D97-AF65-F5344CB8AC3E}">
        <p14:creationId xmlns:p14="http://schemas.microsoft.com/office/powerpoint/2010/main" val="1795466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Most Faculty Agree that</a:t>
            </a:r>
            <a:r>
              <a:rPr lang="mr-IN" i="1" dirty="0" smtClean="0">
                <a:solidFill>
                  <a:srgbClr val="FF0000"/>
                </a:solidFill>
              </a:rPr>
              <a:t>…</a:t>
            </a:r>
            <a:r>
              <a:rPr lang="en-US" i="1" dirty="0" smtClean="0">
                <a:solidFill>
                  <a:srgbClr val="FF0000"/>
                </a:solidFill>
              </a:rPr>
              <a:t>.</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r>
              <a:rPr lang="en-US" dirty="0" smtClean="0"/>
              <a:t>Every Student Should Know the Grammar of their Subject or Discipline </a:t>
            </a:r>
            <a:r>
              <a:rPr lang="mr-IN" dirty="0" smtClean="0"/>
              <a:t>–</a:t>
            </a:r>
            <a:r>
              <a:rPr lang="en-US" dirty="0" smtClean="0"/>
              <a:t> To be Able to Think like an Engineer, Historian, Biologist, Psychologist, etc.</a:t>
            </a:r>
          </a:p>
          <a:p>
            <a:r>
              <a:rPr lang="en-US" b="1" i="1" dirty="0" smtClean="0">
                <a:solidFill>
                  <a:schemeClr val="tx1"/>
                </a:solidFill>
                <a:cs typeface="Arial" charset="0"/>
              </a:rPr>
              <a:t>Content Grammar</a:t>
            </a:r>
            <a:r>
              <a:rPr lang="en-US" dirty="0" smtClean="0">
                <a:solidFill>
                  <a:schemeClr val="tx1"/>
                </a:solidFill>
                <a:cs typeface="Arial" charset="0"/>
              </a:rPr>
              <a:t>: Foundational information, core knowledge, building block concepts, most important theories, major schools of thought, and so on</a:t>
            </a:r>
          </a:p>
          <a:p>
            <a:r>
              <a:rPr lang="en-US" b="1" i="1" dirty="0" smtClean="0">
                <a:solidFill>
                  <a:schemeClr val="tx1"/>
                </a:solidFill>
                <a:cs typeface="Arial" charset="0"/>
              </a:rPr>
              <a:t>Epistemological Grammar</a:t>
            </a:r>
            <a:r>
              <a:rPr lang="en-US" dirty="0" smtClean="0">
                <a:solidFill>
                  <a:schemeClr val="tx1"/>
                </a:solidFill>
                <a:cs typeface="Arial" charset="0"/>
              </a:rPr>
              <a:t>: The process by which we establish what is the known truth within a discipline </a:t>
            </a:r>
            <a:r>
              <a:rPr lang="mr-IN" dirty="0" smtClean="0">
                <a:solidFill>
                  <a:schemeClr val="tx1"/>
                </a:solidFill>
                <a:cs typeface="Arial" charset="0"/>
              </a:rPr>
              <a:t>–</a:t>
            </a:r>
            <a:r>
              <a:rPr lang="en-US" dirty="0" smtClean="0">
                <a:solidFill>
                  <a:schemeClr val="tx1"/>
                </a:solidFill>
                <a:cs typeface="Arial" charset="0"/>
              </a:rPr>
              <a:t> this is what the critical thinking part of higher education focuses on</a:t>
            </a:r>
          </a:p>
        </p:txBody>
      </p:sp>
    </p:spTree>
    <p:extLst>
      <p:ext uri="{BB962C8B-B14F-4D97-AF65-F5344CB8AC3E}">
        <p14:creationId xmlns:p14="http://schemas.microsoft.com/office/powerpoint/2010/main" val="933253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Epistemological Grammar is When Students</a:t>
            </a:r>
            <a:endParaRPr lang="en-US" dirty="0"/>
          </a:p>
        </p:txBody>
      </p:sp>
      <p:sp>
        <p:nvSpPr>
          <p:cNvPr id="3" name="Content Placeholder 2"/>
          <p:cNvSpPr>
            <a:spLocks noGrp="1"/>
          </p:cNvSpPr>
          <p:nvPr>
            <p:ph idx="1"/>
          </p:nvPr>
        </p:nvSpPr>
        <p:spPr>
          <a:solidFill>
            <a:schemeClr val="accent4">
              <a:lumMod val="20000"/>
              <a:lumOff val="80000"/>
            </a:schemeClr>
          </a:solidFill>
        </p:spPr>
        <p:txBody>
          <a:bodyPr/>
          <a:lstStyle/>
          <a:p>
            <a:r>
              <a:rPr lang="en-US" dirty="0" smtClean="0"/>
              <a:t>Provide evidence for their assertions, arguments, statements, hypotheses</a:t>
            </a:r>
          </a:p>
          <a:p>
            <a:r>
              <a:rPr lang="en-US" dirty="0" smtClean="0"/>
              <a:t>Give reasons for considering an argument, theory or statement to be valid and accurate</a:t>
            </a:r>
          </a:p>
          <a:p>
            <a:r>
              <a:rPr lang="en-US" dirty="0" smtClean="0"/>
              <a:t>Demonstrate the ability to build arguments by showing inferential ladders &amp; chains of reasoning</a:t>
            </a:r>
          </a:p>
          <a:p>
            <a:r>
              <a:rPr lang="en-US" dirty="0" smtClean="0"/>
              <a:t>Develop the intellectual flexibility to seek out alternative perspectives and viewpoints </a:t>
            </a:r>
          </a:p>
          <a:p>
            <a:r>
              <a:rPr lang="en-US" dirty="0" smtClean="0"/>
              <a:t>Practice continuous self-appraisal &amp; welcome critique</a:t>
            </a:r>
          </a:p>
        </p:txBody>
      </p:sp>
    </p:spTree>
    <p:extLst>
      <p:ext uri="{BB962C8B-B14F-4D97-AF65-F5344CB8AC3E}">
        <p14:creationId xmlns:p14="http://schemas.microsoft.com/office/powerpoint/2010/main" val="92853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FINDING A COMMON LANGUAGE</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r>
              <a:rPr lang="en-US" dirty="0" smtClean="0"/>
              <a:t>What language will communicate a commonly shared intellectual project that will communicate a shared understanding of what critical thinking entails – for both students and faculty across all disciplines?</a:t>
            </a:r>
          </a:p>
          <a:p>
            <a:r>
              <a:rPr lang="en-US" dirty="0" smtClean="0"/>
              <a:t>How can this be embedded across institutional curricula, syllabi, mission statements, assessment protocols, faculty evaluation?</a:t>
            </a:r>
            <a:r>
              <a:rPr lang="en-US" b="1" i="1" dirty="0" smtClean="0">
                <a:solidFill>
                  <a:srgbClr val="FF0000"/>
                </a:solidFill>
              </a:rPr>
              <a:t> </a:t>
            </a:r>
          </a:p>
          <a:p>
            <a:r>
              <a:rPr lang="en-US" dirty="0" smtClean="0"/>
              <a:t>My proposal is we focus on a) hunting assumptions, &amp; b) exploring alternative patterns of reasoning, frameworks &amp; perspectives</a:t>
            </a:r>
          </a:p>
        </p:txBody>
      </p:sp>
    </p:spTree>
    <p:extLst>
      <p:ext uri="{BB962C8B-B14F-4D97-AF65-F5344CB8AC3E}">
        <p14:creationId xmlns:p14="http://schemas.microsoft.com/office/powerpoint/2010/main" val="203059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My Core Assumptions</a:t>
            </a:r>
            <a:endParaRPr lang="en-US" b="1" i="1" dirty="0">
              <a:solidFill>
                <a:srgbClr val="FF0000"/>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r>
              <a:rPr lang="en-US" dirty="0" smtClean="0"/>
              <a:t>Students need to be eased into critical thinking </a:t>
            </a:r>
          </a:p>
          <a:p>
            <a:r>
              <a:rPr lang="en-US" dirty="0" smtClean="0"/>
              <a:t>Early modeling by faculty is helpful</a:t>
            </a:r>
          </a:p>
          <a:p>
            <a:r>
              <a:rPr lang="en-US" dirty="0" smtClean="0"/>
              <a:t>Early activities start with applying critical thinking to case studies, scenario analyses &amp; vignettes. Students are asked to speculate on the evidence &amp; reasoning scholars in these scenarios take most seriously    </a:t>
            </a:r>
          </a:p>
          <a:p>
            <a:r>
              <a:rPr lang="en-US" dirty="0" smtClean="0"/>
              <a:t>Assignments &amp; assessment rubrics emphasize constantly the importance of citing evidence, giving reasons, demonstrating how arguments are built &amp; exploring multiple perspectives                                  </a:t>
            </a:r>
          </a:p>
          <a:p>
            <a:r>
              <a:rPr lang="en-US" dirty="0" smtClean="0"/>
              <a:t>Over time activities move closer to the students applying critical thinking to their own reasoning &amp; arguments</a:t>
            </a:r>
          </a:p>
        </p:txBody>
      </p:sp>
    </p:spTree>
    <p:extLst>
      <p:ext uri="{BB962C8B-B14F-4D97-AF65-F5344CB8AC3E}">
        <p14:creationId xmlns:p14="http://schemas.microsoft.com/office/powerpoint/2010/main" val="36456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b="1" i="1" dirty="0" smtClean="0">
                <a:solidFill>
                  <a:srgbClr val="FF0000"/>
                </a:solidFill>
              </a:rPr>
              <a:t>EMBEDDING CRITICAL THINKING IN INSTITUTIONAL CULTURE</a:t>
            </a:r>
            <a:endParaRPr lang="en-US" dirty="0"/>
          </a:p>
        </p:txBody>
      </p:sp>
      <p:sp>
        <p:nvSpPr>
          <p:cNvPr id="3" name="Content Placeholder 2"/>
          <p:cNvSpPr>
            <a:spLocks noGrp="1"/>
          </p:cNvSpPr>
          <p:nvPr>
            <p:ph idx="1"/>
          </p:nvPr>
        </p:nvSpPr>
        <p:spPr>
          <a:solidFill>
            <a:schemeClr val="accent6">
              <a:lumMod val="20000"/>
              <a:lumOff val="80000"/>
            </a:schemeClr>
          </a:solidFill>
        </p:spPr>
        <p:txBody>
          <a:bodyPr>
            <a:normAutofit lnSpcReduction="10000"/>
          </a:bodyPr>
          <a:lstStyle/>
          <a:p>
            <a:r>
              <a:rPr lang="en-US" dirty="0" smtClean="0"/>
              <a:t>Modeled Explicitly by Those in Institutional Authority</a:t>
            </a:r>
          </a:p>
          <a:p>
            <a:r>
              <a:rPr lang="en-US" dirty="0" smtClean="0"/>
              <a:t>Mission Statements, Strategic Plans, Visions </a:t>
            </a:r>
            <a:r>
              <a:rPr lang="mr-IN" dirty="0" smtClean="0"/>
              <a:t>–</a:t>
            </a:r>
            <a:r>
              <a:rPr lang="en-US" dirty="0" smtClean="0"/>
              <a:t> all need to highlight critical thinking as something the institution stands for </a:t>
            </a:r>
          </a:p>
          <a:p>
            <a:r>
              <a:rPr lang="en-US" dirty="0" smtClean="0"/>
              <a:t>Syllabus Statements </a:t>
            </a:r>
            <a:r>
              <a:rPr lang="mr-IN" dirty="0" smtClean="0"/>
              <a:t>–</a:t>
            </a:r>
            <a:r>
              <a:rPr lang="en-US" dirty="0" smtClean="0"/>
              <a:t> reference / explain / define critical thinking</a:t>
            </a:r>
          </a:p>
          <a:p>
            <a:r>
              <a:rPr lang="en-US" dirty="0" smtClean="0"/>
              <a:t>Unit/Module Objectives </a:t>
            </a:r>
            <a:r>
              <a:rPr lang="mr-IN" dirty="0" smtClean="0"/>
              <a:t>–</a:t>
            </a:r>
            <a:r>
              <a:rPr lang="en-US" dirty="0" smtClean="0"/>
              <a:t> state connection to critical thinking</a:t>
            </a:r>
          </a:p>
          <a:p>
            <a:r>
              <a:rPr lang="en-US" dirty="0" smtClean="0"/>
              <a:t>Assignments </a:t>
            </a:r>
            <a:r>
              <a:rPr lang="mr-IN" dirty="0" smtClean="0"/>
              <a:t>–</a:t>
            </a:r>
            <a:r>
              <a:rPr lang="en-US" dirty="0" smtClean="0"/>
              <a:t> ask students to employ critical thinking   </a:t>
            </a:r>
          </a:p>
          <a:p>
            <a:r>
              <a:rPr lang="en-US" dirty="0" smtClean="0"/>
              <a:t>Student Assessment Protocols </a:t>
            </a:r>
            <a:r>
              <a:rPr lang="mr-IN" dirty="0" smtClean="0"/>
              <a:t>–</a:t>
            </a:r>
            <a:r>
              <a:rPr lang="en-US" dirty="0" smtClean="0"/>
              <a:t> include assessing students’ developing ability to think critically</a:t>
            </a:r>
          </a:p>
          <a:p>
            <a:r>
              <a:rPr lang="en-US" dirty="0" smtClean="0"/>
              <a:t>Faculty Assessment Mechanisms </a:t>
            </a:r>
            <a:r>
              <a:rPr lang="mr-IN" dirty="0" smtClean="0"/>
              <a:t>–</a:t>
            </a:r>
            <a:r>
              <a:rPr lang="en-US" dirty="0" smtClean="0"/>
              <a:t> ask faculty to demonstrate how they model or teach critical thinking</a:t>
            </a:r>
          </a:p>
        </p:txBody>
      </p:sp>
    </p:spTree>
    <p:extLst>
      <p:ext uri="{BB962C8B-B14F-4D97-AF65-F5344CB8AC3E}">
        <p14:creationId xmlns:p14="http://schemas.microsoft.com/office/powerpoint/2010/main" val="1622719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0156"/>
          </a:xfrm>
        </p:spPr>
        <p:txBody>
          <a:bodyPr>
            <a:normAutofit/>
          </a:bodyPr>
          <a:lstStyle/>
          <a:p>
            <a:r>
              <a:rPr lang="en-US" b="1" i="1" dirty="0" smtClean="0">
                <a:solidFill>
                  <a:srgbClr val="FF0000"/>
                </a:solidFill>
              </a:rPr>
              <a:t>What Students Say is Helpful</a:t>
            </a:r>
            <a:endParaRPr lang="en-US" b="1" i="1" dirty="0">
              <a:solidFill>
                <a:srgbClr val="FF0000"/>
              </a:solidFill>
            </a:endParaRPr>
          </a:p>
        </p:txBody>
      </p:sp>
      <p:sp>
        <p:nvSpPr>
          <p:cNvPr id="3" name="Content Placeholder 2"/>
          <p:cNvSpPr>
            <a:spLocks noGrp="1"/>
          </p:cNvSpPr>
          <p:nvPr>
            <p:ph idx="1"/>
          </p:nvPr>
        </p:nvSpPr>
        <p:spPr>
          <a:xfrm>
            <a:off x="838200" y="970157"/>
            <a:ext cx="10515600" cy="5787482"/>
          </a:xfrm>
          <a:solidFill>
            <a:schemeClr val="accent6">
              <a:lumMod val="20000"/>
              <a:lumOff val="80000"/>
            </a:schemeClr>
          </a:solidFill>
        </p:spPr>
        <p:txBody>
          <a:bodyPr>
            <a:normAutofit lnSpcReduction="10000"/>
          </a:bodyPr>
          <a:lstStyle/>
          <a:p>
            <a:r>
              <a:rPr lang="en-US" dirty="0" smtClean="0"/>
              <a:t>Provide Definitions, Explanations &amp; Examples of CT in the Syllabus with the Same Definition Embedded in School Wide Program &amp; Course Descriptions - Let us know specifically &amp; concretely how you define critical thinking</a:t>
            </a:r>
          </a:p>
          <a:p>
            <a:r>
              <a:rPr lang="en-US" dirty="0" smtClean="0"/>
              <a:t>When you introduce an assignment, lecture or activity please explain how it will help us do more &amp; better critical thinking</a:t>
            </a:r>
          </a:p>
          <a:p>
            <a:r>
              <a:rPr lang="en-US" dirty="0" smtClean="0"/>
              <a:t>Post Examples of Good (&amp; Bad) Student Work Where Critical Thinking is Evident – give examples of past rubrics</a:t>
            </a:r>
          </a:p>
          <a:p>
            <a:r>
              <a:rPr lang="en-US" dirty="0" smtClean="0"/>
              <a:t>In Each</a:t>
            </a:r>
            <a:r>
              <a:rPr lang="en-US" dirty="0" smtClean="0"/>
              <a:t> Assignment Provide Us with an Example of CT that Pertains to the Assignment </a:t>
            </a:r>
          </a:p>
          <a:p>
            <a:r>
              <a:rPr lang="en-US" dirty="0" smtClean="0"/>
              <a:t>Over time we like the consistency of asking us to identify assumptions &amp; show how we’ve considered alternative perspectives.</a:t>
            </a:r>
            <a:r>
              <a:rPr lang="en-US" dirty="0" smtClean="0"/>
              <a:t> </a:t>
            </a:r>
          </a:p>
          <a:p>
            <a:r>
              <a:rPr lang="en-US" dirty="0" smtClean="0"/>
              <a:t>If we’re confused about what CT is we need to be able to ask you about that without getting a reduced grade</a:t>
            </a:r>
          </a:p>
          <a:p>
            <a:endParaRPr lang="en-US" dirty="0" smtClean="0"/>
          </a:p>
        </p:txBody>
      </p:sp>
    </p:spTree>
    <p:extLst>
      <p:ext uri="{BB962C8B-B14F-4D97-AF65-F5344CB8AC3E}">
        <p14:creationId xmlns:p14="http://schemas.microsoft.com/office/powerpoint/2010/main" val="66391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060"/>
            <a:ext cx="10515600" cy="914400"/>
          </a:xfrm>
        </p:spPr>
        <p:txBody>
          <a:bodyPr/>
          <a:lstStyle/>
          <a:p>
            <a:r>
              <a:rPr lang="en-US" b="1" i="1" dirty="0" smtClean="0">
                <a:solidFill>
                  <a:srgbClr val="FF0000"/>
                </a:solidFill>
              </a:rPr>
              <a:t>What Students Say is Helpful</a:t>
            </a:r>
            <a:endParaRPr lang="en-US" dirty="0"/>
          </a:p>
        </p:txBody>
      </p:sp>
      <p:sp>
        <p:nvSpPr>
          <p:cNvPr id="3" name="Content Placeholder 2"/>
          <p:cNvSpPr>
            <a:spLocks noGrp="1"/>
          </p:cNvSpPr>
          <p:nvPr>
            <p:ph idx="1"/>
          </p:nvPr>
        </p:nvSpPr>
        <p:spPr>
          <a:xfrm>
            <a:off x="838200" y="1081668"/>
            <a:ext cx="10515600" cy="5095295"/>
          </a:xfrm>
          <a:solidFill>
            <a:schemeClr val="accent6">
              <a:lumMod val="20000"/>
              <a:lumOff val="80000"/>
            </a:schemeClr>
          </a:solidFill>
        </p:spPr>
        <p:txBody>
          <a:bodyPr>
            <a:normAutofit fontScale="92500" lnSpcReduction="10000"/>
          </a:bodyPr>
          <a:lstStyle/>
          <a:p>
            <a:r>
              <a:rPr lang="en-US" dirty="0" smtClean="0"/>
              <a:t>In assignments &amp; tests let us know exactly how we can demonstrate critical thinking</a:t>
            </a:r>
            <a:r>
              <a:rPr lang="mr-IN" dirty="0" smtClean="0"/>
              <a:t>…</a:t>
            </a:r>
            <a:r>
              <a:rPr lang="en-US" dirty="0" smtClean="0"/>
              <a:t> </a:t>
            </a:r>
          </a:p>
          <a:p>
            <a:r>
              <a:rPr lang="en-US" i="1" dirty="0" smtClean="0">
                <a:solidFill>
                  <a:srgbClr val="FF0000"/>
                </a:solidFill>
              </a:rPr>
              <a:t>You will be demonstrating critical thinking when you</a:t>
            </a:r>
            <a:r>
              <a:rPr lang="mr-IN" dirty="0" smtClean="0">
                <a:solidFill>
                  <a:srgbClr val="FF0000"/>
                </a:solidFill>
              </a:rPr>
              <a:t>…</a:t>
            </a:r>
            <a:r>
              <a:rPr lang="en-US" dirty="0" smtClean="0">
                <a:solidFill>
                  <a:srgbClr val="FF0000"/>
                </a:solidFill>
              </a:rPr>
              <a:t>..”</a:t>
            </a:r>
          </a:p>
          <a:p>
            <a:r>
              <a:rPr lang="en-US" dirty="0" smtClean="0">
                <a:solidFill>
                  <a:srgbClr val="FF0000"/>
                </a:solidFill>
              </a:rPr>
              <a:t>“</a:t>
            </a:r>
            <a:r>
              <a:rPr lang="en-US" i="1" dirty="0" smtClean="0">
                <a:solidFill>
                  <a:srgbClr val="FF0000"/>
                </a:solidFill>
              </a:rPr>
              <a:t>I will know you are thinking critically if you</a:t>
            </a:r>
            <a:r>
              <a:rPr lang="mr-IN" dirty="0" smtClean="0">
                <a:solidFill>
                  <a:srgbClr val="FF0000"/>
                </a:solidFill>
              </a:rPr>
              <a:t>…</a:t>
            </a:r>
            <a:r>
              <a:rPr lang="en-US" dirty="0" smtClean="0">
                <a:solidFill>
                  <a:srgbClr val="FF0000"/>
                </a:solidFill>
              </a:rPr>
              <a:t>..”</a:t>
            </a:r>
          </a:p>
          <a:p>
            <a:r>
              <a:rPr lang="en-US" dirty="0" smtClean="0">
                <a:solidFill>
                  <a:srgbClr val="FF0000"/>
                </a:solidFill>
              </a:rPr>
              <a:t>“</a:t>
            </a:r>
            <a:r>
              <a:rPr lang="en-US" i="1" dirty="0" smtClean="0">
                <a:solidFill>
                  <a:srgbClr val="FF0000"/>
                </a:solidFill>
              </a:rPr>
              <a:t>Whenever you </a:t>
            </a:r>
            <a:r>
              <a:rPr lang="mr-IN" i="1" dirty="0" smtClean="0">
                <a:solidFill>
                  <a:srgbClr val="FF0000"/>
                </a:solidFill>
              </a:rPr>
              <a:t>……</a:t>
            </a:r>
            <a:r>
              <a:rPr lang="en-US" i="1" dirty="0" smtClean="0">
                <a:solidFill>
                  <a:srgbClr val="FF0000"/>
                </a:solidFill>
              </a:rPr>
              <a:t>, that’s evidence you’re thinking critically</a:t>
            </a:r>
            <a:r>
              <a:rPr lang="en-US" dirty="0" smtClean="0">
                <a:solidFill>
                  <a:srgbClr val="FF0000"/>
                </a:solidFill>
              </a:rPr>
              <a:t>”</a:t>
            </a:r>
            <a:r>
              <a:rPr lang="en-US" dirty="0" smtClean="0"/>
              <a:t> </a:t>
            </a:r>
          </a:p>
          <a:p>
            <a:r>
              <a:rPr lang="en-US" dirty="0" smtClean="0"/>
              <a:t>We like to have rubrics that lay the process bare so we can see what we need to do to build up points / improve our grade</a:t>
            </a:r>
          </a:p>
          <a:p>
            <a:r>
              <a:rPr lang="en-US" dirty="0" smtClean="0"/>
              <a:t>Don’t put all our critical thinking points into one assignment, test, midterm or final – give us multiple opportunities to earn CT points</a:t>
            </a:r>
          </a:p>
          <a:p>
            <a:r>
              <a:rPr lang="en-US" dirty="0" smtClean="0"/>
              <a:t>It helps to have different formats in which to demonstrate critical thinking </a:t>
            </a:r>
            <a:r>
              <a:rPr lang="mr-IN" dirty="0" smtClean="0"/>
              <a:t>–</a:t>
            </a:r>
            <a:r>
              <a:rPr lang="en-US" dirty="0" smtClean="0"/>
              <a:t> exploring alternative perspectives done visually (chalk talk)</a:t>
            </a:r>
          </a:p>
          <a:p>
            <a:r>
              <a:rPr lang="en-US" dirty="0" smtClean="0"/>
              <a:t>Give us a 2</a:t>
            </a:r>
            <a:r>
              <a:rPr lang="en-US" baseline="30000" dirty="0" smtClean="0"/>
              <a:t>nd</a:t>
            </a:r>
            <a:r>
              <a:rPr lang="en-US" dirty="0" smtClean="0"/>
              <a:t> chance to do it if we screw up</a:t>
            </a:r>
          </a:p>
        </p:txBody>
      </p:sp>
    </p:spTree>
    <p:extLst>
      <p:ext uri="{BB962C8B-B14F-4D97-AF65-F5344CB8AC3E}">
        <p14:creationId xmlns:p14="http://schemas.microsoft.com/office/powerpoint/2010/main" val="121771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FF0000"/>
                </a:solidFill>
              </a:rPr>
              <a:t>Example </a:t>
            </a:r>
            <a:r>
              <a:rPr lang="mr-IN" b="1" i="1" dirty="0" smtClean="0">
                <a:solidFill>
                  <a:srgbClr val="FF0000"/>
                </a:solidFill>
              </a:rPr>
              <a:t>–</a:t>
            </a:r>
            <a:r>
              <a:rPr lang="en-US" b="1" i="1" dirty="0" smtClean="0">
                <a:solidFill>
                  <a:srgbClr val="FF0000"/>
                </a:solidFill>
              </a:rPr>
              <a:t> Assignment Grading Rubric</a:t>
            </a:r>
            <a:endParaRPr lang="en-US" dirty="0"/>
          </a:p>
        </p:txBody>
      </p:sp>
      <p:sp>
        <p:nvSpPr>
          <p:cNvPr id="3" name="Content Placeholder 2"/>
          <p:cNvSpPr>
            <a:spLocks noGrp="1"/>
          </p:cNvSpPr>
          <p:nvPr>
            <p:ph idx="1"/>
          </p:nvPr>
        </p:nvSpPr>
        <p:spPr>
          <a:solidFill>
            <a:schemeClr val="accent2">
              <a:lumMod val="20000"/>
              <a:lumOff val="80000"/>
            </a:schemeClr>
          </a:solidFill>
        </p:spPr>
        <p:txBody>
          <a:bodyPr/>
          <a:lstStyle/>
          <a:p>
            <a:r>
              <a:rPr lang="en-US" dirty="0" smtClean="0"/>
              <a:t>Your ability to think critically in this assignment will be assessed by the degree to which you</a:t>
            </a:r>
            <a:r>
              <a:rPr lang="mr-IN" dirty="0" smtClean="0"/>
              <a:t>…</a:t>
            </a:r>
            <a:r>
              <a:rPr lang="en-US" dirty="0" smtClean="0"/>
              <a:t>.</a:t>
            </a:r>
          </a:p>
          <a:p>
            <a:r>
              <a:rPr lang="en-US" i="1" dirty="0" smtClean="0"/>
              <a:t>Fully state the evidence for your argument, hypothesis, conclusion</a:t>
            </a:r>
          </a:p>
          <a:p>
            <a:r>
              <a:rPr lang="en-US" i="1" dirty="0" smtClean="0"/>
              <a:t>Show how this evidence can be accessed for verification</a:t>
            </a:r>
          </a:p>
          <a:p>
            <a:r>
              <a:rPr lang="en-US" i="1" dirty="0" smtClean="0"/>
              <a:t>Explain how this evidence can be confirmed by a third party </a:t>
            </a:r>
          </a:p>
          <a:p>
            <a:r>
              <a:rPr lang="en-US" i="1" dirty="0" smtClean="0"/>
              <a:t>Demonstrate how your evidence directly confirms or supports your assertion </a:t>
            </a:r>
          </a:p>
          <a:p>
            <a:r>
              <a:rPr lang="en-US" i="1" dirty="0" smtClean="0"/>
              <a:t>Show clearly the steps in your argument or chain of reasoning </a:t>
            </a:r>
          </a:p>
          <a:p>
            <a:endParaRPr lang="en-US" dirty="0"/>
          </a:p>
        </p:txBody>
      </p:sp>
    </p:spTree>
    <p:extLst>
      <p:ext uri="{BB962C8B-B14F-4D97-AF65-F5344CB8AC3E}">
        <p14:creationId xmlns:p14="http://schemas.microsoft.com/office/powerpoint/2010/main" val="1169212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1265</Words>
  <Application>Microsoft Macintosh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Calibri Light</vt:lpstr>
      <vt:lpstr>Cambria</vt:lpstr>
      <vt:lpstr>Mangal</vt:lpstr>
      <vt:lpstr>ＭＳ Ｐゴシック</vt:lpstr>
      <vt:lpstr>Osaka</vt:lpstr>
      <vt:lpstr>Arial</vt:lpstr>
      <vt:lpstr>Office Theme</vt:lpstr>
      <vt:lpstr>Designing Critical Thinking Assignments Across the Curriculum OECD Project: Fostering and assessing students' creative and critical thinking skills in higher education Jan. 12th, 2021</vt:lpstr>
      <vt:lpstr>Most Faculty Agree that….</vt:lpstr>
      <vt:lpstr>Epistemological Grammar is When Students</vt:lpstr>
      <vt:lpstr>FINDING A COMMON LANGUAGE</vt:lpstr>
      <vt:lpstr>My Core Assumptions</vt:lpstr>
      <vt:lpstr>EMBEDDING CRITICAL THINKING IN INSTITUTIONAL CULTURE</vt:lpstr>
      <vt:lpstr>What Students Say is Helpful</vt:lpstr>
      <vt:lpstr>What Students Say is Helpful</vt:lpstr>
      <vt:lpstr>Example – Assignment Grading Rubric</vt:lpstr>
      <vt:lpstr>EARLY ASSIGNMENTS – DEMONSTRATING CRITICAL THINKING</vt:lpstr>
      <vt:lpstr>Other Possible Assignment Instructions</vt:lpstr>
      <vt:lpstr> Intro. Course for All Incoming Students </vt:lpstr>
      <vt:lpstr>An Assignment Example – Scenario Analysis</vt:lpstr>
      <vt:lpstr>Scenario Analysis – Adaptations Across the Curriculum  </vt:lpstr>
      <vt:lpstr>Stephen’s Resources</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Critical Thinking Assignments Across the Curriculum</dc:title>
  <dc:creator>Brookfield, Stephen D.</dc:creator>
  <cp:lastModifiedBy>Brookfield, Stephen D.</cp:lastModifiedBy>
  <cp:revision>7</cp:revision>
  <dcterms:created xsi:type="dcterms:W3CDTF">2021-01-12T20:52:56Z</dcterms:created>
  <dcterms:modified xsi:type="dcterms:W3CDTF">2021-01-12T21:51:11Z</dcterms:modified>
</cp:coreProperties>
</file>