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8" r:id="rId3"/>
    <p:sldId id="264" r:id="rId4"/>
    <p:sldId id="279" r:id="rId5"/>
    <p:sldId id="280" r:id="rId6"/>
    <p:sldId id="265" r:id="rId7"/>
    <p:sldId id="273" r:id="rId8"/>
    <p:sldId id="266" r:id="rId9"/>
    <p:sldId id="267" r:id="rId10"/>
    <p:sldId id="268" r:id="rId11"/>
    <p:sldId id="269" r:id="rId12"/>
    <p:sldId id="260" r:id="rId13"/>
    <p:sldId id="261" r:id="rId14"/>
    <p:sldId id="262" r:id="rId15"/>
    <p:sldId id="271" r:id="rId16"/>
    <p:sldId id="281" r:id="rId17"/>
    <p:sldId id="272" r:id="rId18"/>
    <p:sldId id="263" r:id="rId19"/>
    <p:sldId id="277" r:id="rId20"/>
    <p:sldId id="276" r:id="rId21"/>
    <p:sldId id="259" r:id="rId22"/>
    <p:sldId id="25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E9ECDE-B120-1B42-89B3-5172FD431195}" type="datetimeFigureOut">
              <a:rPr lang="en-US" smtClean="0"/>
              <a:t>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35321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9ECDE-B120-1B42-89B3-5172FD431195}" type="datetimeFigureOut">
              <a:rPr lang="en-US" smtClean="0"/>
              <a:t>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204585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9ECDE-B120-1B42-89B3-5172FD431195}" type="datetimeFigureOut">
              <a:rPr lang="en-US" smtClean="0"/>
              <a:t>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136125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9ECDE-B120-1B42-89B3-5172FD431195}" type="datetimeFigureOut">
              <a:rPr lang="en-US" smtClean="0"/>
              <a:t>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34998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9ECDE-B120-1B42-89B3-5172FD431195}" type="datetimeFigureOut">
              <a:rPr lang="en-US" smtClean="0"/>
              <a:t>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79822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E9ECDE-B120-1B42-89B3-5172FD431195}" type="datetimeFigureOut">
              <a:rPr lang="en-US" smtClean="0"/>
              <a:t>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48087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E9ECDE-B120-1B42-89B3-5172FD431195}" type="datetimeFigureOut">
              <a:rPr lang="en-US" smtClean="0"/>
              <a:t>10/5/20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116869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E9ECDE-B120-1B42-89B3-5172FD431195}" type="datetimeFigureOut">
              <a:rPr lang="en-US" smtClean="0"/>
              <a:t>10/5/20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132317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9ECDE-B120-1B42-89B3-5172FD431195}" type="datetimeFigureOut">
              <a:rPr lang="en-US" smtClean="0"/>
              <a:t>10/5/20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143664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9ECDE-B120-1B42-89B3-5172FD431195}" type="datetimeFigureOut">
              <a:rPr lang="en-US" smtClean="0"/>
              <a:t>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145995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9ECDE-B120-1B42-89B3-5172FD431195}" type="datetimeFigureOut">
              <a:rPr lang="en-US" smtClean="0"/>
              <a:t>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E41CC-FAC4-C44B-A36B-A22B881FCF09}" type="slidenum">
              <a:rPr lang="en-US" smtClean="0"/>
              <a:t>‹#›</a:t>
            </a:fld>
            <a:endParaRPr lang="en-US"/>
          </a:p>
        </p:txBody>
      </p:sp>
    </p:spTree>
    <p:extLst>
      <p:ext uri="{BB962C8B-B14F-4D97-AF65-F5344CB8AC3E}">
        <p14:creationId xmlns:p14="http://schemas.microsoft.com/office/powerpoint/2010/main" val="308693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9ECDE-B120-1B42-89B3-5172FD431195}" type="datetimeFigureOut">
              <a:rPr lang="en-US" smtClean="0"/>
              <a:t>10/5/20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41CC-FAC4-C44B-A36B-A22B881FCF09}" type="slidenum">
              <a:rPr lang="en-US" smtClean="0"/>
              <a:t>‹#›</a:t>
            </a:fld>
            <a:endParaRPr lang="en-US"/>
          </a:p>
        </p:txBody>
      </p:sp>
    </p:spTree>
    <p:extLst>
      <p:ext uri="{BB962C8B-B14F-4D97-AF65-F5344CB8AC3E}">
        <p14:creationId xmlns:p14="http://schemas.microsoft.com/office/powerpoint/2010/main" val="193271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 Id="rId3" Type="http://schemas.openxmlformats.org/officeDocument/2006/relationships/hyperlink" Target="mailto:sdbrookfield99@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fyZNAAr8czE" TargetMode="External"/><Relationship Id="rId4" Type="http://schemas.openxmlformats.org/officeDocument/2006/relationships/hyperlink" Target="https://www.youtube.com/watch?v=Nrw6Bf5weTM&amp;t=53s" TargetMode="External"/><Relationship Id="rId5" Type="http://schemas.openxmlformats.org/officeDocument/2006/relationships/hyperlink" Target="https://www.youtube.com/watch?v=UZo06BjmbbE" TargetMode="External"/><Relationship Id="rId6" Type="http://schemas.openxmlformats.org/officeDocument/2006/relationships/hyperlink" Target="https://www.youtube.com/watch?v=45ey4jgoxeU" TargetMode="External"/><Relationship Id="rId7" Type="http://schemas.openxmlformats.org/officeDocument/2006/relationships/hyperlink" Target="https://www.youtube.com/watch?v=TzuOlyyQlug" TargetMode="External"/><Relationship Id="rId8" Type="http://schemas.openxmlformats.org/officeDocument/2006/relationships/hyperlink" Target="https://www.youtube.com/watch?v=IwaOBXzJ3hs" TargetMode="External"/><Relationship Id="rId9" Type="http://schemas.openxmlformats.org/officeDocument/2006/relationships/hyperlink" Target="https://www.youtube.com/watch?v=N4fbr1LlxEk" TargetMode="External"/><Relationship Id="rId1" Type="http://schemas.openxmlformats.org/officeDocument/2006/relationships/slideLayout" Target="../slideLayouts/slideLayout2.xml"/><Relationship Id="rId2" Type="http://schemas.openxmlformats.org/officeDocument/2006/relationships/hyperlink" Target="https://www.youtube.com/watch?v=TnybJZRWi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438507"/>
          </a:xfrm>
        </p:spPr>
        <p:txBody>
          <a:bodyPr>
            <a:normAutofit/>
          </a:bodyPr>
          <a:lstStyle/>
          <a:p>
            <a:r>
              <a:rPr lang="en-US" sz="8000" b="1" i="1" dirty="0" smtClean="0">
                <a:solidFill>
                  <a:srgbClr val="FF0000"/>
                </a:solidFill>
              </a:rPr>
              <a:t>Preparing to Talk About Race</a:t>
            </a:r>
            <a:endParaRPr lang="en-US" sz="8000" b="1" i="1" dirty="0">
              <a:solidFill>
                <a:srgbClr val="FF0000"/>
              </a:solidFill>
            </a:endParaRPr>
          </a:p>
        </p:txBody>
      </p:sp>
      <p:sp>
        <p:nvSpPr>
          <p:cNvPr id="3" name="Subtitle 2"/>
          <p:cNvSpPr>
            <a:spLocks noGrp="1"/>
          </p:cNvSpPr>
          <p:nvPr>
            <p:ph type="subTitle" idx="1"/>
          </p:nvPr>
        </p:nvSpPr>
        <p:spPr>
          <a:xfrm>
            <a:off x="0" y="1438507"/>
            <a:ext cx="12192000" cy="5419493"/>
          </a:xfrm>
          <a:solidFill>
            <a:schemeClr val="accent4">
              <a:lumMod val="20000"/>
              <a:lumOff val="80000"/>
            </a:schemeClr>
          </a:solidFill>
        </p:spPr>
        <p:txBody>
          <a:bodyPr>
            <a:normAutofit/>
          </a:bodyPr>
          <a:lstStyle/>
          <a:p>
            <a:r>
              <a:rPr lang="en-US" sz="6000" dirty="0" smtClean="0"/>
              <a:t>Stephen Brookfield</a:t>
            </a:r>
          </a:p>
          <a:p>
            <a:r>
              <a:rPr lang="en-US" sz="6000" dirty="0" smtClean="0">
                <a:hlinkClick r:id="rId2"/>
              </a:rPr>
              <a:t>http://www.stephenbrookfield.com/</a:t>
            </a:r>
            <a:endParaRPr lang="en-US" sz="6000" dirty="0" smtClean="0"/>
          </a:p>
          <a:p>
            <a:r>
              <a:rPr lang="en-US" sz="6000" dirty="0" smtClean="0">
                <a:hlinkClick r:id="rId3"/>
              </a:rPr>
              <a:t>sdbrookfield99@gmail.com</a:t>
            </a:r>
            <a:endParaRPr lang="en-US" sz="6000" dirty="0" smtClean="0"/>
          </a:p>
          <a:p>
            <a:pPr algn="l"/>
            <a:r>
              <a:rPr lang="en-US" sz="3900" dirty="0" smtClean="0"/>
              <a:t>Adjunct Professor, Teachers </a:t>
            </a:r>
            <a:r>
              <a:rPr lang="en-US" sz="3900" dirty="0" smtClean="0"/>
              <a:t>College (Columbia University), </a:t>
            </a:r>
            <a:r>
              <a:rPr lang="en-US" sz="3900" dirty="0" smtClean="0"/>
              <a:t>Emeritus Professor, University </a:t>
            </a:r>
            <a:r>
              <a:rPr lang="en-US" sz="3900" dirty="0" smtClean="0"/>
              <a:t>of St. Thomas (Minneapolis-St. Paul), </a:t>
            </a:r>
            <a:endParaRPr lang="en-US" sz="3900" dirty="0" smtClean="0"/>
          </a:p>
          <a:p>
            <a:pPr algn="l"/>
            <a:r>
              <a:rPr lang="en-US" sz="3900" dirty="0" smtClean="0"/>
              <a:t>Distinguished Scholar, Antioch </a:t>
            </a:r>
            <a:r>
              <a:rPr lang="en-US" sz="3900" dirty="0" smtClean="0"/>
              <a:t>University</a:t>
            </a:r>
          </a:p>
          <a:p>
            <a:endParaRPr lang="en-US" dirty="0"/>
          </a:p>
        </p:txBody>
      </p:sp>
    </p:spTree>
    <p:extLst>
      <p:ext uri="{BB962C8B-B14F-4D97-AF65-F5344CB8AC3E}">
        <p14:creationId xmlns:p14="http://schemas.microsoft.com/office/powerpoint/2010/main" val="756341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5954751" cy="6857999"/>
          </a:xfrm>
          <a:solidFill>
            <a:schemeClr val="accent4">
              <a:lumMod val="20000"/>
              <a:lumOff val="80000"/>
            </a:schemeClr>
          </a:solidFill>
        </p:spPr>
        <p:txBody>
          <a:bodyPr>
            <a:normAutofit fontScale="90000"/>
          </a:bodyPr>
          <a:lstStyle/>
          <a:p>
            <a:r>
              <a:rPr lang="en-US" b="1" i="1" dirty="0" smtClean="0"/>
              <a:t>What to Expect</a:t>
            </a:r>
            <a:r>
              <a:rPr lang="en-US" b="1" i="1" dirty="0"/>
              <a:t> </a:t>
            </a:r>
            <a:r>
              <a:rPr lang="en-US" b="1" dirty="0" smtClean="0"/>
              <a:t>- An </a:t>
            </a:r>
            <a:r>
              <a:rPr lang="en-US" b="1" dirty="0" smtClean="0">
                <a:solidFill>
                  <a:srgbClr val="FF0000"/>
                </a:solidFill>
              </a:rPr>
              <a:t>arithmetic level </a:t>
            </a:r>
            <a:r>
              <a:rPr lang="en-US" b="1" dirty="0" smtClean="0"/>
              <a:t>of understanding of the dynamics of pervasive, structural racism amongst many whites who have not thought much about racial identity &amp; </a:t>
            </a:r>
            <a:r>
              <a:rPr lang="en-US" b="1" dirty="0" smtClean="0"/>
              <a:t>whiteness</a:t>
            </a:r>
            <a:br>
              <a:rPr lang="en-US" b="1" dirty="0" smtClean="0"/>
            </a:br>
            <a:r>
              <a:rPr lang="en-US" b="1" dirty="0" smtClean="0"/>
              <a:t/>
            </a:r>
            <a:br>
              <a:rPr lang="en-US" b="1" dirty="0" smtClean="0"/>
            </a:br>
            <a:r>
              <a:rPr lang="en-US" b="1" i="1" dirty="0" smtClean="0"/>
              <a:t>THIS </a:t>
            </a:r>
            <a:r>
              <a:rPr lang="en-US" b="1" i="1" dirty="0" smtClean="0"/>
              <a:t>IS </a:t>
            </a:r>
            <a:r>
              <a:rPr lang="en-US" b="1" i="1" dirty="0" smtClean="0"/>
              <a:t>WHY</a:t>
            </a:r>
            <a:r>
              <a:rPr lang="en-US" b="1" i="1" dirty="0"/>
              <a:t> </a:t>
            </a:r>
            <a:r>
              <a:rPr lang="en-US" b="1" i="1" dirty="0" smtClean="0"/>
              <a:t>RACIAL </a:t>
            </a:r>
            <a:r>
              <a:rPr lang="en-US" b="1" i="1" dirty="0" smtClean="0"/>
              <a:t>AFFINITY GROUPS ARE SOMETIMES HELPFUL</a:t>
            </a:r>
            <a:endParaRPr lang="en-US" b="1" i="1" dirty="0"/>
          </a:p>
        </p:txBody>
      </p:sp>
      <p:sp>
        <p:nvSpPr>
          <p:cNvPr id="3" name="Content Placeholder 2"/>
          <p:cNvSpPr>
            <a:spLocks noGrp="1"/>
          </p:cNvSpPr>
          <p:nvPr>
            <p:ph idx="1"/>
          </p:nvPr>
        </p:nvSpPr>
        <p:spPr>
          <a:xfrm>
            <a:off x="5954750" y="0"/>
            <a:ext cx="6237251" cy="6857999"/>
          </a:xfrm>
          <a:solidFill>
            <a:schemeClr val="accent5">
              <a:lumMod val="20000"/>
              <a:lumOff val="80000"/>
            </a:schemeClr>
          </a:solidFill>
        </p:spPr>
        <p:txBody>
          <a:bodyPr>
            <a:normAutofit lnSpcReduction="10000"/>
          </a:bodyPr>
          <a:lstStyle/>
          <a:p>
            <a:endParaRPr lang="en-US" sz="4000" i="1" dirty="0" smtClean="0"/>
          </a:p>
          <a:p>
            <a:r>
              <a:rPr lang="en-US" sz="4000" i="1" dirty="0" smtClean="0"/>
              <a:t>What </a:t>
            </a:r>
            <a:r>
              <a:rPr lang="en-US" sz="4000" i="1" dirty="0" smtClean="0"/>
              <a:t>to Expect </a:t>
            </a:r>
            <a:r>
              <a:rPr lang="en-US" sz="4000" dirty="0" smtClean="0"/>
              <a:t>- A </a:t>
            </a:r>
            <a:r>
              <a:rPr lang="en-US" sz="4000" dirty="0" smtClean="0">
                <a:solidFill>
                  <a:srgbClr val="FF0000"/>
                </a:solidFill>
              </a:rPr>
              <a:t>calculus level </a:t>
            </a:r>
            <a:r>
              <a:rPr lang="en-US" sz="4000" dirty="0" smtClean="0"/>
              <a:t>of understanding amongst black, indigenous and people of color (BIPOC) who have negotiated the dynamics of structural racism &amp; white supremacy all their </a:t>
            </a:r>
            <a:r>
              <a:rPr lang="en-US" sz="4000" dirty="0" smtClean="0"/>
              <a:t>lives</a:t>
            </a:r>
          </a:p>
          <a:p>
            <a:endParaRPr lang="en-US" sz="4000" dirty="0" smtClean="0"/>
          </a:p>
          <a:p>
            <a:r>
              <a:rPr lang="en-US" sz="4000" i="1" dirty="0" smtClean="0"/>
              <a:t>BIPOC FOLK GET TIRED </a:t>
            </a:r>
            <a:r>
              <a:rPr lang="en-US" sz="4000" i="1" dirty="0" smtClean="0"/>
              <a:t>OF </a:t>
            </a:r>
            <a:r>
              <a:rPr lang="en-US" sz="4000" i="1" dirty="0" smtClean="0"/>
              <a:t>WITNESSING WHITE  </a:t>
            </a:r>
            <a:r>
              <a:rPr lang="en-US" sz="4000" i="1" dirty="0" smtClean="0"/>
              <a:t>‘WOKENESS’</a:t>
            </a:r>
          </a:p>
        </p:txBody>
      </p:sp>
    </p:spTree>
    <p:extLst>
      <p:ext uri="{BB962C8B-B14F-4D97-AF65-F5344CB8AC3E}">
        <p14:creationId xmlns:p14="http://schemas.microsoft.com/office/powerpoint/2010/main" val="1590779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24829"/>
          </a:xfrm>
        </p:spPr>
        <p:txBody>
          <a:bodyPr>
            <a:noAutofit/>
          </a:bodyPr>
          <a:lstStyle/>
          <a:p>
            <a:r>
              <a:rPr lang="en-US" sz="5400" b="1" i="1" dirty="0" smtClean="0">
                <a:solidFill>
                  <a:srgbClr val="FF0000"/>
                </a:solidFill>
              </a:rPr>
              <a:t>For Whites - Be Wary of Expecting Approval </a:t>
            </a:r>
            <a:endParaRPr lang="en-US" sz="5400" b="1" i="1" dirty="0">
              <a:solidFill>
                <a:srgbClr val="FF0000"/>
              </a:solidFill>
            </a:endParaRPr>
          </a:p>
        </p:txBody>
      </p:sp>
      <p:sp>
        <p:nvSpPr>
          <p:cNvPr id="3" name="Content Placeholder 2"/>
          <p:cNvSpPr>
            <a:spLocks noGrp="1"/>
          </p:cNvSpPr>
          <p:nvPr>
            <p:ph idx="1"/>
          </p:nvPr>
        </p:nvSpPr>
        <p:spPr>
          <a:xfrm>
            <a:off x="0" y="724829"/>
            <a:ext cx="12191999" cy="6133170"/>
          </a:xfrm>
          <a:solidFill>
            <a:schemeClr val="accent6">
              <a:lumMod val="20000"/>
              <a:lumOff val="80000"/>
            </a:schemeClr>
          </a:solidFill>
        </p:spPr>
        <p:txBody>
          <a:bodyPr>
            <a:normAutofit lnSpcReduction="10000"/>
          </a:bodyPr>
          <a:lstStyle/>
          <a:p>
            <a:pPr marL="0" lvl="0" indent="0">
              <a:lnSpc>
                <a:spcPct val="100000"/>
              </a:lnSpc>
              <a:spcBef>
                <a:spcPts val="0"/>
              </a:spcBef>
              <a:buNone/>
            </a:pPr>
            <a:r>
              <a:rPr lang="en-US" dirty="0"/>
              <a:t>“I honestly have been having a hard time being in predominately white classes lately as people in this country realize, </a:t>
            </a:r>
            <a:r>
              <a:rPr lang="en-US" i="1" dirty="0"/>
              <a:t>again</a:t>
            </a:r>
            <a:r>
              <a:rPr lang="en-US" dirty="0"/>
              <a:t>, the issues that exist in America for Black </a:t>
            </a:r>
            <a:r>
              <a:rPr lang="en-US" dirty="0" smtClean="0"/>
              <a:t>people</a:t>
            </a:r>
            <a:r>
              <a:rPr lang="mr-IN" dirty="0" smtClean="0"/>
              <a:t>……</a:t>
            </a:r>
            <a:r>
              <a:rPr lang="en-US" dirty="0" smtClean="0"/>
              <a:t> </a:t>
            </a:r>
          </a:p>
          <a:p>
            <a:pPr marL="0" lvl="0" indent="0">
              <a:lnSpc>
                <a:spcPct val="100000"/>
              </a:lnSpc>
              <a:spcBef>
                <a:spcPts val="0"/>
              </a:spcBef>
              <a:buNone/>
            </a:pPr>
            <a:r>
              <a:rPr lang="en-US" dirty="0" smtClean="0"/>
              <a:t>While </a:t>
            </a:r>
            <a:r>
              <a:rPr lang="en-US" dirty="0"/>
              <a:t>she was giving her long spiel on her good work, I couldn't figure out where to place my feelings. I could see it from a mile away; I even prepped myself for it before the class. I prepared for </a:t>
            </a:r>
            <a:r>
              <a:rPr lang="en-US" i="1" dirty="0"/>
              <a:t>THIS</a:t>
            </a:r>
            <a:r>
              <a:rPr lang="en-US" dirty="0"/>
              <a:t>, but I still wasn’t ready. Her actions were </a:t>
            </a:r>
            <a:r>
              <a:rPr lang="en-US" dirty="0" err="1"/>
              <a:t>soooo</a:t>
            </a:r>
            <a:r>
              <a:rPr lang="en-US" dirty="0"/>
              <a:t> predictable, well, to me. It was something I knew was bound to happen in a class placed right in the heart of the world grappling with whether or not Black lives matter. But still felt completely uncomfortable, sick. Now, I am not one to dim anyone's light, but all I felt like saying was, "oh, okay. That's cute. You want a cookie?" I couldn't help but think, "this is not something new, why is it new to you? Why are you just now having these conversations?" I do not know this woman and may never have a class with her again; however, I will always remember what she did and how it made me </a:t>
            </a:r>
            <a:r>
              <a:rPr lang="en-US" dirty="0" smtClean="0"/>
              <a:t>feel</a:t>
            </a:r>
            <a:r>
              <a:rPr lang="en-US" dirty="0"/>
              <a:t>.” </a:t>
            </a:r>
            <a:endParaRPr lang="en-US" dirty="0" smtClean="0"/>
          </a:p>
          <a:p>
            <a:pPr marL="0" lvl="0" indent="0">
              <a:lnSpc>
                <a:spcPct val="100000"/>
              </a:lnSpc>
              <a:spcBef>
                <a:spcPts val="0"/>
              </a:spcBef>
              <a:buNone/>
            </a:pPr>
            <a:r>
              <a:rPr lang="en-US" sz="2200" dirty="0" smtClean="0"/>
              <a:t>Carmina Maye 2020 </a:t>
            </a:r>
            <a:r>
              <a:rPr lang="en-US" sz="2200" i="1" dirty="0" smtClean="0"/>
              <a:t>I Really Wanted this to Be a Poem</a:t>
            </a:r>
            <a:r>
              <a:rPr lang="en-US" sz="2200" dirty="0" smtClean="0"/>
              <a:t>. (Dept. of Art &amp; Art Education, Teachers College)</a:t>
            </a:r>
          </a:p>
        </p:txBody>
      </p:sp>
    </p:spTree>
    <p:extLst>
      <p:ext uri="{BB962C8B-B14F-4D97-AF65-F5344CB8AC3E}">
        <p14:creationId xmlns:p14="http://schemas.microsoft.com/office/powerpoint/2010/main" val="1978118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8575"/>
          </a:xfrm>
        </p:spPr>
        <p:txBody>
          <a:bodyPr>
            <a:noAutofit/>
          </a:bodyPr>
          <a:lstStyle/>
          <a:p>
            <a:r>
              <a:rPr lang="en-US" sz="6600" b="1" i="1" dirty="0" smtClean="0">
                <a:solidFill>
                  <a:srgbClr val="FF0000"/>
                </a:solidFill>
              </a:rPr>
              <a:t>“Good Whites” – like me (Stephen)</a:t>
            </a:r>
            <a:endParaRPr lang="en-US" sz="6600" b="1" i="1" dirty="0">
              <a:solidFill>
                <a:srgbClr val="FF0000"/>
              </a:solidFill>
            </a:endParaRPr>
          </a:p>
        </p:txBody>
      </p:sp>
      <p:sp>
        <p:nvSpPr>
          <p:cNvPr id="3" name="Content Placeholder 2"/>
          <p:cNvSpPr>
            <a:spLocks noGrp="1"/>
          </p:cNvSpPr>
          <p:nvPr>
            <p:ph idx="1"/>
          </p:nvPr>
        </p:nvSpPr>
        <p:spPr>
          <a:xfrm>
            <a:off x="0" y="1148576"/>
            <a:ext cx="12192000" cy="5709424"/>
          </a:xfrm>
          <a:solidFill>
            <a:schemeClr val="accent4">
              <a:lumMod val="20000"/>
              <a:lumOff val="80000"/>
            </a:schemeClr>
          </a:solidFill>
        </p:spPr>
        <p:txBody>
          <a:bodyPr>
            <a:normAutofit lnSpcReduction="10000"/>
          </a:bodyPr>
          <a:lstStyle/>
          <a:p>
            <a:r>
              <a:rPr lang="en-US" sz="3200" dirty="0" smtClean="0"/>
              <a:t>Believe that we don’t see race </a:t>
            </a:r>
          </a:p>
          <a:p>
            <a:r>
              <a:rPr lang="en-US" sz="3200" dirty="0"/>
              <a:t>B</a:t>
            </a:r>
            <a:r>
              <a:rPr lang="en-US" sz="3200" dirty="0" smtClean="0"/>
              <a:t>elieve everyone is a human being &amp; we should treat everyone the same (colorblind ideology)</a:t>
            </a:r>
          </a:p>
          <a:p>
            <a:r>
              <a:rPr lang="en-US" sz="3200" dirty="0" smtClean="0"/>
              <a:t>Believe we focus on actions &amp; individual character, not racial identity</a:t>
            </a:r>
          </a:p>
          <a:p>
            <a:r>
              <a:rPr lang="en-US" sz="3200" dirty="0" smtClean="0"/>
              <a:t>Choose when to engage in race and anti-racism</a:t>
            </a:r>
          </a:p>
          <a:p>
            <a:r>
              <a:rPr lang="en-US" sz="3200" dirty="0" smtClean="0"/>
              <a:t>Can monitor our own racism</a:t>
            </a:r>
          </a:p>
          <a:p>
            <a:r>
              <a:rPr lang="en-US" sz="3200" dirty="0" smtClean="0"/>
              <a:t>Believe we have a pure, anti-racist soul</a:t>
            </a:r>
          </a:p>
          <a:p>
            <a:r>
              <a:rPr lang="en-US" sz="3200" dirty="0" smtClean="0"/>
              <a:t>Believe we are free of white supremacist conditioning</a:t>
            </a:r>
          </a:p>
          <a:p>
            <a:r>
              <a:rPr lang="en-US" sz="3200" dirty="0" smtClean="0"/>
              <a:t>View racism as something committed by less enlightened whites</a:t>
            </a:r>
          </a:p>
          <a:p>
            <a:r>
              <a:rPr lang="en-US" sz="3200" dirty="0" smtClean="0"/>
              <a:t>Regard ourselves as allies of people of color </a:t>
            </a:r>
          </a:p>
          <a:p>
            <a:r>
              <a:rPr lang="en-US" sz="2400" dirty="0" smtClean="0"/>
              <a:t>                                                                              </a:t>
            </a:r>
            <a:r>
              <a:rPr lang="en-US" dirty="0" smtClean="0"/>
              <a:t>(Shannon Sullivan </a:t>
            </a:r>
            <a:r>
              <a:rPr lang="en-US" i="1" dirty="0" smtClean="0"/>
              <a:t>Good White People </a:t>
            </a:r>
            <a:r>
              <a:rPr lang="en-US" dirty="0" smtClean="0"/>
              <a:t>2014)</a:t>
            </a:r>
            <a:endParaRPr lang="en-US" dirty="0"/>
          </a:p>
        </p:txBody>
      </p:sp>
    </p:spTree>
    <p:extLst>
      <p:ext uri="{BB962C8B-B14F-4D97-AF65-F5344CB8AC3E}">
        <p14:creationId xmlns:p14="http://schemas.microsoft.com/office/powerpoint/2010/main" val="1022031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1070516"/>
          </a:xfrm>
        </p:spPr>
        <p:txBody>
          <a:bodyPr>
            <a:normAutofit fontScale="90000"/>
          </a:bodyPr>
          <a:lstStyle/>
          <a:p>
            <a:r>
              <a:rPr lang="en-US" sz="7200" b="1" i="1" dirty="0" smtClean="0">
                <a:solidFill>
                  <a:srgbClr val="FF0000"/>
                </a:solidFill>
              </a:rPr>
              <a:t>Behaviors of “Good Whites” </a:t>
            </a:r>
            <a:endParaRPr lang="en-US" sz="7200" b="1" i="1" dirty="0">
              <a:solidFill>
                <a:srgbClr val="FF0000"/>
              </a:solidFill>
            </a:endParaRPr>
          </a:p>
        </p:txBody>
      </p:sp>
      <p:sp>
        <p:nvSpPr>
          <p:cNvPr id="3" name="Content Placeholder 2"/>
          <p:cNvSpPr>
            <a:spLocks noGrp="1"/>
          </p:cNvSpPr>
          <p:nvPr>
            <p:ph idx="1"/>
          </p:nvPr>
        </p:nvSpPr>
        <p:spPr>
          <a:xfrm>
            <a:off x="0" y="1070518"/>
            <a:ext cx="12192000" cy="5787482"/>
          </a:xfrm>
          <a:solidFill>
            <a:schemeClr val="accent1">
              <a:lumMod val="20000"/>
              <a:lumOff val="80000"/>
            </a:schemeClr>
          </a:solidFill>
        </p:spPr>
        <p:txBody>
          <a:bodyPr>
            <a:normAutofit lnSpcReduction="10000"/>
          </a:bodyPr>
          <a:lstStyle/>
          <a:p>
            <a:r>
              <a:rPr lang="en-US" sz="3200" dirty="0" smtClean="0"/>
              <a:t>When confronted with examples of their learned racism, good whites will vigorously deny any racist intent, claim they have been misunderstood, are acting innocently, &amp; are being unfairly accused</a:t>
            </a:r>
          </a:p>
          <a:p>
            <a:r>
              <a:rPr lang="en-US" sz="3200" dirty="0" smtClean="0"/>
              <a:t>Will become defensive </a:t>
            </a:r>
            <a:r>
              <a:rPr lang="en-US" sz="3200" dirty="0"/>
              <a:t>&amp;</a:t>
            </a:r>
            <a:r>
              <a:rPr lang="en-US" sz="3200" dirty="0" smtClean="0"/>
              <a:t> immediately seek to explain to people of color the “real” meaning of their behavior</a:t>
            </a:r>
          </a:p>
          <a:p>
            <a:r>
              <a:rPr lang="en-US" sz="3200" dirty="0" smtClean="0"/>
              <a:t>Will resist “sitting with” the reality that they have learned racism &amp; white supremacy throughout their lives &amp; carry those viruses</a:t>
            </a:r>
          </a:p>
          <a:p>
            <a:r>
              <a:rPr lang="en-US" sz="3200" dirty="0" smtClean="0"/>
              <a:t>Will accuse people of color of imagining things, seeing racism where it doesn’t exist, </a:t>
            </a:r>
            <a:r>
              <a:rPr lang="en-US" sz="3200" dirty="0"/>
              <a:t>&amp;</a:t>
            </a:r>
            <a:r>
              <a:rPr lang="en-US" sz="3200" dirty="0" smtClean="0"/>
              <a:t> denying the validity of whites’ experience</a:t>
            </a:r>
          </a:p>
          <a:p>
            <a:r>
              <a:rPr lang="en-US" sz="3200" dirty="0" smtClean="0"/>
              <a:t>Will come to each other’s defense in multi-racial discussions</a:t>
            </a:r>
          </a:p>
          <a:p>
            <a:r>
              <a:rPr lang="en-US" sz="3200" dirty="0" smtClean="0"/>
              <a:t>I know this because these are all of my learned behaviors </a:t>
            </a:r>
          </a:p>
          <a:p>
            <a:r>
              <a:rPr lang="en-US" sz="2400" dirty="0" smtClean="0"/>
              <a:t>                                                                                     </a:t>
            </a:r>
            <a:r>
              <a:rPr lang="en-US" dirty="0" smtClean="0"/>
              <a:t>(Robin </a:t>
            </a:r>
            <a:r>
              <a:rPr lang="en-US" dirty="0" err="1" smtClean="0"/>
              <a:t>DiAngelo</a:t>
            </a:r>
            <a:r>
              <a:rPr lang="en-US" dirty="0" smtClean="0"/>
              <a:t> </a:t>
            </a:r>
            <a:r>
              <a:rPr lang="en-US" i="1" dirty="0" smtClean="0"/>
              <a:t>White Fragility </a:t>
            </a:r>
            <a:r>
              <a:rPr lang="en-US" dirty="0" smtClean="0"/>
              <a:t>2018)</a:t>
            </a:r>
          </a:p>
          <a:p>
            <a:endParaRPr lang="en-US" sz="3200" dirty="0"/>
          </a:p>
        </p:txBody>
      </p:sp>
    </p:spTree>
    <p:extLst>
      <p:ext uri="{BB962C8B-B14F-4D97-AF65-F5344CB8AC3E}">
        <p14:creationId xmlns:p14="http://schemas.microsoft.com/office/powerpoint/2010/main" val="170917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0516"/>
          </a:xfrm>
        </p:spPr>
        <p:txBody>
          <a:bodyPr>
            <a:normAutofit/>
          </a:bodyPr>
          <a:lstStyle/>
          <a:p>
            <a:r>
              <a:rPr lang="en-US" b="1" i="1" u="sng" dirty="0" smtClean="0">
                <a:solidFill>
                  <a:srgbClr val="FF0000"/>
                </a:solidFill>
              </a:rPr>
              <a:t>Hard Truths – What I Know as a White Professional</a:t>
            </a:r>
            <a:endParaRPr lang="en-US" b="1" i="1" u="sng" dirty="0">
              <a:solidFill>
                <a:srgbClr val="FF0000"/>
              </a:solidFill>
            </a:endParaRPr>
          </a:p>
        </p:txBody>
      </p:sp>
      <p:sp>
        <p:nvSpPr>
          <p:cNvPr id="3" name="Content Placeholder 2"/>
          <p:cNvSpPr>
            <a:spLocks noGrp="1"/>
          </p:cNvSpPr>
          <p:nvPr>
            <p:ph idx="1"/>
          </p:nvPr>
        </p:nvSpPr>
        <p:spPr>
          <a:xfrm>
            <a:off x="0" y="1070516"/>
            <a:ext cx="12192000" cy="5787483"/>
          </a:xfrm>
          <a:solidFill>
            <a:schemeClr val="accent6">
              <a:lumMod val="20000"/>
              <a:lumOff val="80000"/>
            </a:schemeClr>
          </a:solidFill>
        </p:spPr>
        <p:txBody>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a:t>
            </a:r>
            <a:r>
              <a:rPr lang="en-US" dirty="0" smtClean="0"/>
              <a:t>MY/OUR </a:t>
            </a:r>
            <a:r>
              <a:rPr lang="en-US" dirty="0" smtClean="0"/>
              <a:t>responsibility .</a:t>
            </a:r>
            <a:endParaRPr lang="en-US" dirty="0"/>
          </a:p>
        </p:txBody>
      </p:sp>
    </p:spTree>
    <p:extLst>
      <p:ext uri="{BB962C8B-B14F-4D97-AF65-F5344CB8AC3E}">
        <p14:creationId xmlns:p14="http://schemas.microsoft.com/office/powerpoint/2010/main" val="72963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4038"/>
          </a:xfrm>
        </p:spPr>
        <p:txBody>
          <a:bodyPr/>
          <a:lstStyle/>
          <a:p>
            <a:r>
              <a:rPr lang="en-US" b="1" i="1" dirty="0" smtClean="0">
                <a:solidFill>
                  <a:srgbClr val="FF0000"/>
                </a:solidFill>
              </a:rPr>
              <a:t>CLIMBING THE LADDER OF RACIAL CONVERSATIONS</a:t>
            </a:r>
            <a:endParaRPr lang="en-US" b="1" i="1" dirty="0">
              <a:solidFill>
                <a:srgbClr val="FF0000"/>
              </a:solidFill>
            </a:endParaRPr>
          </a:p>
        </p:txBody>
      </p:sp>
      <p:sp>
        <p:nvSpPr>
          <p:cNvPr id="3" name="Content Placeholder 2"/>
          <p:cNvSpPr>
            <a:spLocks noGrp="1"/>
          </p:cNvSpPr>
          <p:nvPr>
            <p:ph idx="1"/>
          </p:nvPr>
        </p:nvSpPr>
        <p:spPr>
          <a:xfrm>
            <a:off x="0" y="814038"/>
            <a:ext cx="12192000" cy="6043961"/>
          </a:xfrm>
          <a:solidFill>
            <a:schemeClr val="accent4">
              <a:lumMod val="20000"/>
              <a:lumOff val="80000"/>
            </a:schemeClr>
          </a:solidFill>
        </p:spPr>
        <p:txBody>
          <a:bodyPr>
            <a:normAutofit/>
          </a:bodyPr>
          <a:lstStyle/>
          <a:p>
            <a:r>
              <a:rPr lang="en-US" dirty="0" smtClean="0">
                <a:solidFill>
                  <a:srgbClr val="00B050"/>
                </a:solidFill>
              </a:rPr>
              <a:t>    Constant </a:t>
            </a:r>
            <a:r>
              <a:rPr lang="en-US" dirty="0" smtClean="0">
                <a:solidFill>
                  <a:srgbClr val="00B050"/>
                </a:solidFill>
              </a:rPr>
              <a:t>Check Ins</a:t>
            </a:r>
            <a:endParaRPr lang="en-US" dirty="0">
              <a:solidFill>
                <a:srgbClr val="00B050"/>
              </a:solidFill>
            </a:endParaRPr>
          </a:p>
          <a:p>
            <a:r>
              <a:rPr lang="en-US" dirty="0" smtClean="0">
                <a:solidFill>
                  <a:srgbClr val="FF0000"/>
                </a:solidFill>
              </a:rPr>
              <a:t>           Scaffold </a:t>
            </a:r>
            <a:r>
              <a:rPr lang="en-US" dirty="0" smtClean="0">
                <a:solidFill>
                  <a:srgbClr val="FF0000"/>
                </a:solidFill>
              </a:rPr>
              <a:t>– Micro-aggressions </a:t>
            </a:r>
          </a:p>
          <a:p>
            <a:r>
              <a:rPr lang="en-US" dirty="0" smtClean="0">
                <a:solidFill>
                  <a:srgbClr val="0070C0"/>
                </a:solidFill>
              </a:rPr>
              <a:t>                  Scaffold </a:t>
            </a:r>
            <a:r>
              <a:rPr lang="en-US" dirty="0" smtClean="0">
                <a:solidFill>
                  <a:srgbClr val="0070C0"/>
                </a:solidFill>
              </a:rPr>
              <a:t>via Scenario Analysis</a:t>
            </a:r>
          </a:p>
          <a:p>
            <a:r>
              <a:rPr lang="en-US" dirty="0" smtClean="0"/>
              <a:t>  </a:t>
            </a:r>
            <a:r>
              <a:rPr lang="en-US" dirty="0" smtClean="0"/>
              <a:t>                       Constantly </a:t>
            </a:r>
            <a:r>
              <a:rPr lang="en-US" dirty="0" smtClean="0"/>
              <a:t>Explain Process out Loud  </a:t>
            </a:r>
          </a:p>
          <a:p>
            <a:r>
              <a:rPr lang="en-US" dirty="0" smtClean="0">
                <a:solidFill>
                  <a:srgbClr val="00B050"/>
                </a:solidFill>
              </a:rPr>
              <a:t>                              Use </a:t>
            </a:r>
            <a:r>
              <a:rPr lang="en-US" dirty="0" smtClean="0">
                <a:solidFill>
                  <a:srgbClr val="00B050"/>
                </a:solidFill>
              </a:rPr>
              <a:t>Video-testimony to Prompt Conversation </a:t>
            </a:r>
          </a:p>
          <a:p>
            <a:r>
              <a:rPr lang="en-US" dirty="0" smtClean="0"/>
              <a:t>                      </a:t>
            </a:r>
            <a:r>
              <a:rPr lang="en-US" dirty="0" smtClean="0"/>
              <a:t>                   </a:t>
            </a:r>
            <a:r>
              <a:rPr lang="en-US" dirty="0" smtClean="0">
                <a:solidFill>
                  <a:srgbClr val="FF0000"/>
                </a:solidFill>
              </a:rPr>
              <a:t>Use </a:t>
            </a:r>
            <a:r>
              <a:rPr lang="en-US" dirty="0" smtClean="0">
                <a:solidFill>
                  <a:srgbClr val="FF0000"/>
                </a:solidFill>
              </a:rPr>
              <a:t>Structured Conversation Protocols</a:t>
            </a:r>
          </a:p>
          <a:p>
            <a:r>
              <a:rPr lang="en-US" dirty="0" smtClean="0"/>
              <a:t>                               </a:t>
            </a:r>
            <a:r>
              <a:rPr lang="en-US" dirty="0" smtClean="0"/>
              <a:t>                    </a:t>
            </a:r>
            <a:r>
              <a:rPr lang="en-US" dirty="0" smtClean="0">
                <a:solidFill>
                  <a:srgbClr val="0070C0"/>
                </a:solidFill>
              </a:rPr>
              <a:t>Prepare </a:t>
            </a:r>
            <a:r>
              <a:rPr lang="en-US" dirty="0" smtClean="0">
                <a:solidFill>
                  <a:srgbClr val="0070C0"/>
                </a:solidFill>
              </a:rPr>
              <a:t>People for Brave Space</a:t>
            </a:r>
          </a:p>
          <a:p>
            <a:r>
              <a:rPr lang="en-US" dirty="0" smtClean="0"/>
              <a:t>                                    </a:t>
            </a:r>
            <a:r>
              <a:rPr lang="en-US" dirty="0" smtClean="0"/>
              <a:t>                      Define </a:t>
            </a:r>
            <a:r>
              <a:rPr lang="en-US" dirty="0" smtClean="0"/>
              <a:t>Your Terms via Narrative Experience</a:t>
            </a:r>
          </a:p>
          <a:p>
            <a:r>
              <a:rPr lang="en-US" dirty="0" smtClean="0"/>
              <a:t>                                                      </a:t>
            </a:r>
            <a:r>
              <a:rPr lang="en-US" dirty="0" smtClean="0"/>
              <a:t>             </a:t>
            </a:r>
            <a:r>
              <a:rPr lang="en-US" dirty="0" smtClean="0">
                <a:solidFill>
                  <a:srgbClr val="00B050"/>
                </a:solidFill>
              </a:rPr>
              <a:t>Build </a:t>
            </a:r>
            <a:r>
              <a:rPr lang="en-US" dirty="0" smtClean="0">
                <a:solidFill>
                  <a:srgbClr val="00B050"/>
                </a:solidFill>
              </a:rPr>
              <a:t>Relationships via Identity-Sharing*</a:t>
            </a:r>
          </a:p>
          <a:p>
            <a:r>
              <a:rPr lang="en-US" dirty="0" smtClean="0"/>
              <a:t>                                                                    </a:t>
            </a:r>
            <a:r>
              <a:rPr lang="en-US" dirty="0" smtClean="0"/>
              <a:t>        </a:t>
            </a:r>
            <a:r>
              <a:rPr lang="en-US" dirty="0" smtClean="0">
                <a:solidFill>
                  <a:srgbClr val="FF0000"/>
                </a:solidFill>
              </a:rPr>
              <a:t>Model </a:t>
            </a:r>
            <a:r>
              <a:rPr lang="en-US" dirty="0" smtClean="0">
                <a:solidFill>
                  <a:srgbClr val="FF0000"/>
                </a:solidFill>
              </a:rPr>
              <a:t>Narrative Disclosure of Struggle </a:t>
            </a:r>
          </a:p>
          <a:p>
            <a:r>
              <a:rPr lang="en-US" dirty="0" smtClean="0"/>
              <a:t>                                                                                       </a:t>
            </a:r>
            <a:r>
              <a:rPr lang="en-US" dirty="0" smtClean="0"/>
              <a:t>       </a:t>
            </a:r>
            <a:r>
              <a:rPr lang="en-US" dirty="0" smtClean="0">
                <a:solidFill>
                  <a:srgbClr val="0070C0"/>
                </a:solidFill>
              </a:rPr>
              <a:t>Take Emotional </a:t>
            </a:r>
            <a:r>
              <a:rPr lang="en-US" dirty="0" smtClean="0">
                <a:solidFill>
                  <a:srgbClr val="0070C0"/>
                </a:solidFill>
              </a:rPr>
              <a:t>Temperature</a:t>
            </a:r>
          </a:p>
          <a:p>
            <a:r>
              <a:rPr lang="en-US" sz="1800" dirty="0" smtClean="0"/>
              <a:t>                                                                                       </a:t>
            </a:r>
            <a:r>
              <a:rPr lang="en-US" sz="2000" dirty="0" smtClean="0"/>
              <a:t>*(</a:t>
            </a:r>
            <a:r>
              <a:rPr lang="en-US" sz="2000" i="1" dirty="0" smtClean="0"/>
              <a:t>I Am </a:t>
            </a:r>
            <a:r>
              <a:rPr lang="en-US" sz="2000" i="1" dirty="0"/>
              <a:t>F</a:t>
            </a:r>
            <a:r>
              <a:rPr lang="en-US" sz="2000" i="1" dirty="0" smtClean="0"/>
              <a:t>rom, Story of My Name, Why This is Important to Me</a:t>
            </a:r>
            <a:r>
              <a:rPr lang="en-US" sz="2000" dirty="0" smtClean="0"/>
              <a:t>)</a:t>
            </a:r>
          </a:p>
          <a:p>
            <a:endParaRPr lang="en-US" dirty="0" smtClean="0"/>
          </a:p>
          <a:p>
            <a:endParaRPr lang="en-US" dirty="0"/>
          </a:p>
        </p:txBody>
      </p:sp>
    </p:spTree>
    <p:extLst>
      <p:ext uri="{BB962C8B-B14F-4D97-AF65-F5344CB8AC3E}">
        <p14:creationId xmlns:p14="http://schemas.microsoft.com/office/powerpoint/2010/main" val="576034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6272"/>
          </a:xfrm>
        </p:spPr>
        <p:txBody>
          <a:bodyPr>
            <a:normAutofit/>
          </a:bodyPr>
          <a:lstStyle/>
          <a:p>
            <a:r>
              <a:rPr lang="en-US" sz="7200" b="1" i="1" dirty="0" smtClean="0">
                <a:solidFill>
                  <a:srgbClr val="FF0000"/>
                </a:solidFill>
              </a:rPr>
              <a:t>Questions, Comments, Reactions</a:t>
            </a:r>
            <a:endParaRPr lang="en-US" sz="7200" b="1" i="1" dirty="0">
              <a:solidFill>
                <a:srgbClr val="FF0000"/>
              </a:solidFill>
            </a:endParaRPr>
          </a:p>
        </p:txBody>
      </p:sp>
      <p:sp>
        <p:nvSpPr>
          <p:cNvPr id="3" name="Content Placeholder 2"/>
          <p:cNvSpPr>
            <a:spLocks noGrp="1"/>
          </p:cNvSpPr>
          <p:nvPr>
            <p:ph idx="1"/>
          </p:nvPr>
        </p:nvSpPr>
        <p:spPr>
          <a:xfrm>
            <a:off x="0" y="1126272"/>
            <a:ext cx="12192000" cy="5731727"/>
          </a:xfrm>
          <a:solidFill>
            <a:schemeClr val="tx2">
              <a:lumMod val="20000"/>
              <a:lumOff val="80000"/>
            </a:schemeClr>
          </a:solidFill>
        </p:spPr>
        <p:txBody>
          <a:bodyPr>
            <a:normAutofit fontScale="92500"/>
          </a:bodyPr>
          <a:lstStyle/>
          <a:p>
            <a:r>
              <a:rPr lang="en-US" sz="4800" dirty="0" smtClean="0"/>
              <a:t>Let’s Pause to See What We’re Thinking About Right Now</a:t>
            </a:r>
          </a:p>
          <a:p>
            <a:r>
              <a:rPr lang="en-US" sz="4800" dirty="0" smtClean="0"/>
              <a:t>EITHER</a:t>
            </a:r>
            <a:r>
              <a:rPr lang="mr-IN" sz="4800" dirty="0" smtClean="0"/>
              <a:t>…</a:t>
            </a:r>
            <a:r>
              <a:rPr lang="en-US" sz="4800" dirty="0" smtClean="0"/>
              <a:t>.</a:t>
            </a:r>
          </a:p>
          <a:p>
            <a:r>
              <a:rPr lang="en-US" sz="4800" dirty="0" smtClean="0"/>
              <a:t>Post a question, reaction or comment on Zoom Chat</a:t>
            </a:r>
          </a:p>
          <a:p>
            <a:r>
              <a:rPr lang="en-US" sz="4800" dirty="0" smtClean="0"/>
              <a:t>Use the ‘Raised Hand’ function on Zoom </a:t>
            </a:r>
          </a:p>
          <a:p>
            <a:r>
              <a:rPr lang="en-US" sz="4800" dirty="0" smtClean="0"/>
              <a:t>(Click on ‘Participants’ link at bottom center of the screen, then click the ‘Raise Hand’ command)</a:t>
            </a:r>
            <a:endParaRPr lang="en-US" sz="4800" dirty="0"/>
          </a:p>
        </p:txBody>
      </p:sp>
    </p:spTree>
    <p:extLst>
      <p:ext uri="{BB962C8B-B14F-4D97-AF65-F5344CB8AC3E}">
        <p14:creationId xmlns:p14="http://schemas.microsoft.com/office/powerpoint/2010/main" val="1552473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04331"/>
          </a:xfrm>
          <a:solidFill>
            <a:schemeClr val="accent1">
              <a:lumMod val="40000"/>
              <a:lumOff val="60000"/>
            </a:schemeClr>
          </a:solidFill>
        </p:spPr>
        <p:txBody>
          <a:bodyPr>
            <a:normAutofit/>
          </a:bodyPr>
          <a:lstStyle/>
          <a:p>
            <a:pPr algn="ctr"/>
            <a:r>
              <a:rPr lang="en-US" sz="8000" b="1" i="1" dirty="0" smtClean="0">
                <a:solidFill>
                  <a:srgbClr val="FF0000"/>
                </a:solidFill>
              </a:rPr>
              <a:t>Circle of Voices</a:t>
            </a:r>
            <a:endParaRPr lang="en-US" sz="8000" dirty="0"/>
          </a:p>
        </p:txBody>
      </p:sp>
      <p:sp>
        <p:nvSpPr>
          <p:cNvPr id="3" name="Content Placeholder 2"/>
          <p:cNvSpPr>
            <a:spLocks noGrp="1"/>
          </p:cNvSpPr>
          <p:nvPr>
            <p:ph idx="1"/>
          </p:nvPr>
        </p:nvSpPr>
        <p:spPr>
          <a:xfrm>
            <a:off x="0" y="1204332"/>
            <a:ext cx="12192000" cy="5653668"/>
          </a:xfrm>
          <a:solidFill>
            <a:schemeClr val="accent6">
              <a:lumMod val="20000"/>
              <a:lumOff val="80000"/>
            </a:schemeClr>
          </a:solidFill>
        </p:spPr>
        <p:txBody>
          <a:bodyPr>
            <a:normAutofit fontScale="92500" lnSpcReduction="10000"/>
          </a:bodyPr>
          <a:lstStyle/>
          <a:p>
            <a:r>
              <a:rPr lang="en-US" sz="3600" dirty="0" smtClean="0">
                <a:ea typeface="ＭＳ Ｐゴシック" charset="-128"/>
                <a:cs typeface="ＭＳ Ｐゴシック" charset="-128"/>
              </a:rPr>
              <a:t>Spend a minute silently thinking about your response to this question </a:t>
            </a:r>
            <a:endParaRPr lang="en-US" sz="3600" i="1" dirty="0">
              <a:ea typeface="ＭＳ Ｐゴシック" charset="-128"/>
              <a:cs typeface="ＭＳ Ｐゴシック" charset="-128"/>
            </a:endParaRPr>
          </a:p>
          <a:p>
            <a:pPr algn="ctr"/>
            <a:r>
              <a:rPr lang="en-US" sz="3900" i="1" dirty="0" smtClean="0">
                <a:solidFill>
                  <a:srgbClr val="FF0000"/>
                </a:solidFill>
              </a:rPr>
              <a:t>How do I, or how have I seen others, try to model a willingness to </a:t>
            </a:r>
            <a:r>
              <a:rPr lang="en-US" sz="3900" i="1" dirty="0" smtClean="0">
                <a:solidFill>
                  <a:srgbClr val="FF0000"/>
                </a:solidFill>
              </a:rPr>
              <a:t>address</a:t>
            </a:r>
            <a:r>
              <a:rPr lang="en-US" sz="3900" i="1" dirty="0" smtClean="0">
                <a:solidFill>
                  <a:srgbClr val="FF0000"/>
                </a:solidFill>
              </a:rPr>
              <a:t> race </a:t>
            </a:r>
            <a:r>
              <a:rPr lang="en-US" sz="3900" i="1" dirty="0" smtClean="0">
                <a:solidFill>
                  <a:srgbClr val="FF0000"/>
                </a:solidFill>
              </a:rPr>
              <a:t>for colleagues, peers and students?</a:t>
            </a:r>
            <a:endParaRPr lang="en-US" sz="3900" dirty="0" smtClean="0">
              <a:solidFill>
                <a:srgbClr val="FF0000"/>
              </a:solidFill>
              <a:ea typeface="ＭＳ Ｐゴシック" charset="-128"/>
              <a:cs typeface="ＭＳ Ｐゴシック" charset="-128"/>
            </a:endParaRPr>
          </a:p>
          <a:p>
            <a:pPr>
              <a:defRPr/>
            </a:pPr>
            <a:r>
              <a:rPr lang="en-US" sz="3600" dirty="0">
                <a:ea typeface="ＭＳ Ｐゴシック" charset="-128"/>
                <a:cs typeface="ＭＳ Ｐゴシック" charset="-128"/>
              </a:rPr>
              <a:t>Go round the circle in </a:t>
            </a:r>
            <a:r>
              <a:rPr lang="en-US" sz="3600" dirty="0" smtClean="0">
                <a:ea typeface="ＭＳ Ｐゴシック" charset="-128"/>
                <a:cs typeface="ＭＳ Ｐゴシック" charset="-128"/>
              </a:rPr>
              <a:t>1</a:t>
            </a:r>
            <a:r>
              <a:rPr lang="en-US" sz="3600" baseline="30000" dirty="0" smtClean="0">
                <a:ea typeface="ＭＳ Ｐゴシック" charset="-128"/>
                <a:cs typeface="ＭＳ Ｐゴシック" charset="-128"/>
              </a:rPr>
              <a:t>st</a:t>
            </a:r>
            <a:r>
              <a:rPr lang="en-US" sz="3600" dirty="0" smtClean="0">
                <a:ea typeface="ＭＳ Ｐゴシック" charset="-128"/>
                <a:cs typeface="ＭＳ Ｐゴシック" charset="-128"/>
              </a:rPr>
              <a:t> name alphabetical order </a:t>
            </a:r>
            <a:r>
              <a:rPr lang="en-US" sz="3600" dirty="0">
                <a:ea typeface="ＭＳ Ｐゴシック" charset="-128"/>
                <a:cs typeface="ＭＳ Ｐゴシック" charset="-128"/>
              </a:rPr>
              <a:t>- each person has up to 1 minute of uninterrupted air time to give their response.  No interruptions allowed.</a:t>
            </a:r>
          </a:p>
          <a:p>
            <a:pPr>
              <a:defRPr/>
            </a:pPr>
            <a:r>
              <a:rPr lang="en-US" sz="3600" dirty="0">
                <a:ea typeface="ＭＳ Ｐゴシック" charset="-128"/>
                <a:cs typeface="ＭＳ Ｐゴシック" charset="-128"/>
              </a:rPr>
              <a:t>After all have spoken, move into free discussion (anyone can speak) but make sure that every comment you offer somehow refers back to a comment made by </a:t>
            </a:r>
            <a:r>
              <a:rPr lang="en-US" sz="3600" b="1" dirty="0">
                <a:ea typeface="ＭＳ Ｐゴシック" charset="-128"/>
                <a:cs typeface="ＭＳ Ｐゴシック" charset="-128"/>
              </a:rPr>
              <a:t>someone else</a:t>
            </a:r>
            <a:r>
              <a:rPr lang="en-US" sz="3600" dirty="0">
                <a:ea typeface="ＭＳ Ｐゴシック" charset="-128"/>
                <a:cs typeface="ＭＳ Ｐゴシック" charset="-128"/>
              </a:rPr>
              <a:t> in the opening circle of voices.  This need </a:t>
            </a:r>
            <a:r>
              <a:rPr lang="en-US" sz="3600" b="1" dirty="0">
                <a:ea typeface="ＭＳ Ｐゴシック" charset="-128"/>
                <a:cs typeface="ＭＳ Ｐゴシック" charset="-128"/>
              </a:rPr>
              <a:t>NOT</a:t>
            </a:r>
            <a:r>
              <a:rPr lang="en-US" sz="3600" dirty="0">
                <a:ea typeface="ＭＳ Ｐゴシック" charset="-128"/>
                <a:cs typeface="ＭＳ Ｐゴシック" charset="-128"/>
              </a:rPr>
              <a:t> be </a:t>
            </a:r>
            <a:r>
              <a:rPr lang="en-US" sz="3600" dirty="0" smtClean="0">
                <a:ea typeface="ＭＳ Ｐゴシック" charset="-128"/>
                <a:cs typeface="ＭＳ Ｐゴシック" charset="-128"/>
              </a:rPr>
              <a:t>an agreement </a:t>
            </a:r>
            <a:r>
              <a:rPr lang="en-US" sz="3600" dirty="0">
                <a:ea typeface="ＭＳ Ｐゴシック" charset="-128"/>
                <a:cs typeface="ＭＳ Ｐゴシック" charset="-128"/>
              </a:rPr>
              <a:t>- it can be a disagreement, a question, an elaboration or extension, an illustration. </a:t>
            </a:r>
            <a:endParaRPr lang="en-US" sz="3600" dirty="0"/>
          </a:p>
          <a:p>
            <a:endParaRPr lang="en-US" dirty="0"/>
          </a:p>
        </p:txBody>
      </p:sp>
    </p:spTree>
    <p:extLst>
      <p:ext uri="{BB962C8B-B14F-4D97-AF65-F5344CB8AC3E}">
        <p14:creationId xmlns:p14="http://schemas.microsoft.com/office/powerpoint/2010/main" val="1266464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4419"/>
          </a:xfrm>
        </p:spPr>
        <p:txBody>
          <a:bodyPr>
            <a:normAutofit fontScale="90000"/>
          </a:bodyPr>
          <a:lstStyle/>
          <a:p>
            <a:r>
              <a:rPr lang="en-US" sz="7200" b="1" i="1" dirty="0" smtClean="0">
                <a:solidFill>
                  <a:srgbClr val="FF0000"/>
                </a:solidFill>
              </a:rPr>
              <a:t>So where do </a:t>
            </a:r>
            <a:r>
              <a:rPr lang="en-US" sz="7200" b="1" i="1" dirty="0" smtClean="0">
                <a:solidFill>
                  <a:srgbClr val="FF0000"/>
                </a:solidFill>
              </a:rPr>
              <a:t>we </a:t>
            </a:r>
            <a:r>
              <a:rPr lang="en-US" sz="7200" b="1" i="1" dirty="0" smtClean="0">
                <a:solidFill>
                  <a:srgbClr val="FF0000"/>
                </a:solidFill>
              </a:rPr>
              <a:t>go from here?</a:t>
            </a:r>
            <a:endParaRPr lang="en-US" sz="7200" b="1" i="1" dirty="0">
              <a:solidFill>
                <a:srgbClr val="FF0000"/>
              </a:solidFill>
            </a:endParaRPr>
          </a:p>
        </p:txBody>
      </p:sp>
      <p:sp>
        <p:nvSpPr>
          <p:cNvPr id="3" name="Content Placeholder 2"/>
          <p:cNvSpPr>
            <a:spLocks noGrp="1"/>
          </p:cNvSpPr>
          <p:nvPr>
            <p:ph idx="1"/>
          </p:nvPr>
        </p:nvSpPr>
        <p:spPr>
          <a:xfrm>
            <a:off x="1" y="884420"/>
            <a:ext cx="12192000" cy="5973579"/>
          </a:xfrm>
          <a:solidFill>
            <a:schemeClr val="accent4">
              <a:lumMod val="20000"/>
              <a:lumOff val="80000"/>
            </a:schemeClr>
          </a:solidFill>
        </p:spPr>
        <p:txBody>
          <a:bodyPr>
            <a:normAutofit/>
          </a:bodyPr>
          <a:lstStyle/>
          <a:p>
            <a:r>
              <a:rPr lang="en-US" dirty="0" smtClean="0"/>
              <a:t>Understand that calling out racism is the responsibility of whites</a:t>
            </a:r>
          </a:p>
          <a:p>
            <a:r>
              <a:rPr lang="en-US" dirty="0" smtClean="0"/>
              <a:t>If you’re white d</a:t>
            </a:r>
            <a:r>
              <a:rPr lang="en-US" dirty="0" smtClean="0"/>
              <a:t>on’t wait </a:t>
            </a:r>
            <a:r>
              <a:rPr lang="en-US" dirty="0" smtClean="0"/>
              <a:t>for people of color to say they’re uncomfortable with something – if you have any unease, name it</a:t>
            </a:r>
          </a:p>
          <a:p>
            <a:r>
              <a:rPr lang="en-US" dirty="0" smtClean="0"/>
              <a:t>Work on naming racism as LEARNED behavior – not individual soul flaw </a:t>
            </a:r>
          </a:p>
          <a:p>
            <a:r>
              <a:rPr lang="en-US" dirty="0" smtClean="0"/>
              <a:t>Strive to model </a:t>
            </a:r>
            <a:r>
              <a:rPr lang="en-US" dirty="0" smtClean="0"/>
              <a:t>an antiracist </a:t>
            </a:r>
            <a:r>
              <a:rPr lang="en-US" dirty="0" smtClean="0"/>
              <a:t>awareness in your own contributions</a:t>
            </a:r>
          </a:p>
          <a:p>
            <a:r>
              <a:rPr lang="en-US" dirty="0" smtClean="0"/>
              <a:t>Understand white privilege/power as an unconscious phenomenon – </a:t>
            </a:r>
            <a:r>
              <a:rPr lang="en-US" dirty="0" smtClean="0"/>
              <a:t>it’s not </a:t>
            </a:r>
            <a:r>
              <a:rPr lang="en-US" dirty="0" smtClean="0"/>
              <a:t>worrying about how your race makes things difficult for you</a:t>
            </a:r>
          </a:p>
          <a:p>
            <a:r>
              <a:rPr lang="en-US" dirty="0" smtClean="0"/>
              <a:t>Don’t expect gratitude or thanks – you’re just doing the right thing</a:t>
            </a:r>
          </a:p>
          <a:p>
            <a:r>
              <a:rPr lang="en-US" dirty="0" smtClean="0"/>
              <a:t>Don’t preach at, or disdain, those you regard as “less enlightened”</a:t>
            </a:r>
          </a:p>
          <a:p>
            <a:r>
              <a:rPr lang="en-US" dirty="0" smtClean="0"/>
              <a:t>Don’t set </a:t>
            </a:r>
            <a:r>
              <a:rPr lang="en-US" dirty="0" smtClean="0"/>
              <a:t>people up </a:t>
            </a:r>
            <a:r>
              <a:rPr lang="en-US" dirty="0" smtClean="0"/>
              <a:t>to “confess” &amp; then grant absolution </a:t>
            </a:r>
          </a:p>
          <a:p>
            <a:r>
              <a:rPr lang="en-US" dirty="0" smtClean="0"/>
              <a:t>Don’t stay silent in multiracial discussions </a:t>
            </a:r>
          </a:p>
          <a:p>
            <a:r>
              <a:rPr lang="en-US" dirty="0" smtClean="0"/>
              <a:t>Do assume you’ll say the “wrong” thing &amp; leave feeling you messed </a:t>
            </a:r>
            <a:r>
              <a:rPr lang="en-US" dirty="0" smtClean="0"/>
              <a:t>up</a:t>
            </a:r>
            <a:endParaRPr lang="en-US" dirty="0" smtClean="0"/>
          </a:p>
        </p:txBody>
      </p:sp>
    </p:spTree>
    <p:extLst>
      <p:ext uri="{BB962C8B-B14F-4D97-AF65-F5344CB8AC3E}">
        <p14:creationId xmlns:p14="http://schemas.microsoft.com/office/powerpoint/2010/main" val="832408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5824"/>
          </a:xfrm>
        </p:spPr>
        <p:txBody>
          <a:bodyPr>
            <a:noAutofit/>
          </a:bodyPr>
          <a:lstStyle/>
          <a:p>
            <a:r>
              <a:rPr lang="en-US" sz="6000" b="1" i="1" dirty="0">
                <a:solidFill>
                  <a:srgbClr val="FF0000"/>
                </a:solidFill>
              </a:rPr>
              <a:t>G</a:t>
            </a:r>
            <a:r>
              <a:rPr lang="en-US" sz="6000" b="1" i="1" dirty="0" smtClean="0">
                <a:solidFill>
                  <a:srgbClr val="FF0000"/>
                </a:solidFill>
              </a:rPr>
              <a:t>eneral Resources</a:t>
            </a:r>
            <a:endParaRPr lang="en-US" sz="6000" b="1" i="1" dirty="0">
              <a:solidFill>
                <a:srgbClr val="FF0000"/>
              </a:solidFill>
            </a:endParaRPr>
          </a:p>
        </p:txBody>
      </p:sp>
      <p:sp>
        <p:nvSpPr>
          <p:cNvPr id="3" name="Content Placeholder 2"/>
          <p:cNvSpPr>
            <a:spLocks noGrp="1"/>
          </p:cNvSpPr>
          <p:nvPr>
            <p:ph idx="1"/>
          </p:nvPr>
        </p:nvSpPr>
        <p:spPr>
          <a:xfrm>
            <a:off x="0" y="885824"/>
            <a:ext cx="12192000" cy="5972175"/>
          </a:xfrm>
          <a:solidFill>
            <a:schemeClr val="accent5">
              <a:lumMod val="20000"/>
              <a:lumOff val="80000"/>
            </a:schemeClr>
          </a:solidFill>
        </p:spPr>
        <p:txBody>
          <a:bodyPr>
            <a:noAutofit/>
          </a:bodyPr>
          <a:lstStyle/>
          <a:p>
            <a:r>
              <a:rPr lang="en-US" sz="2400" dirty="0" err="1" smtClean="0"/>
              <a:t>Ijeama</a:t>
            </a:r>
            <a:r>
              <a:rPr lang="en-US" sz="2400" dirty="0" smtClean="0"/>
              <a:t> </a:t>
            </a:r>
            <a:r>
              <a:rPr lang="en-US" sz="2400" dirty="0" err="1" smtClean="0"/>
              <a:t>Oluo</a:t>
            </a:r>
            <a:r>
              <a:rPr lang="en-US" sz="2400" dirty="0" smtClean="0"/>
              <a:t> – </a:t>
            </a:r>
            <a:r>
              <a:rPr lang="en-US" sz="2400" i="1" dirty="0" smtClean="0"/>
              <a:t>So You Want to Talk About Race </a:t>
            </a:r>
            <a:r>
              <a:rPr lang="en-US" sz="2400" dirty="0" smtClean="0"/>
              <a:t>(2019) </a:t>
            </a:r>
            <a:r>
              <a:rPr lang="en-US" sz="2400" dirty="0" smtClean="0">
                <a:hlinkClick r:id="rId2"/>
              </a:rPr>
              <a:t>https://www.youtube.com/watch?v=TnybJZRWipg</a:t>
            </a:r>
            <a:endParaRPr lang="en-US" sz="2400" dirty="0" smtClean="0"/>
          </a:p>
          <a:p>
            <a:r>
              <a:rPr lang="en-US" sz="2400" dirty="0" smtClean="0"/>
              <a:t>George </a:t>
            </a:r>
            <a:r>
              <a:rPr lang="en-US" sz="2400" dirty="0" err="1" smtClean="0"/>
              <a:t>Yancy</a:t>
            </a:r>
            <a:r>
              <a:rPr lang="en-US" sz="2400" dirty="0" smtClean="0"/>
              <a:t>  -  </a:t>
            </a:r>
            <a:r>
              <a:rPr lang="en-US" sz="2400" i="1" dirty="0" smtClean="0"/>
              <a:t>Look! A White </a:t>
            </a:r>
            <a:r>
              <a:rPr lang="en-US" sz="2400" dirty="0" smtClean="0"/>
              <a:t>(2012), </a:t>
            </a:r>
            <a:r>
              <a:rPr lang="en-US" sz="2400" i="1" dirty="0" smtClean="0"/>
              <a:t>What White Looks Like </a:t>
            </a:r>
            <a:r>
              <a:rPr lang="en-US" sz="2400" dirty="0" smtClean="0"/>
              <a:t>(2004), </a:t>
            </a:r>
            <a:r>
              <a:rPr lang="en-US" sz="2400" i="1" dirty="0" smtClean="0"/>
              <a:t>White Self-Criticality beyond Anti-Racism </a:t>
            </a:r>
            <a:r>
              <a:rPr lang="en-US" sz="2400" dirty="0" smtClean="0"/>
              <a:t>(2016) </a:t>
            </a:r>
            <a:r>
              <a:rPr lang="en-US" sz="2400" dirty="0" smtClean="0">
                <a:hlinkClick r:id="rId3"/>
              </a:rPr>
              <a:t>https://www.youtube.com/watch?v=fyZNAAr8czE</a:t>
            </a:r>
            <a:endParaRPr lang="en-US" sz="2400" dirty="0" smtClean="0"/>
          </a:p>
          <a:p>
            <a:r>
              <a:rPr lang="en-US" sz="2400" dirty="0" err="1" smtClean="0"/>
              <a:t>Derald</a:t>
            </a:r>
            <a:r>
              <a:rPr lang="en-US" sz="2400" dirty="0" smtClean="0"/>
              <a:t> Wing Sue – </a:t>
            </a:r>
            <a:r>
              <a:rPr lang="en-US" sz="2400" i="1" dirty="0" smtClean="0"/>
              <a:t>Race Talk &amp; the Conspiracy of Silence </a:t>
            </a:r>
            <a:r>
              <a:rPr lang="en-US" sz="2400" dirty="0" smtClean="0"/>
              <a:t>(2016) </a:t>
            </a:r>
            <a:r>
              <a:rPr lang="en-US" sz="2400" dirty="0" smtClean="0">
                <a:hlinkClick r:id="rId4"/>
              </a:rPr>
              <a:t>https://www.youtube.com/watch?v=Nrw6Bf5weTM&amp;t=53s</a:t>
            </a:r>
            <a:endParaRPr lang="en-US" sz="2400" dirty="0" smtClean="0"/>
          </a:p>
          <a:p>
            <a:r>
              <a:rPr lang="en-US" sz="2400" dirty="0" smtClean="0"/>
              <a:t>Shannon Sullivan – </a:t>
            </a:r>
            <a:r>
              <a:rPr lang="en-US" sz="2400" i="1" dirty="0" smtClean="0"/>
              <a:t>Good White People </a:t>
            </a:r>
            <a:r>
              <a:rPr lang="en-US" sz="2400" dirty="0" smtClean="0"/>
              <a:t>(2014) </a:t>
            </a:r>
            <a:r>
              <a:rPr lang="en-US" sz="2400" dirty="0" smtClean="0">
                <a:hlinkClick r:id="rId5"/>
              </a:rPr>
              <a:t>https://www.youtube.com/watch?v=UZo06BjmbbE</a:t>
            </a:r>
            <a:endParaRPr lang="en-US" sz="2400" dirty="0" smtClean="0"/>
          </a:p>
          <a:p>
            <a:r>
              <a:rPr lang="en-US" sz="2400" dirty="0" smtClean="0"/>
              <a:t>Robin </a:t>
            </a:r>
            <a:r>
              <a:rPr lang="en-US" sz="2400" dirty="0" err="1" smtClean="0"/>
              <a:t>DiAngelo</a:t>
            </a:r>
            <a:r>
              <a:rPr lang="en-US" sz="2400" dirty="0" smtClean="0"/>
              <a:t> – </a:t>
            </a:r>
            <a:r>
              <a:rPr lang="en-US" sz="2400" i="1" dirty="0" smtClean="0"/>
              <a:t>White Fragility </a:t>
            </a:r>
            <a:r>
              <a:rPr lang="en-US" sz="2400" dirty="0" smtClean="0"/>
              <a:t>(2018) </a:t>
            </a:r>
            <a:r>
              <a:rPr lang="en-US" sz="2400" dirty="0" smtClean="0">
                <a:hlinkClick r:id="rId6"/>
              </a:rPr>
              <a:t>https://www.youtube.com/watch?v=45ey4jgoxeU</a:t>
            </a:r>
            <a:endParaRPr lang="en-US" sz="2400" dirty="0" smtClean="0"/>
          </a:p>
          <a:p>
            <a:r>
              <a:rPr lang="en-US" sz="2400" dirty="0" err="1" smtClean="0"/>
              <a:t>Ibram</a:t>
            </a:r>
            <a:r>
              <a:rPr lang="en-US" sz="2400" dirty="0" smtClean="0"/>
              <a:t> X. </a:t>
            </a:r>
            <a:r>
              <a:rPr lang="en-US" sz="2400" dirty="0" err="1" smtClean="0"/>
              <a:t>Kendi</a:t>
            </a:r>
            <a:r>
              <a:rPr lang="en-US" sz="2400" dirty="0" smtClean="0"/>
              <a:t> – </a:t>
            </a:r>
            <a:r>
              <a:rPr lang="en-US" sz="2400" i="1" dirty="0" smtClean="0"/>
              <a:t>How to Be an Anti-Racist </a:t>
            </a:r>
            <a:r>
              <a:rPr lang="en-US" sz="2400" dirty="0" smtClean="0"/>
              <a:t>(2019) </a:t>
            </a:r>
            <a:r>
              <a:rPr lang="en-US" sz="2400" dirty="0" smtClean="0">
                <a:hlinkClick r:id="rId7"/>
              </a:rPr>
              <a:t>https://www.youtube.com/watch?v=TzuOlyyQlug</a:t>
            </a:r>
            <a:endParaRPr lang="en-US" sz="2400" dirty="0" smtClean="0"/>
          </a:p>
          <a:p>
            <a:r>
              <a:rPr lang="en-US" sz="2400" dirty="0" smtClean="0"/>
              <a:t>Glenn Singleton – </a:t>
            </a:r>
            <a:r>
              <a:rPr lang="en-US" sz="2400" i="1" dirty="0" smtClean="0"/>
              <a:t>Courageous Conversations About Race </a:t>
            </a:r>
            <a:r>
              <a:rPr lang="en-US" sz="2400" dirty="0" smtClean="0"/>
              <a:t>(2014) </a:t>
            </a:r>
            <a:r>
              <a:rPr lang="en-US" sz="2400" dirty="0" smtClean="0">
                <a:hlinkClick r:id="rId8"/>
              </a:rPr>
              <a:t>https://www.youtube.com/watch?v=IwaOBXzJ3hs</a:t>
            </a:r>
            <a:endParaRPr lang="en-US" sz="2400" dirty="0" smtClean="0"/>
          </a:p>
          <a:p>
            <a:r>
              <a:rPr lang="en-US" sz="2400" dirty="0" smtClean="0"/>
              <a:t>Tim Wise – </a:t>
            </a:r>
            <a:r>
              <a:rPr lang="en-US" sz="2400" i="1" dirty="0" smtClean="0"/>
              <a:t>White Like Me </a:t>
            </a:r>
            <a:r>
              <a:rPr lang="en-US" sz="2400" dirty="0" smtClean="0"/>
              <a:t>(2011) </a:t>
            </a:r>
            <a:r>
              <a:rPr lang="en-US" sz="2400" dirty="0" smtClean="0">
                <a:hlinkClick r:id="rId9"/>
              </a:rPr>
              <a:t>https://www.youtube.com/watch?v=N4fbr1LlxEk</a:t>
            </a:r>
            <a:endParaRPr lang="en-US" sz="2400" dirty="0"/>
          </a:p>
        </p:txBody>
      </p:sp>
    </p:spTree>
    <p:extLst>
      <p:ext uri="{BB962C8B-B14F-4D97-AF65-F5344CB8AC3E}">
        <p14:creationId xmlns:p14="http://schemas.microsoft.com/office/powerpoint/2010/main" val="1570347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27073" cy="6858000"/>
          </a:xfrm>
          <a:solidFill>
            <a:schemeClr val="accent5">
              <a:lumMod val="20000"/>
              <a:lumOff val="80000"/>
            </a:schemeClr>
          </a:solidFill>
        </p:spPr>
        <p:txBody>
          <a:bodyPr>
            <a:normAutofit fontScale="90000"/>
          </a:bodyPr>
          <a:lstStyle/>
          <a:p>
            <a:r>
              <a:rPr lang="en-US" dirty="0" smtClean="0"/>
              <a:t/>
            </a:r>
            <a:br>
              <a:rPr lang="en-US" dirty="0" smtClean="0"/>
            </a:br>
            <a:r>
              <a:rPr lang="en-US" dirty="0" smtClean="0"/>
              <a:t>He, him, his</a:t>
            </a:r>
            <a:br>
              <a:rPr lang="en-US" dirty="0" smtClean="0"/>
            </a:br>
            <a:r>
              <a:rPr lang="en-US" dirty="0" smtClean="0"/>
              <a:t>Born in Liverpool, England (1949)</a:t>
            </a:r>
            <a:br>
              <a:rPr lang="en-US" dirty="0" smtClean="0"/>
            </a:br>
            <a:r>
              <a:rPr lang="en-US" dirty="0" smtClean="0"/>
              <a:t>American since 2002</a:t>
            </a:r>
            <a:br>
              <a:rPr lang="en-US" dirty="0" smtClean="0"/>
            </a:br>
            <a:r>
              <a:rPr lang="en-US" dirty="0" smtClean="0"/>
              <a:t>Married with 2 children, both born in New York city</a:t>
            </a:r>
            <a:br>
              <a:rPr lang="en-US" dirty="0" smtClean="0"/>
            </a:br>
            <a:r>
              <a:rPr lang="en-US" dirty="0" smtClean="0"/>
              <a:t>Lived in St. Paul since 1992</a:t>
            </a:r>
            <a:br>
              <a:rPr lang="en-US" dirty="0" smtClean="0"/>
            </a:br>
            <a:r>
              <a:rPr lang="en-US" dirty="0" smtClean="0"/>
              <a:t>Leads the pop punk band The 99ers</a:t>
            </a:r>
            <a:br>
              <a:rPr lang="en-US" dirty="0" smtClean="0"/>
            </a:br>
            <a:r>
              <a:rPr lang="en-US" dirty="0" smtClean="0"/>
              <a:t>(6 albums on Spinout Records)</a:t>
            </a:r>
            <a:br>
              <a:rPr lang="en-US" dirty="0" smtClean="0"/>
            </a:br>
            <a:r>
              <a:rPr lang="en-US" dirty="0" smtClean="0"/>
              <a:t>Struggling to become a white antiracist</a:t>
            </a:r>
            <a:br>
              <a:rPr lang="en-US" dirty="0" smtClean="0"/>
            </a:br>
            <a:r>
              <a:rPr lang="en-US" dirty="0" smtClean="0"/>
              <a:t/>
            </a:r>
            <a:br>
              <a:rPr lang="en-US" dirty="0" smtClean="0"/>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27073" y="1159726"/>
            <a:ext cx="4341033" cy="4719330"/>
          </a:xfrm>
        </p:spPr>
      </p:pic>
    </p:spTree>
    <p:extLst>
      <p:ext uri="{BB962C8B-B14F-4D97-AF65-F5344CB8AC3E}">
        <p14:creationId xmlns:p14="http://schemas.microsoft.com/office/powerpoint/2010/main" val="1526366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8687"/>
          </a:xfrm>
        </p:spPr>
        <p:txBody>
          <a:bodyPr>
            <a:normAutofit/>
          </a:bodyPr>
          <a:lstStyle/>
          <a:p>
            <a:r>
              <a:rPr lang="en-US" sz="6000" b="1" i="1" dirty="0" smtClean="0">
                <a:solidFill>
                  <a:srgbClr val="FF0000"/>
                </a:solidFill>
              </a:rPr>
              <a:t>Stephen’s Resources</a:t>
            </a:r>
            <a:endParaRPr lang="en-US" sz="6000" b="1" i="1" dirty="0">
              <a:solidFill>
                <a:srgbClr val="FF0000"/>
              </a:solidFill>
            </a:endParaRPr>
          </a:p>
        </p:txBody>
      </p:sp>
      <p:sp>
        <p:nvSpPr>
          <p:cNvPr id="3" name="Content Placeholder 2"/>
          <p:cNvSpPr>
            <a:spLocks noGrp="1"/>
          </p:cNvSpPr>
          <p:nvPr>
            <p:ph idx="1"/>
          </p:nvPr>
        </p:nvSpPr>
        <p:spPr>
          <a:xfrm>
            <a:off x="0" y="928688"/>
            <a:ext cx="12192000" cy="5929312"/>
          </a:xfrm>
          <a:solidFill>
            <a:schemeClr val="accent6">
              <a:lumMod val="20000"/>
              <a:lumOff val="80000"/>
            </a:schemeClr>
          </a:solidFill>
        </p:spPr>
        <p:txBody>
          <a:bodyPr>
            <a:normAutofit/>
          </a:bodyPr>
          <a:lstStyle/>
          <a:p>
            <a:r>
              <a:rPr lang="en-US" sz="3200" i="1" dirty="0" smtClean="0"/>
              <a:t>Becomi</a:t>
            </a:r>
            <a:r>
              <a:rPr lang="en-US" sz="3200" i="1" dirty="0" smtClean="0"/>
              <a:t>ng a White Antiracist </a:t>
            </a:r>
            <a:r>
              <a:rPr lang="en-US" sz="3200" dirty="0" smtClean="0"/>
              <a:t>(Stylus </a:t>
            </a:r>
            <a:r>
              <a:rPr lang="mr-IN" sz="3200" dirty="0" smtClean="0"/>
              <a:t>–</a:t>
            </a:r>
            <a:r>
              <a:rPr lang="en-US" sz="3200" dirty="0" smtClean="0"/>
              <a:t> Forthcoming, 2021) w/Mary Hess</a:t>
            </a:r>
          </a:p>
          <a:p>
            <a:r>
              <a:rPr lang="en-US" sz="3200" i="1" dirty="0" smtClean="0"/>
              <a:t>Teaching Race </a:t>
            </a:r>
            <a:r>
              <a:rPr lang="en-US" sz="3200" dirty="0" smtClean="0"/>
              <a:t>(</a:t>
            </a:r>
            <a:r>
              <a:rPr lang="en-US" sz="3200" dirty="0" err="1" smtClean="0"/>
              <a:t>Jossey</a:t>
            </a:r>
            <a:r>
              <a:rPr lang="en-US" sz="3200" dirty="0" smtClean="0"/>
              <a:t>-Bass, 2019)</a:t>
            </a:r>
          </a:p>
          <a:p>
            <a:r>
              <a:rPr lang="en-US" sz="3200" i="1" dirty="0" smtClean="0"/>
              <a:t>Powerful Techniques for Teaching Adults </a:t>
            </a:r>
            <a:r>
              <a:rPr lang="en-US" sz="3200" dirty="0" smtClean="0"/>
              <a:t>(</a:t>
            </a:r>
            <a:r>
              <a:rPr lang="en-US" sz="3200" dirty="0" err="1" smtClean="0"/>
              <a:t>Jossey</a:t>
            </a:r>
            <a:r>
              <a:rPr lang="en-US" sz="3200" dirty="0" smtClean="0"/>
              <a:t>-Bass, 2013)</a:t>
            </a:r>
          </a:p>
          <a:p>
            <a:r>
              <a:rPr lang="en-US" sz="3200" i="1" dirty="0" smtClean="0"/>
              <a:t>Teaching for Critical Thinking </a:t>
            </a:r>
            <a:r>
              <a:rPr lang="en-US" sz="3200" dirty="0" smtClean="0"/>
              <a:t>(</a:t>
            </a:r>
            <a:r>
              <a:rPr lang="en-US" sz="3200" dirty="0" err="1" smtClean="0"/>
              <a:t>Jossey</a:t>
            </a:r>
            <a:r>
              <a:rPr lang="en-US" sz="3200" dirty="0" smtClean="0"/>
              <a:t>-Bass 2012</a:t>
            </a:r>
            <a:r>
              <a:rPr lang="en-US" sz="3200" dirty="0" smtClean="0"/>
              <a:t>) </a:t>
            </a:r>
          </a:p>
          <a:p>
            <a:r>
              <a:rPr lang="en-US" sz="3200" i="1" dirty="0" smtClean="0"/>
              <a:t>Handbook </a:t>
            </a:r>
            <a:r>
              <a:rPr lang="en-US" sz="3200" i="1" dirty="0" smtClean="0"/>
              <a:t>of Race and Adult Education </a:t>
            </a:r>
            <a:r>
              <a:rPr lang="en-US" sz="3200" dirty="0" smtClean="0"/>
              <a:t>(</a:t>
            </a:r>
            <a:r>
              <a:rPr lang="en-US" sz="3200" dirty="0" err="1" smtClean="0"/>
              <a:t>Jossey</a:t>
            </a:r>
            <a:r>
              <a:rPr lang="en-US" sz="3200" dirty="0" smtClean="0"/>
              <a:t>-Bass, 2010) w/ Vanessa Sheared, Juanita Johnson-Bailey, Scipio Colin Jr III, &amp; Elizabeth Peterson</a:t>
            </a:r>
          </a:p>
          <a:p>
            <a:r>
              <a:rPr lang="en-US" sz="3200" i="1" dirty="0" smtClean="0"/>
              <a:t>The Power of Critical Theory </a:t>
            </a:r>
            <a:r>
              <a:rPr lang="en-US" sz="3200" dirty="0" smtClean="0"/>
              <a:t>(</a:t>
            </a:r>
            <a:r>
              <a:rPr lang="en-US" sz="3200" dirty="0" err="1" smtClean="0"/>
              <a:t>Jossey</a:t>
            </a:r>
            <a:r>
              <a:rPr lang="en-US" sz="3200" dirty="0" smtClean="0"/>
              <a:t>-Bass, 2004)</a:t>
            </a:r>
          </a:p>
          <a:p>
            <a:pPr algn="ctr"/>
            <a:r>
              <a:rPr lang="en-US" sz="7100" dirty="0" smtClean="0">
                <a:hlinkClick r:id="rId2"/>
              </a:rPr>
              <a:t>www.stephenbrookfield.com</a:t>
            </a:r>
            <a:r>
              <a:rPr lang="en-US" sz="3200" dirty="0" smtClean="0"/>
              <a:t> </a:t>
            </a:r>
          </a:p>
          <a:p>
            <a:pPr algn="ctr"/>
            <a:r>
              <a:rPr lang="en-US" sz="3200" dirty="0" smtClean="0"/>
              <a:t>(Go to </a:t>
            </a:r>
            <a:r>
              <a:rPr lang="en-US" sz="3200" dirty="0" smtClean="0"/>
              <a:t>“Becoming a </a:t>
            </a:r>
            <a:r>
              <a:rPr lang="en-US" sz="3200" dirty="0" smtClean="0"/>
              <a:t>White Antiracist”, </a:t>
            </a:r>
            <a:r>
              <a:rPr lang="en-US" sz="3200" dirty="0" smtClean="0"/>
              <a:t>“Recent Writings” &amp; “Workshop Materials” links</a:t>
            </a:r>
            <a:r>
              <a:rPr lang="en-US" sz="3200" dirty="0"/>
              <a:t>)</a:t>
            </a:r>
            <a:endParaRPr lang="en-US" sz="3200" dirty="0" smtClean="0"/>
          </a:p>
        </p:txBody>
      </p:sp>
    </p:spTree>
    <p:extLst>
      <p:ext uri="{BB962C8B-B14F-4D97-AF65-F5344CB8AC3E}">
        <p14:creationId xmlns:p14="http://schemas.microsoft.com/office/powerpoint/2010/main" val="1063693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9365"/>
          </a:xfrm>
        </p:spPr>
        <p:txBody>
          <a:bodyPr>
            <a:noAutofit/>
          </a:bodyPr>
          <a:lstStyle/>
          <a:p>
            <a:r>
              <a:rPr lang="en-US" sz="8000" b="1" i="1" dirty="0" smtClean="0">
                <a:solidFill>
                  <a:srgbClr val="FF0000"/>
                </a:solidFill>
              </a:rPr>
              <a:t>White Supremacy</a:t>
            </a:r>
            <a:endParaRPr lang="en-US" sz="8000" b="1" i="1" dirty="0">
              <a:solidFill>
                <a:srgbClr val="FF0000"/>
              </a:solidFill>
            </a:endParaRPr>
          </a:p>
        </p:txBody>
      </p:sp>
      <p:sp>
        <p:nvSpPr>
          <p:cNvPr id="3" name="Content Placeholder 2"/>
          <p:cNvSpPr>
            <a:spLocks noGrp="1"/>
          </p:cNvSpPr>
          <p:nvPr>
            <p:ph idx="1"/>
          </p:nvPr>
        </p:nvSpPr>
        <p:spPr>
          <a:xfrm>
            <a:off x="0" y="1059366"/>
            <a:ext cx="12192000" cy="5798634"/>
          </a:xfrm>
          <a:solidFill>
            <a:schemeClr val="accent2">
              <a:lumMod val="20000"/>
              <a:lumOff val="80000"/>
            </a:schemeClr>
          </a:solidFill>
        </p:spPr>
        <p:txBody>
          <a:bodyPr>
            <a:normAutofit/>
          </a:bodyPr>
          <a:lstStyle/>
          <a:p>
            <a:r>
              <a:rPr lang="en-US" sz="3200" dirty="0" smtClean="0">
                <a:solidFill>
                  <a:srgbClr val="7030A0"/>
                </a:solidFill>
              </a:rPr>
              <a:t>Core Idea </a:t>
            </a:r>
            <a:r>
              <a:rPr lang="mr-IN" sz="3200" dirty="0" smtClean="0"/>
              <a:t>–</a:t>
            </a:r>
            <a:r>
              <a:rPr lang="en-US" sz="3200" dirty="0" smtClean="0"/>
              <a:t> because of their innately superior intelligence, ability to use reason &amp; logic, &amp; capacity for calm objective analysis, whites should be entrusted with the power &amp; control to make decisions for everyone else. People of color are too unsophisticated, irrational &amp; emotional to be entrusted with power. They have ‘soul’ and physical grace but are deemed not to possess intelligence &amp; are driven by animalistic instinct.</a:t>
            </a:r>
          </a:p>
          <a:p>
            <a:r>
              <a:rPr lang="en-US" sz="3200" dirty="0" smtClean="0">
                <a:solidFill>
                  <a:srgbClr val="7030A0"/>
                </a:solidFill>
              </a:rPr>
              <a:t>An unacknowledged component of white identity </a:t>
            </a:r>
            <a:r>
              <a:rPr lang="en-US" sz="3200" dirty="0" smtClean="0"/>
              <a:t>– if you are white assume that you, like me, have this idea in your consciousness at an unacknowledged level. You may think you are past it, but it’s in you.</a:t>
            </a:r>
          </a:p>
          <a:p>
            <a:r>
              <a:rPr lang="en-US" sz="3200" dirty="0" smtClean="0">
                <a:solidFill>
                  <a:srgbClr val="7030A0"/>
                </a:solidFill>
              </a:rPr>
              <a:t>This core idea ‘normalizes’ racism for ‘good whites’ </a:t>
            </a:r>
            <a:r>
              <a:rPr lang="en-US" sz="3200" dirty="0" smtClean="0"/>
              <a:t>– we may deplore racism but we enact it because of learned white supremacy</a:t>
            </a:r>
          </a:p>
          <a:p>
            <a:endParaRPr lang="en-US" dirty="0" smtClean="0"/>
          </a:p>
          <a:p>
            <a:endParaRPr lang="en-US" dirty="0"/>
          </a:p>
        </p:txBody>
      </p:sp>
    </p:spTree>
    <p:extLst>
      <p:ext uri="{BB962C8B-B14F-4D97-AF65-F5344CB8AC3E}">
        <p14:creationId xmlns:p14="http://schemas.microsoft.com/office/powerpoint/2010/main" val="1164556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6272"/>
          </a:xfrm>
        </p:spPr>
        <p:txBody>
          <a:bodyPr>
            <a:normAutofit/>
          </a:bodyPr>
          <a:lstStyle/>
          <a:p>
            <a:r>
              <a:rPr lang="en-US" sz="7200" b="1" i="1" dirty="0" smtClean="0">
                <a:solidFill>
                  <a:srgbClr val="FF0000"/>
                </a:solidFill>
              </a:rPr>
              <a:t>DEFINING TERMS - RACISM</a:t>
            </a:r>
            <a:endParaRPr lang="en-US" sz="7200" b="1" i="1" dirty="0">
              <a:solidFill>
                <a:srgbClr val="FF0000"/>
              </a:solidFill>
            </a:endParaRPr>
          </a:p>
        </p:txBody>
      </p:sp>
      <p:sp>
        <p:nvSpPr>
          <p:cNvPr id="3" name="Content Placeholder 2"/>
          <p:cNvSpPr>
            <a:spLocks noGrp="1"/>
          </p:cNvSpPr>
          <p:nvPr>
            <p:ph idx="1"/>
          </p:nvPr>
        </p:nvSpPr>
        <p:spPr>
          <a:xfrm>
            <a:off x="0" y="1126272"/>
            <a:ext cx="12192000" cy="5731727"/>
          </a:xfrm>
          <a:solidFill>
            <a:schemeClr val="accent5">
              <a:lumMod val="20000"/>
              <a:lumOff val="80000"/>
            </a:schemeClr>
          </a:solidFill>
        </p:spPr>
        <p:txBody>
          <a:bodyPr>
            <a:normAutofit fontScale="92500"/>
          </a:bodyPr>
          <a:lstStyle/>
          <a:p>
            <a:r>
              <a:rPr lang="en-US" dirty="0" smtClean="0"/>
              <a:t>Racism is NOT individual acts of meanness, implicit bias, cultural blindness that come from a place of moral unfitness - though these all reflect a racist system</a:t>
            </a:r>
          </a:p>
          <a:p>
            <a:r>
              <a:rPr lang="en-US" dirty="0" smtClean="0"/>
              <a:t>Racism is a SYSTEM constructed to maintain the power &amp; supremacy of one group. In the US this is Euro-Americans. In other countries it’s ethnicity / religion</a:t>
            </a:r>
          </a:p>
          <a:p>
            <a:r>
              <a:rPr lang="en-US" dirty="0" smtClean="0"/>
              <a:t>In the US this system perpetuates inequality and exclusion through the dissemination of an ideology </a:t>
            </a:r>
            <a:r>
              <a:rPr lang="en-US" dirty="0"/>
              <a:t>of white </a:t>
            </a:r>
            <a:r>
              <a:rPr lang="en-US" dirty="0" smtClean="0"/>
              <a:t>supremacy. This ideology views all non-whites as less than fully human. Whiteness becomes the de-facto definition of humanity, of leadership.</a:t>
            </a:r>
          </a:p>
          <a:p>
            <a:r>
              <a:rPr lang="en-US" dirty="0" smtClean="0"/>
              <a:t>A racist system ensures that communities of color are targeted &amp; harmed but that this is accepted as the natural way of the world - school to prison pipeline, the criminalization of blackness, brownness and redness, the effects of </a:t>
            </a:r>
            <a:r>
              <a:rPr lang="en-US" dirty="0" err="1" smtClean="0"/>
              <a:t>Covid</a:t>
            </a:r>
            <a:r>
              <a:rPr lang="en-US" dirty="0" smtClean="0"/>
              <a:t> 19.</a:t>
            </a:r>
          </a:p>
          <a:p>
            <a:r>
              <a:rPr lang="en-US" dirty="0" smtClean="0"/>
              <a:t>Whites LEARN racism in daily interactions with the system, in breathing the cultural air of stereotypes, &amp; within white-only groups</a:t>
            </a:r>
          </a:p>
          <a:p>
            <a:r>
              <a:rPr lang="en-US" dirty="0" smtClean="0"/>
              <a:t>So early on – establish that racism is a LEARNED BEHAVIOR, not a personal character flaw: a consciousness that structures how we move through the world</a:t>
            </a:r>
            <a:endParaRPr lang="en-US" dirty="0"/>
          </a:p>
        </p:txBody>
      </p:sp>
    </p:spTree>
    <p:extLst>
      <p:ext uri="{BB962C8B-B14F-4D97-AF65-F5344CB8AC3E}">
        <p14:creationId xmlns:p14="http://schemas.microsoft.com/office/powerpoint/2010/main" val="279766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59726"/>
          </a:xfrm>
        </p:spPr>
        <p:txBody>
          <a:bodyPr>
            <a:normAutofit/>
          </a:bodyPr>
          <a:lstStyle/>
          <a:p>
            <a:r>
              <a:rPr lang="en-US" sz="6600" b="1" i="1" dirty="0" smtClean="0">
                <a:solidFill>
                  <a:srgbClr val="FF0000"/>
                </a:solidFill>
              </a:rPr>
              <a:t>How are we </a:t>
            </a:r>
            <a:r>
              <a:rPr lang="en-US" sz="6600" b="1" i="1" dirty="0" smtClean="0">
                <a:solidFill>
                  <a:srgbClr val="FF0000"/>
                </a:solidFill>
              </a:rPr>
              <a:t>feeling about today?</a:t>
            </a:r>
            <a:endParaRPr lang="en-US" sz="6600" b="1" i="1" dirty="0">
              <a:solidFill>
                <a:srgbClr val="FF0000"/>
              </a:solidFill>
            </a:endParaRPr>
          </a:p>
        </p:txBody>
      </p:sp>
      <p:sp>
        <p:nvSpPr>
          <p:cNvPr id="3" name="Content Placeholder 2"/>
          <p:cNvSpPr>
            <a:spLocks noGrp="1"/>
          </p:cNvSpPr>
          <p:nvPr>
            <p:ph idx="1"/>
          </p:nvPr>
        </p:nvSpPr>
        <p:spPr>
          <a:xfrm>
            <a:off x="0" y="1159728"/>
            <a:ext cx="12192000" cy="5698272"/>
          </a:xfrm>
          <a:solidFill>
            <a:schemeClr val="accent6">
              <a:lumMod val="20000"/>
              <a:lumOff val="80000"/>
            </a:schemeClr>
          </a:solidFill>
        </p:spPr>
        <p:txBody>
          <a:bodyPr>
            <a:normAutofit/>
          </a:bodyPr>
          <a:lstStyle/>
          <a:p>
            <a:pPr algn="ctr"/>
            <a:r>
              <a:rPr lang="en-US" sz="7200" dirty="0" smtClean="0"/>
              <a:t>Go to: </a:t>
            </a:r>
            <a:r>
              <a:rPr lang="en-US" sz="9600" dirty="0" err="1" smtClean="0"/>
              <a:t>sli.do.com</a:t>
            </a:r>
            <a:endParaRPr lang="en-US" sz="9600" dirty="0" smtClean="0"/>
          </a:p>
          <a:p>
            <a:pPr algn="ctr"/>
            <a:r>
              <a:rPr lang="en-US" sz="7200" dirty="0" smtClean="0"/>
              <a:t>Enter Code</a:t>
            </a:r>
            <a:r>
              <a:rPr lang="en-US" sz="6000" dirty="0" smtClean="0"/>
              <a:t>: </a:t>
            </a:r>
            <a:r>
              <a:rPr lang="en-US" sz="9600" dirty="0" smtClean="0"/>
              <a:t>18760</a:t>
            </a:r>
          </a:p>
          <a:p>
            <a:pPr algn="ctr"/>
            <a:r>
              <a:rPr lang="en-US" sz="7200" dirty="0" smtClean="0"/>
              <a:t>Vote for as many responses as you like</a:t>
            </a:r>
            <a:endParaRPr lang="en-US" sz="7200" dirty="0"/>
          </a:p>
        </p:txBody>
      </p:sp>
    </p:spTree>
    <p:extLst>
      <p:ext uri="{BB962C8B-B14F-4D97-AF65-F5344CB8AC3E}">
        <p14:creationId xmlns:p14="http://schemas.microsoft.com/office/powerpoint/2010/main" val="111929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04332"/>
          </a:xfrm>
        </p:spPr>
        <p:txBody>
          <a:bodyPr>
            <a:normAutofit/>
          </a:bodyPr>
          <a:lstStyle/>
          <a:p>
            <a:r>
              <a:rPr lang="en-US" sz="7200" b="1" i="1" dirty="0" smtClean="0">
                <a:solidFill>
                  <a:srgbClr val="FF0000"/>
                </a:solidFill>
              </a:rPr>
              <a:t>Important for leaders to disclose</a:t>
            </a:r>
            <a:endParaRPr lang="en-US" sz="7200" b="1" i="1" dirty="0">
              <a:solidFill>
                <a:srgbClr val="FF0000"/>
              </a:solidFill>
            </a:endParaRPr>
          </a:p>
        </p:txBody>
      </p:sp>
      <p:sp>
        <p:nvSpPr>
          <p:cNvPr id="3" name="Content Placeholder 2"/>
          <p:cNvSpPr>
            <a:spLocks noGrp="1"/>
          </p:cNvSpPr>
          <p:nvPr>
            <p:ph idx="1"/>
          </p:nvPr>
        </p:nvSpPr>
        <p:spPr>
          <a:xfrm>
            <a:off x="0" y="1204333"/>
            <a:ext cx="12192000" cy="5653667"/>
          </a:xfrm>
          <a:solidFill>
            <a:schemeClr val="tx2">
              <a:lumMod val="20000"/>
              <a:lumOff val="80000"/>
            </a:schemeClr>
          </a:solidFill>
        </p:spPr>
        <p:txBody>
          <a:bodyPr>
            <a:normAutofit/>
          </a:bodyPr>
          <a:lstStyle/>
          <a:p>
            <a:r>
              <a:rPr lang="en-US" sz="9600" dirty="0" smtClean="0">
                <a:solidFill>
                  <a:prstClr val="black"/>
                </a:solidFill>
                <a:latin typeface="AppleColorEmoji" charset="0"/>
              </a:rPr>
              <a:t>🤔😡🙂😟</a:t>
            </a:r>
          </a:p>
          <a:p>
            <a:r>
              <a:rPr lang="en-US" sz="3600" dirty="0" smtClean="0">
                <a:solidFill>
                  <a:prstClr val="black"/>
                </a:solidFill>
              </a:rPr>
              <a:t>Disclose your commitment but also your acknowledgment that this is complex &amp; difficult work</a:t>
            </a:r>
          </a:p>
          <a:p>
            <a:r>
              <a:rPr lang="en-US" sz="3600" dirty="0" smtClean="0">
                <a:solidFill>
                  <a:prstClr val="black"/>
                </a:solidFill>
              </a:rPr>
              <a:t>Talk about what your own racial identity means for how you approach these conversations</a:t>
            </a:r>
          </a:p>
          <a:p>
            <a:r>
              <a:rPr lang="en-US" sz="3600" dirty="0" smtClean="0">
                <a:solidFill>
                  <a:prstClr val="black"/>
                </a:solidFill>
              </a:rPr>
              <a:t>Maybe use courageous conversations ground rules </a:t>
            </a:r>
          </a:p>
          <a:p>
            <a:r>
              <a:rPr lang="en-US" dirty="0"/>
              <a:t>Singleton, G. 2014. </a:t>
            </a:r>
            <a:r>
              <a:rPr lang="en-US" i="1" dirty="0"/>
              <a:t>Courageous conversations about race: A field guide</a:t>
            </a:r>
            <a:r>
              <a:rPr lang="en-US" dirty="0"/>
              <a:t>. Thousand Oaks, CA: Corwin (2</a:t>
            </a:r>
            <a:r>
              <a:rPr lang="en-US" baseline="30000" dirty="0"/>
              <a:t>nd</a:t>
            </a:r>
            <a:r>
              <a:rPr lang="en-US" dirty="0"/>
              <a:t>. Ed</a:t>
            </a:r>
            <a:r>
              <a:rPr lang="en-US" dirty="0" smtClean="0"/>
              <a:t>.)</a:t>
            </a:r>
            <a:endParaRPr lang="en-US" dirty="0" smtClean="0">
              <a:solidFill>
                <a:prstClr val="black"/>
              </a:solidFill>
            </a:endParaRPr>
          </a:p>
          <a:p>
            <a:endParaRPr lang="en-US" sz="4000" dirty="0" smtClean="0">
              <a:solidFill>
                <a:prstClr val="black"/>
              </a:solidFill>
            </a:endParaRPr>
          </a:p>
          <a:p>
            <a:endParaRPr lang="en-US" sz="9600" dirty="0"/>
          </a:p>
        </p:txBody>
      </p:sp>
    </p:spTree>
    <p:extLst>
      <p:ext uri="{BB962C8B-B14F-4D97-AF65-F5344CB8AC3E}">
        <p14:creationId xmlns:p14="http://schemas.microsoft.com/office/powerpoint/2010/main" val="1493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81667"/>
          </a:xfrm>
        </p:spPr>
        <p:txBody>
          <a:bodyPr>
            <a:noAutofit/>
          </a:bodyPr>
          <a:lstStyle/>
          <a:p>
            <a:r>
              <a:rPr lang="en-US" sz="5400" b="1" i="1" dirty="0" smtClean="0">
                <a:solidFill>
                  <a:srgbClr val="FF0000"/>
                </a:solidFill>
              </a:rPr>
              <a:t>Courageous Conversations Ground Rules</a:t>
            </a:r>
            <a:endParaRPr lang="en-US" sz="5400" b="1" i="1" dirty="0">
              <a:solidFill>
                <a:srgbClr val="FF0000"/>
              </a:solidFill>
            </a:endParaRPr>
          </a:p>
        </p:txBody>
      </p:sp>
      <p:sp>
        <p:nvSpPr>
          <p:cNvPr id="3" name="Content Placeholder 2"/>
          <p:cNvSpPr>
            <a:spLocks noGrp="1"/>
          </p:cNvSpPr>
          <p:nvPr>
            <p:ph idx="1"/>
          </p:nvPr>
        </p:nvSpPr>
        <p:spPr>
          <a:xfrm>
            <a:off x="0" y="1215482"/>
            <a:ext cx="12192000" cy="5642517"/>
          </a:xfrm>
          <a:solidFill>
            <a:schemeClr val="accent4">
              <a:lumMod val="20000"/>
              <a:lumOff val="80000"/>
            </a:schemeClr>
          </a:solidFill>
        </p:spPr>
        <p:txBody>
          <a:bodyPr>
            <a:normAutofit/>
          </a:bodyPr>
          <a:lstStyle/>
          <a:p>
            <a:pPr algn="just"/>
            <a:r>
              <a:rPr lang="en-US" sz="3200" i="1" dirty="0" smtClean="0">
                <a:solidFill>
                  <a:srgbClr val="FF0000"/>
                </a:solidFill>
              </a:rPr>
              <a:t>Stay Engaged </a:t>
            </a:r>
            <a:r>
              <a:rPr lang="en-US" sz="3200" dirty="0" smtClean="0"/>
              <a:t>– be present, emotionally alert, listen carefully</a:t>
            </a:r>
          </a:p>
          <a:p>
            <a:pPr algn="just"/>
            <a:r>
              <a:rPr lang="en-US" sz="3200" i="1" dirty="0" smtClean="0">
                <a:solidFill>
                  <a:srgbClr val="FF0000"/>
                </a:solidFill>
              </a:rPr>
              <a:t>Speak </a:t>
            </a:r>
            <a:r>
              <a:rPr lang="en-US" sz="3200" i="1" dirty="0">
                <a:solidFill>
                  <a:srgbClr val="FF0000"/>
                </a:solidFill>
              </a:rPr>
              <a:t>Y</a:t>
            </a:r>
            <a:r>
              <a:rPr lang="en-US" sz="3200" i="1" dirty="0" smtClean="0">
                <a:solidFill>
                  <a:srgbClr val="FF0000"/>
                </a:solidFill>
              </a:rPr>
              <a:t>our Truth </a:t>
            </a:r>
            <a:r>
              <a:rPr lang="en-US" sz="3200" dirty="0" smtClean="0"/>
              <a:t>– talk about what’s real for you, not what you think others want  to hear</a:t>
            </a:r>
          </a:p>
          <a:p>
            <a:pPr algn="just"/>
            <a:r>
              <a:rPr lang="en-US" sz="3200" i="1" dirty="0" smtClean="0">
                <a:solidFill>
                  <a:srgbClr val="FF0000"/>
                </a:solidFill>
              </a:rPr>
              <a:t>Accept &amp; Expect Discomfort </a:t>
            </a:r>
            <a:r>
              <a:rPr lang="en-US" sz="3200" dirty="0" smtClean="0"/>
              <a:t>– after all, NOT talking about this is the fundamental problem in many settings. But admit that it will often be uncomfortable, that people won’t know the “right” thing to say, that the unfamiliarity of this kind of talk will make it intense</a:t>
            </a:r>
          </a:p>
          <a:p>
            <a:pPr algn="just"/>
            <a:r>
              <a:rPr lang="en-US" sz="3200" i="1" dirty="0" smtClean="0">
                <a:solidFill>
                  <a:srgbClr val="FF0000"/>
                </a:solidFill>
              </a:rPr>
              <a:t>Accept &amp; Expect a Lack of Closure </a:t>
            </a:r>
            <a:r>
              <a:rPr lang="en-US" sz="3200" dirty="0" smtClean="0"/>
              <a:t>– this conversation won’t solve racism, won’t bring about massive institutional transformation. But if we DON’T start with some honest conversation about where we all are, then change will be very difficult</a:t>
            </a:r>
            <a:endParaRPr lang="en-US" sz="3200" dirty="0"/>
          </a:p>
        </p:txBody>
      </p:sp>
    </p:spTree>
    <p:extLst>
      <p:ext uri="{BB962C8B-B14F-4D97-AF65-F5344CB8AC3E}">
        <p14:creationId xmlns:p14="http://schemas.microsoft.com/office/powerpoint/2010/main" val="202207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4760"/>
          </a:xfrm>
        </p:spPr>
        <p:txBody>
          <a:bodyPr>
            <a:noAutofit/>
          </a:bodyPr>
          <a:lstStyle/>
          <a:p>
            <a:r>
              <a:rPr lang="en-US" sz="8000" b="1" i="1" dirty="0" smtClean="0">
                <a:solidFill>
                  <a:srgbClr val="FF0000"/>
                </a:solidFill>
              </a:rPr>
              <a:t>Two Kinds of Preparation</a:t>
            </a:r>
            <a:endParaRPr lang="en-US" sz="8000" b="1" i="1" dirty="0">
              <a:solidFill>
                <a:srgbClr val="FF0000"/>
              </a:solidFill>
            </a:endParaRPr>
          </a:p>
        </p:txBody>
      </p:sp>
      <p:sp>
        <p:nvSpPr>
          <p:cNvPr id="3" name="Content Placeholder 2"/>
          <p:cNvSpPr>
            <a:spLocks noGrp="1"/>
          </p:cNvSpPr>
          <p:nvPr>
            <p:ph idx="1"/>
          </p:nvPr>
        </p:nvSpPr>
        <p:spPr>
          <a:xfrm>
            <a:off x="0" y="1014761"/>
            <a:ext cx="12192000" cy="5843239"/>
          </a:xfrm>
          <a:solidFill>
            <a:schemeClr val="accent2">
              <a:lumMod val="20000"/>
              <a:lumOff val="80000"/>
            </a:schemeClr>
          </a:solidFill>
        </p:spPr>
        <p:txBody>
          <a:bodyPr>
            <a:normAutofit lnSpcReduction="10000"/>
          </a:bodyPr>
          <a:lstStyle/>
          <a:p>
            <a:r>
              <a:rPr lang="en-US" sz="3200" b="1" i="1" dirty="0" smtClean="0"/>
              <a:t>Technical (Content)</a:t>
            </a:r>
            <a:r>
              <a:rPr lang="en-US" sz="3200" dirty="0" smtClean="0"/>
              <a:t> – reading, viewing, thinking, reflecting on nature of racism, white identity, white supremacy, anti-blackness etc. </a:t>
            </a:r>
          </a:p>
          <a:p>
            <a:r>
              <a:rPr lang="en-US" sz="3200" b="1" i="1" dirty="0" smtClean="0"/>
              <a:t>Technical (Process)</a:t>
            </a:r>
            <a:r>
              <a:rPr lang="en-US" sz="3200" dirty="0" smtClean="0"/>
              <a:t> – how to model disclosure, choose good narratives, build trust, scaffold learning from simple to complex</a:t>
            </a:r>
          </a:p>
          <a:p>
            <a:r>
              <a:rPr lang="en-US" sz="3200" b="1" i="1" dirty="0" smtClean="0"/>
              <a:t>Emotional (EQ)</a:t>
            </a:r>
            <a:r>
              <a:rPr lang="en-US" sz="3200" dirty="0" smtClean="0"/>
              <a:t> – this is inherently emotional work in which people are laying bare their identities, experiences, convictions and feelings. It will sometimes be raw &amp; contentious and people will become distressed, angry, and uncomfortable</a:t>
            </a:r>
          </a:p>
          <a:p>
            <a:r>
              <a:rPr lang="en-US" sz="3200" b="1" i="1" dirty="0" smtClean="0"/>
              <a:t>Emotional (Mistakes)</a:t>
            </a:r>
            <a:r>
              <a:rPr lang="en-US" sz="3200" dirty="0" smtClean="0"/>
              <a:t> – this is inherently unpredictable work &amp; you’ll constantly feel like you’ve screwed up, made mistakes, said or done the wrong thing, and mishandled situations</a:t>
            </a:r>
          </a:p>
          <a:p>
            <a:r>
              <a:rPr lang="en-US" sz="3200" dirty="0" smtClean="0"/>
              <a:t>There are two ways </a:t>
            </a:r>
            <a:r>
              <a:rPr lang="en-US" sz="3200" dirty="0" smtClean="0"/>
              <a:t>do </a:t>
            </a:r>
            <a:r>
              <a:rPr lang="en-US" sz="3200" dirty="0" smtClean="0"/>
              <a:t>anti-racist work – </a:t>
            </a:r>
            <a:r>
              <a:rPr lang="en-US" sz="3200" dirty="0" smtClean="0"/>
              <a:t>IMPERFECT</a:t>
            </a:r>
            <a:r>
              <a:rPr lang="en-US" sz="3200" dirty="0" smtClean="0"/>
              <a:t>LY </a:t>
            </a:r>
            <a:r>
              <a:rPr lang="en-US" sz="3200" dirty="0" smtClean="0"/>
              <a:t>or NOT AT ALL!</a:t>
            </a:r>
          </a:p>
          <a:p>
            <a:endParaRPr lang="en-US" dirty="0"/>
          </a:p>
        </p:txBody>
      </p:sp>
    </p:spTree>
    <p:extLst>
      <p:ext uri="{BB962C8B-B14F-4D97-AF65-F5344CB8AC3E}">
        <p14:creationId xmlns:p14="http://schemas.microsoft.com/office/powerpoint/2010/main" val="1630451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5911"/>
          </a:xfrm>
        </p:spPr>
        <p:txBody>
          <a:bodyPr>
            <a:noAutofit/>
          </a:bodyPr>
          <a:lstStyle/>
          <a:p>
            <a:r>
              <a:rPr lang="en-US" sz="4800" b="1" i="1" dirty="0" smtClean="0">
                <a:solidFill>
                  <a:srgbClr val="FF0000"/>
                </a:solidFill>
              </a:rPr>
              <a:t>We’re Preparing for a BRAVE (not a Safe) Space</a:t>
            </a:r>
            <a:endParaRPr lang="en-US" sz="4800" b="1" i="1" dirty="0">
              <a:solidFill>
                <a:srgbClr val="FF0000"/>
              </a:solidFill>
            </a:endParaRPr>
          </a:p>
        </p:txBody>
      </p:sp>
      <p:sp>
        <p:nvSpPr>
          <p:cNvPr id="3" name="Content Placeholder 2"/>
          <p:cNvSpPr>
            <a:spLocks noGrp="1"/>
          </p:cNvSpPr>
          <p:nvPr>
            <p:ph idx="1"/>
          </p:nvPr>
        </p:nvSpPr>
        <p:spPr>
          <a:xfrm>
            <a:off x="0" y="1025912"/>
            <a:ext cx="12192000" cy="5832087"/>
          </a:xfrm>
          <a:solidFill>
            <a:schemeClr val="accent6">
              <a:lumMod val="20000"/>
              <a:lumOff val="80000"/>
            </a:schemeClr>
          </a:solidFill>
        </p:spPr>
        <p:txBody>
          <a:bodyPr>
            <a:normAutofit fontScale="40000" lnSpcReduction="20000"/>
          </a:bodyPr>
          <a:lstStyle/>
          <a:p>
            <a:r>
              <a:rPr lang="en-US" sz="8000" dirty="0" smtClean="0"/>
              <a:t>Where we expect to experience discomfort</a:t>
            </a:r>
          </a:p>
          <a:p>
            <a:r>
              <a:rPr lang="en-US" sz="8000" dirty="0" smtClean="0"/>
              <a:t>Where we expect the expression of strong feelings and emotions</a:t>
            </a:r>
          </a:p>
          <a:p>
            <a:r>
              <a:rPr lang="en-US" sz="8000" dirty="0" smtClean="0"/>
              <a:t>Where we don’t expect to reach consensus </a:t>
            </a:r>
          </a:p>
          <a:p>
            <a:r>
              <a:rPr lang="en-US" sz="8000" dirty="0" smtClean="0"/>
              <a:t>Where we will leave a conversation knowing others think very differently from us</a:t>
            </a:r>
          </a:p>
          <a:p>
            <a:r>
              <a:rPr lang="en-US" sz="8000" dirty="0" smtClean="0"/>
              <a:t>Where silence is viewed as a necessary dynamic of conversation – not as ‘awkward’</a:t>
            </a:r>
          </a:p>
          <a:p>
            <a:r>
              <a:rPr lang="en-US" sz="8000" dirty="0" smtClean="0"/>
              <a:t>Where we understand that making ‘mistakes’, feeling </a:t>
            </a:r>
            <a:r>
              <a:rPr lang="en-US" sz="8000" dirty="0" smtClean="0"/>
              <a:t>unprepared or unqualified, </a:t>
            </a:r>
            <a:r>
              <a:rPr lang="en-US" sz="8000" dirty="0" smtClean="0"/>
              <a:t>&amp; ‘saying the wrong thing’ are the nature of the activity</a:t>
            </a:r>
          </a:p>
          <a:p>
            <a:r>
              <a:rPr lang="en-US" sz="8000" dirty="0" smtClean="0"/>
              <a:t>Where we focus on racism as a learned behavior, not as evidence of essential evil or a moral flaw </a:t>
            </a:r>
          </a:p>
          <a:p>
            <a:r>
              <a:rPr lang="en-US" sz="6500" dirty="0" smtClean="0"/>
              <a:t>(</a:t>
            </a:r>
            <a:r>
              <a:rPr lang="en-US" sz="6500" dirty="0" err="1" smtClean="0"/>
              <a:t>Pawlowski</a:t>
            </a:r>
            <a:r>
              <a:rPr lang="en-US" sz="6500" dirty="0" smtClean="0"/>
              <a:t>, L. 2019. Creating a brave space classroom. In, S.D. Brookfield and Associates, </a:t>
            </a:r>
            <a:r>
              <a:rPr lang="en-US" sz="6500" i="1" dirty="0" smtClean="0"/>
              <a:t>Teaching race: Helping students unmask and challenge racism</a:t>
            </a:r>
            <a:r>
              <a:rPr lang="en-US" sz="6500" dirty="0" smtClean="0"/>
              <a:t>. San Francisco: </a:t>
            </a:r>
            <a:r>
              <a:rPr lang="en-US" sz="6500" dirty="0" err="1" smtClean="0"/>
              <a:t>Jossey</a:t>
            </a:r>
            <a:r>
              <a:rPr lang="en-US" sz="6500" dirty="0" smtClean="0"/>
              <a:t>-Bass)</a:t>
            </a:r>
          </a:p>
          <a:p>
            <a:endParaRPr lang="en-US" sz="6500" dirty="0"/>
          </a:p>
        </p:txBody>
      </p:sp>
    </p:spTree>
    <p:extLst>
      <p:ext uri="{BB962C8B-B14F-4D97-AF65-F5344CB8AC3E}">
        <p14:creationId xmlns:p14="http://schemas.microsoft.com/office/powerpoint/2010/main" val="48343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83111"/>
          </a:xfrm>
        </p:spPr>
        <p:txBody>
          <a:bodyPr>
            <a:noAutofit/>
          </a:bodyPr>
          <a:lstStyle/>
          <a:p>
            <a:r>
              <a:rPr lang="en-US" sz="6000" b="1" i="1" dirty="0" smtClean="0">
                <a:solidFill>
                  <a:srgbClr val="FF0000"/>
                </a:solidFill>
              </a:rPr>
              <a:t>Adjusting Notions of Success</a:t>
            </a:r>
            <a:br>
              <a:rPr lang="en-US" sz="6000" b="1" i="1" dirty="0" smtClean="0">
                <a:solidFill>
                  <a:srgbClr val="FF0000"/>
                </a:solidFill>
              </a:rPr>
            </a:br>
            <a:r>
              <a:rPr lang="en-US" sz="6000" b="1" i="1" dirty="0" smtClean="0">
                <a:solidFill>
                  <a:srgbClr val="FF0000"/>
                </a:solidFill>
              </a:rPr>
              <a:t>The </a:t>
            </a:r>
            <a:r>
              <a:rPr lang="en-US" sz="6000" b="1" i="1" dirty="0" err="1" smtClean="0">
                <a:solidFill>
                  <a:srgbClr val="FF0000"/>
                </a:solidFill>
              </a:rPr>
              <a:t>Kumbaya</a:t>
            </a:r>
            <a:r>
              <a:rPr lang="en-US" sz="6000" b="1" i="1" dirty="0" smtClean="0">
                <a:solidFill>
                  <a:srgbClr val="FF0000"/>
                </a:solidFill>
              </a:rPr>
              <a:t> moment – </a:t>
            </a:r>
            <a:r>
              <a:rPr lang="en-US" sz="6000" b="1" i="1" dirty="0" smtClean="0">
                <a:solidFill>
                  <a:srgbClr val="FF0000"/>
                </a:solidFill>
              </a:rPr>
              <a:t>NOT</a:t>
            </a:r>
            <a:r>
              <a:rPr lang="en-US" sz="6000" b="1" i="1" dirty="0" smtClean="0">
                <a:solidFill>
                  <a:srgbClr val="FF0000"/>
                </a:solidFill>
              </a:rPr>
              <a:t>!</a:t>
            </a:r>
            <a:endParaRPr lang="en-US" sz="6000" b="1" i="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9749" y="1483112"/>
            <a:ext cx="7814837" cy="4872153"/>
          </a:xfrm>
        </p:spPr>
      </p:pic>
    </p:spTree>
    <p:extLst>
      <p:ext uri="{BB962C8B-B14F-4D97-AF65-F5344CB8AC3E}">
        <p14:creationId xmlns:p14="http://schemas.microsoft.com/office/powerpoint/2010/main" val="404358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4648200" cy="6325608"/>
          </a:xfrm>
          <a:solidFill>
            <a:schemeClr val="accent3">
              <a:lumMod val="20000"/>
              <a:lumOff val="80000"/>
            </a:schemeClr>
          </a:solidFill>
        </p:spPr>
        <p:txBody>
          <a:bodyPr/>
          <a:lstStyle/>
          <a:p>
            <a:r>
              <a:rPr lang="en-US" sz="5400" b="1" i="1" dirty="0" smtClean="0">
                <a:solidFill>
                  <a:srgbClr val="FF0000"/>
                </a:solidFill>
              </a:rPr>
              <a:t>Success</a:t>
            </a:r>
            <a:r>
              <a:rPr lang="en-US" dirty="0" smtClean="0"/>
              <a:t> </a:t>
            </a:r>
            <a:r>
              <a:rPr lang="en-US" dirty="0" smtClean="0"/>
              <a:t>is</a:t>
            </a:r>
            <a:r>
              <a:rPr lang="en-US" dirty="0"/>
              <a:t> </a:t>
            </a:r>
            <a:r>
              <a:rPr lang="en-US" dirty="0" smtClean="0"/>
              <a:t>being </a:t>
            </a:r>
            <a:r>
              <a:rPr lang="en-US" dirty="0" smtClean="0"/>
              <a:t>willing to continue </a:t>
            </a:r>
            <a:r>
              <a:rPr lang="en-US" dirty="0" smtClean="0"/>
              <a:t>communicating &amp; talking:</a:t>
            </a:r>
            <a:r>
              <a:rPr lang="en-US" dirty="0" smtClean="0"/>
              <a:t> </a:t>
            </a:r>
            <a:r>
              <a:rPr lang="en-US" dirty="0" smtClean="0"/>
              <a:t/>
            </a:r>
            <a:br>
              <a:rPr lang="en-US" dirty="0" smtClean="0"/>
            </a:br>
            <a:r>
              <a:rPr lang="en-US" dirty="0" smtClean="0"/>
              <a:t>..</a:t>
            </a:r>
            <a:r>
              <a:rPr lang="en-US" dirty="0" smtClean="0"/>
              <a:t>with </a:t>
            </a:r>
            <a:r>
              <a:rPr lang="en-US" dirty="0" smtClean="0"/>
              <a:t>curiosity</a:t>
            </a:r>
            <a:r>
              <a:rPr lang="en-US" dirty="0"/>
              <a:t/>
            </a:r>
            <a:br>
              <a:rPr lang="en-US" dirty="0"/>
            </a:br>
            <a:r>
              <a:rPr lang="en-US" dirty="0" smtClean="0"/>
              <a:t>..</a:t>
            </a:r>
            <a:r>
              <a:rPr lang="en-US" dirty="0" smtClean="0"/>
              <a:t>with </a:t>
            </a:r>
            <a:r>
              <a:rPr lang="en-US" dirty="0" smtClean="0"/>
              <a:t>silence</a:t>
            </a:r>
            <a:br>
              <a:rPr lang="en-US" dirty="0" smtClean="0"/>
            </a:br>
            <a:r>
              <a:rPr lang="en-US" dirty="0" smtClean="0"/>
              <a:t>..with </a:t>
            </a:r>
            <a:r>
              <a:rPr lang="en-US" dirty="0" smtClean="0"/>
              <a:t>uncertainty</a:t>
            </a:r>
            <a:br>
              <a:rPr lang="en-US" dirty="0" smtClean="0"/>
            </a:br>
            <a:r>
              <a:rPr lang="en-US" dirty="0" smtClean="0"/>
              <a:t>..</a:t>
            </a:r>
            <a:r>
              <a:rPr lang="en-US" dirty="0" smtClean="0"/>
              <a:t>with hesitation</a:t>
            </a:r>
            <a:br>
              <a:rPr lang="en-US" dirty="0" smtClean="0"/>
            </a:br>
            <a:r>
              <a:rPr lang="en-US" dirty="0" smtClean="0"/>
              <a:t>..without resolution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88205" y="1516566"/>
            <a:ext cx="5709424" cy="4315522"/>
          </a:xfrm>
        </p:spPr>
      </p:pic>
    </p:spTree>
    <p:extLst>
      <p:ext uri="{BB962C8B-B14F-4D97-AF65-F5344CB8AC3E}">
        <p14:creationId xmlns:p14="http://schemas.microsoft.com/office/powerpoint/2010/main" val="1470159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2093</Words>
  <Application>Microsoft Macintosh PowerPoint</Application>
  <PresentationFormat>Widescreen</PresentationFormat>
  <Paragraphs>139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AppleColorEmoji</vt:lpstr>
      <vt:lpstr>Calibri</vt:lpstr>
      <vt:lpstr>Calibri Light</vt:lpstr>
      <vt:lpstr>Mangal</vt:lpstr>
      <vt:lpstr>ＭＳ Ｐゴシック</vt:lpstr>
      <vt:lpstr>Arial</vt:lpstr>
      <vt:lpstr>Office Theme</vt:lpstr>
      <vt:lpstr>Preparing to Talk About Race</vt:lpstr>
      <vt:lpstr> He, him, his Born in Liverpool, England (1949) American since 2002 Married with 2 children, both born in New York city Lived in St. Paul since 1992 Leads the pop punk band The 99ers (6 albums on Spinout Records) Struggling to become a white antiracist   </vt:lpstr>
      <vt:lpstr>How are we feeling about today?</vt:lpstr>
      <vt:lpstr>Important for leaders to disclose</vt:lpstr>
      <vt:lpstr>Courageous Conversations Ground Rules</vt:lpstr>
      <vt:lpstr>Two Kinds of Preparation</vt:lpstr>
      <vt:lpstr>We’re Preparing for a BRAVE (not a Safe) Space</vt:lpstr>
      <vt:lpstr>Adjusting Notions of Success The Kumbaya moment – NOT!</vt:lpstr>
      <vt:lpstr>Success is being willing to continue communicating &amp; talking:  ..with curiosity ..with silence ..with uncertainty ..with hesitation ..without resolution</vt:lpstr>
      <vt:lpstr>What to Expect - An arithmetic level of understanding of the dynamics of pervasive, structural racism amongst many whites who have not thought much about racial identity &amp; whiteness  THIS IS WHY RACIAL AFFINITY GROUPS ARE SOMETIMES HELPFUL</vt:lpstr>
      <vt:lpstr>For Whites - Be Wary of Expecting Approval </vt:lpstr>
      <vt:lpstr>“Good Whites” – like me (Stephen)</vt:lpstr>
      <vt:lpstr>Behaviors of “Good Whites” </vt:lpstr>
      <vt:lpstr>Hard Truths – What I Know as a White Professional</vt:lpstr>
      <vt:lpstr>CLIMBING THE LADDER OF RACIAL CONVERSATIONS</vt:lpstr>
      <vt:lpstr>Questions, Comments, Reactions</vt:lpstr>
      <vt:lpstr>Circle of Voices</vt:lpstr>
      <vt:lpstr>So where do we go from here?</vt:lpstr>
      <vt:lpstr>General Resources</vt:lpstr>
      <vt:lpstr>Stephen’s Resources</vt:lpstr>
      <vt:lpstr>White Supremacy</vt:lpstr>
      <vt:lpstr>DEFINING TERMS - RACISM</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to Talk About Race</dc:title>
  <dc:creator>Brookfield, Stephen D.</dc:creator>
  <cp:lastModifiedBy>Brookfield, Stephen D.</cp:lastModifiedBy>
  <cp:revision>24</cp:revision>
  <dcterms:created xsi:type="dcterms:W3CDTF">2020-08-04T16:30:32Z</dcterms:created>
  <dcterms:modified xsi:type="dcterms:W3CDTF">2020-10-05T15:33:47Z</dcterms:modified>
</cp:coreProperties>
</file>