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3" r:id="rId6"/>
    <p:sldId id="260" r:id="rId7"/>
    <p:sldId id="261"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15"/>
  </p:normalViewPr>
  <p:slideViewPr>
    <p:cSldViewPr snapToGrid="0" snapToObjects="1">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C0FF1-D9D7-2F4F-929C-B3E5C68B3E51}"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23292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C0FF1-D9D7-2F4F-929C-B3E5C68B3E51}"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913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C0FF1-D9D7-2F4F-929C-B3E5C68B3E51}"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206064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C0FF1-D9D7-2F4F-929C-B3E5C68B3E51}"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73073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C0FF1-D9D7-2F4F-929C-B3E5C68B3E51}"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68975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C0FF1-D9D7-2F4F-929C-B3E5C68B3E51}"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38161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C0FF1-D9D7-2F4F-929C-B3E5C68B3E51}" type="datetimeFigureOut">
              <a:rPr lang="en-US" smtClean="0"/>
              <a:t>5/19/21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2209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C0FF1-D9D7-2F4F-929C-B3E5C68B3E51}" type="datetimeFigureOut">
              <a:rPr lang="en-US" smtClean="0"/>
              <a:t>5/19/21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92473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C0FF1-D9D7-2F4F-929C-B3E5C68B3E51}" type="datetimeFigureOut">
              <a:rPr lang="en-US" smtClean="0"/>
              <a:t>5/19/21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51280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C0FF1-D9D7-2F4F-929C-B3E5C68B3E51}"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61769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C0FF1-D9D7-2F4F-929C-B3E5C68B3E51}"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AE40F-D062-8E41-B3E3-7853683D3827}" type="slidenum">
              <a:rPr lang="en-US" smtClean="0"/>
              <a:t>‹#›</a:t>
            </a:fld>
            <a:endParaRPr lang="en-US"/>
          </a:p>
        </p:txBody>
      </p:sp>
    </p:spTree>
    <p:extLst>
      <p:ext uri="{BB962C8B-B14F-4D97-AF65-F5344CB8AC3E}">
        <p14:creationId xmlns:p14="http://schemas.microsoft.com/office/powerpoint/2010/main" val="1465952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C0FF1-D9D7-2F4F-929C-B3E5C68B3E51}" type="datetimeFigureOut">
              <a:rPr lang="en-US" smtClean="0"/>
              <a:t>5/19/21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AE40F-D062-8E41-B3E3-7853683D3827}" type="slidenum">
              <a:rPr lang="en-US" smtClean="0"/>
              <a:t>‹#›</a:t>
            </a:fld>
            <a:endParaRPr lang="en-US"/>
          </a:p>
        </p:txBody>
      </p:sp>
    </p:spTree>
    <p:extLst>
      <p:ext uri="{BB962C8B-B14F-4D97-AF65-F5344CB8AC3E}">
        <p14:creationId xmlns:p14="http://schemas.microsoft.com/office/powerpoint/2010/main" val="103439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hyperlink" Target="https://files.eric.ed.gov/fulltext/EJ1148441.pdf" TargetMode="External"/><Relationship Id="rId4" Type="http://schemas.openxmlformats.org/officeDocument/2006/relationships/hyperlink" Target="https://ir.stthomas.edu/cgi/viewcontent.cgi?article=1044&amp;context=caps_ed_lead_docdiss" TargetMode="External"/><Relationship Id="rId1" Type="http://schemas.openxmlformats.org/officeDocument/2006/relationships/slideLayout" Target="../slideLayouts/slideLayout2.xml"/><Relationship Id="rId2" Type="http://schemas.openxmlformats.org/officeDocument/2006/relationships/hyperlink" Target="https://www.youtube.com/watch?v=UPYAsOQGpJM&amp;t=535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7990"/>
            <a:ext cx="9144000" cy="3345366"/>
          </a:xfrm>
          <a:solidFill>
            <a:schemeClr val="accent4">
              <a:lumMod val="20000"/>
              <a:lumOff val="80000"/>
            </a:schemeClr>
          </a:solidFill>
        </p:spPr>
        <p:txBody>
          <a:bodyPr>
            <a:normAutofit fontScale="90000"/>
          </a:bodyPr>
          <a:lstStyle/>
          <a:p>
            <a:r>
              <a:rPr lang="en-US" dirty="0" smtClean="0">
                <a:solidFill>
                  <a:srgbClr val="FF0000"/>
                </a:solidFill>
              </a:rPr>
              <a:t>The Scholarly Personal Narrative (SPN)</a:t>
            </a:r>
            <a:br>
              <a:rPr lang="en-US" dirty="0" smtClean="0">
                <a:solidFill>
                  <a:srgbClr val="FF0000"/>
                </a:solidFill>
              </a:rPr>
            </a:br>
            <a:r>
              <a:rPr lang="en-US" dirty="0" smtClean="0">
                <a:solidFill>
                  <a:srgbClr val="FF0000"/>
                </a:solidFill>
              </a:rPr>
              <a:t>as a Dissertation Methodology</a:t>
            </a:r>
            <a:r>
              <a:rPr lang="en-US" dirty="0" smtClean="0"/>
              <a:t/>
            </a:r>
            <a:br>
              <a:rPr lang="en-US" dirty="0" smtClean="0"/>
            </a:br>
            <a:endParaRPr lang="en-US" dirty="0"/>
          </a:p>
        </p:txBody>
      </p:sp>
      <p:sp>
        <p:nvSpPr>
          <p:cNvPr id="3" name="Subtitle 2"/>
          <p:cNvSpPr>
            <a:spLocks noGrp="1"/>
          </p:cNvSpPr>
          <p:nvPr>
            <p:ph type="subTitle" idx="1"/>
          </p:nvPr>
        </p:nvSpPr>
        <p:spPr>
          <a:xfrm>
            <a:off x="1524000" y="4047892"/>
            <a:ext cx="9144000" cy="2029523"/>
          </a:xfrm>
        </p:spPr>
        <p:txBody>
          <a:bodyPr>
            <a:normAutofit fontScale="92500"/>
          </a:bodyPr>
          <a:lstStyle/>
          <a:p>
            <a:r>
              <a:rPr lang="en-US" sz="3200" dirty="0" smtClean="0"/>
              <a:t>Stephen Brookfield</a:t>
            </a:r>
          </a:p>
          <a:p>
            <a:r>
              <a:rPr lang="en-US" sz="3200" dirty="0" smtClean="0"/>
              <a:t>Distinguished Scholar, Antioch University</a:t>
            </a:r>
          </a:p>
          <a:p>
            <a:r>
              <a:rPr lang="en-US" sz="4800" dirty="0" smtClean="0">
                <a:hlinkClick r:id="rId2"/>
              </a:rPr>
              <a:t>http://www.stephenbrookfield.com/</a:t>
            </a:r>
            <a:endParaRPr lang="en-US" sz="4800" dirty="0" smtClean="0"/>
          </a:p>
          <a:p>
            <a:endParaRPr lang="en-US" dirty="0"/>
          </a:p>
        </p:txBody>
      </p:sp>
    </p:spTree>
    <p:extLst>
      <p:ext uri="{BB962C8B-B14F-4D97-AF65-F5344CB8AC3E}">
        <p14:creationId xmlns:p14="http://schemas.microsoft.com/office/powerpoint/2010/main" val="76543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446049"/>
            <a:ext cx="2174488" cy="2486722"/>
          </a:xfrm>
          <a:solidFill>
            <a:schemeClr val="accent2">
              <a:lumMod val="40000"/>
              <a:lumOff val="60000"/>
            </a:schemeClr>
          </a:solidFill>
        </p:spPr>
        <p:txBody>
          <a:bodyPr>
            <a:normAutofit/>
          </a:bodyPr>
          <a:lstStyle/>
          <a:p>
            <a:r>
              <a:rPr lang="en-US" dirty="0" smtClean="0"/>
              <a:t>What is an SPN?</a:t>
            </a:r>
            <a:endParaRPr lang="en-US" dirty="0"/>
          </a:p>
        </p:txBody>
      </p:sp>
      <p:sp>
        <p:nvSpPr>
          <p:cNvPr id="3" name="Content Placeholder 2"/>
          <p:cNvSpPr>
            <a:spLocks noGrp="1"/>
          </p:cNvSpPr>
          <p:nvPr>
            <p:ph idx="1"/>
          </p:nvPr>
        </p:nvSpPr>
        <p:spPr>
          <a:xfrm>
            <a:off x="2442117" y="100361"/>
            <a:ext cx="7092176" cy="6601521"/>
          </a:xfrm>
          <a:solidFill>
            <a:schemeClr val="accent6">
              <a:lumMod val="20000"/>
              <a:lumOff val="80000"/>
            </a:schemeClr>
          </a:solidFill>
        </p:spPr>
        <p:txBody>
          <a:bodyPr>
            <a:normAutofit/>
          </a:bodyPr>
          <a:lstStyle/>
          <a:p>
            <a:r>
              <a:rPr lang="en-US" dirty="0"/>
              <a:t>An SPN is a sustained exploration of </a:t>
            </a:r>
            <a:r>
              <a:rPr lang="en-US" dirty="0" smtClean="0"/>
              <a:t>your </a:t>
            </a:r>
            <a:r>
              <a:rPr lang="en-US" dirty="0"/>
              <a:t>narrative experience of a particular question, problem or dynamic that has broader social significance.  It is not just telling a story of an interesting episode in your life or a personal memoir.  Whatever aspects of your narrative are included in an SPN must illuminate the central dynamic you explore</a:t>
            </a:r>
            <a:r>
              <a:rPr lang="en-US" dirty="0" smtClean="0"/>
              <a:t>.</a:t>
            </a:r>
          </a:p>
          <a:p>
            <a:r>
              <a:rPr lang="en-US" i="1" dirty="0" smtClean="0">
                <a:solidFill>
                  <a:srgbClr val="7030A0"/>
                </a:solidFill>
              </a:rPr>
              <a:t>How do you build genuinely authentic reciprocal relationships across different racial &amp; class identities?</a:t>
            </a:r>
          </a:p>
          <a:p>
            <a:r>
              <a:rPr lang="en-US" i="1" dirty="0" smtClean="0">
                <a:solidFill>
                  <a:srgbClr val="7030A0"/>
                </a:solidFill>
              </a:rPr>
              <a:t>How do you bring an organization to the point of examining its own practice of white supremacy when part of that practice is refusing to acknowledge that white supremacy is real? </a:t>
            </a:r>
            <a:endParaRPr lang="en-US" i="1" dirty="0">
              <a:solidFill>
                <a:srgbClr val="7030A0"/>
              </a:solidFill>
            </a:endParaRPr>
          </a:p>
        </p:txBody>
      </p:sp>
      <p:pic>
        <p:nvPicPr>
          <p:cNvPr id="4" name="Picture 3"/>
          <p:cNvPicPr>
            <a:picLocks noChangeAspect="1"/>
          </p:cNvPicPr>
          <p:nvPr/>
        </p:nvPicPr>
        <p:blipFill>
          <a:blip r:embed="rId2"/>
          <a:stretch>
            <a:fillRect/>
          </a:stretch>
        </p:blipFill>
        <p:spPr>
          <a:xfrm>
            <a:off x="9690410" y="100361"/>
            <a:ext cx="2349500" cy="3454400"/>
          </a:xfrm>
          <a:prstGeom prst="rect">
            <a:avLst/>
          </a:prstGeom>
        </p:spPr>
      </p:pic>
      <p:pic>
        <p:nvPicPr>
          <p:cNvPr id="5" name="Picture 4"/>
          <p:cNvPicPr>
            <a:picLocks noChangeAspect="1"/>
          </p:cNvPicPr>
          <p:nvPr/>
        </p:nvPicPr>
        <p:blipFill>
          <a:blip r:embed="rId3"/>
          <a:stretch>
            <a:fillRect/>
          </a:stretch>
        </p:blipFill>
        <p:spPr>
          <a:xfrm>
            <a:off x="-1" y="3488782"/>
            <a:ext cx="2442117" cy="3213100"/>
          </a:xfrm>
          <a:prstGeom prst="rect">
            <a:avLst/>
          </a:prstGeom>
        </p:spPr>
      </p:pic>
      <p:pic>
        <p:nvPicPr>
          <p:cNvPr id="6" name="Picture 5"/>
          <p:cNvPicPr>
            <a:picLocks noChangeAspect="1"/>
          </p:cNvPicPr>
          <p:nvPr/>
        </p:nvPicPr>
        <p:blipFill>
          <a:blip r:embed="rId4"/>
          <a:stretch>
            <a:fillRect/>
          </a:stretch>
        </p:blipFill>
        <p:spPr>
          <a:xfrm>
            <a:off x="0" y="3196682"/>
            <a:ext cx="2442116" cy="3556000"/>
          </a:xfrm>
          <a:prstGeom prst="rect">
            <a:avLst/>
          </a:prstGeom>
        </p:spPr>
      </p:pic>
      <p:pic>
        <p:nvPicPr>
          <p:cNvPr id="7" name="Picture 6"/>
          <p:cNvPicPr>
            <a:picLocks noChangeAspect="1"/>
          </p:cNvPicPr>
          <p:nvPr/>
        </p:nvPicPr>
        <p:blipFill>
          <a:blip r:embed="rId5"/>
          <a:stretch>
            <a:fillRect/>
          </a:stretch>
        </p:blipFill>
        <p:spPr>
          <a:xfrm>
            <a:off x="9690410" y="3488782"/>
            <a:ext cx="2336800" cy="3263900"/>
          </a:xfrm>
          <a:prstGeom prst="rect">
            <a:avLst/>
          </a:prstGeom>
        </p:spPr>
      </p:pic>
    </p:spTree>
    <p:extLst>
      <p:ext uri="{BB962C8B-B14F-4D97-AF65-F5344CB8AC3E}">
        <p14:creationId xmlns:p14="http://schemas.microsoft.com/office/powerpoint/2010/main" val="206631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0"/>
            <a:ext cx="1973766" cy="1460809"/>
          </a:xfrm>
          <a:solidFill>
            <a:schemeClr val="accent5">
              <a:lumMod val="60000"/>
              <a:lumOff val="40000"/>
            </a:schemeClr>
          </a:solidFill>
        </p:spPr>
        <p:txBody>
          <a:bodyPr>
            <a:normAutofit/>
          </a:bodyPr>
          <a:lstStyle/>
          <a:p>
            <a:r>
              <a:rPr lang="en-US" sz="6000" dirty="0" smtClean="0"/>
              <a:t>S-P-N</a:t>
            </a:r>
            <a:endParaRPr lang="en-US" sz="6000" dirty="0"/>
          </a:p>
        </p:txBody>
      </p:sp>
      <p:sp>
        <p:nvSpPr>
          <p:cNvPr id="3" name="Content Placeholder 2"/>
          <p:cNvSpPr>
            <a:spLocks noGrp="1"/>
          </p:cNvSpPr>
          <p:nvPr>
            <p:ph idx="1"/>
          </p:nvPr>
        </p:nvSpPr>
        <p:spPr>
          <a:xfrm>
            <a:off x="2230244" y="144966"/>
            <a:ext cx="9712712" cy="6445405"/>
          </a:xfrm>
          <a:solidFill>
            <a:schemeClr val="accent5">
              <a:lumMod val="20000"/>
              <a:lumOff val="80000"/>
            </a:schemeClr>
          </a:solidFill>
        </p:spPr>
        <p:txBody>
          <a:bodyPr>
            <a:noAutofit/>
          </a:bodyPr>
          <a:lstStyle/>
          <a:p>
            <a:r>
              <a:rPr lang="en-US" sz="3200" dirty="0" smtClean="0">
                <a:solidFill>
                  <a:srgbClr val="FF0000"/>
                </a:solidFill>
              </a:rPr>
              <a:t>Scholarly </a:t>
            </a:r>
            <a:r>
              <a:rPr lang="en-US" sz="3200" dirty="0" smtClean="0"/>
              <a:t>– integrates research, theory &amp; scholarly literature that illuminates and/or challenges the personal experiences that are at the center of the author’s personal narrative</a:t>
            </a:r>
          </a:p>
          <a:p>
            <a:r>
              <a:rPr lang="en-US" sz="3200" dirty="0" smtClean="0">
                <a:solidFill>
                  <a:srgbClr val="FF0000"/>
                </a:solidFill>
              </a:rPr>
              <a:t>Personal</a:t>
            </a:r>
            <a:r>
              <a:rPr lang="en-US" sz="3200" dirty="0" smtClean="0"/>
              <a:t> – the ‘data’ that are examined comprise the author’s personal experiences of understanding and negotiating the dynamic that is the focus of the study: for example, how to build reciprocal relationships across different racial &amp; class identities</a:t>
            </a:r>
          </a:p>
          <a:p>
            <a:r>
              <a:rPr lang="en-US" sz="3200" dirty="0" smtClean="0">
                <a:solidFill>
                  <a:srgbClr val="FF0000"/>
                </a:solidFill>
              </a:rPr>
              <a:t>Narrative</a:t>
            </a:r>
            <a:r>
              <a:rPr lang="en-US" sz="3200" dirty="0" smtClean="0"/>
              <a:t> – the study is written creatively as a personal narrative. It need not be presented chronologically (though it often is). Research, theory &amp; scholarly literature are woven into the narrative throughout the study (not as a separate literature review)</a:t>
            </a:r>
            <a:endParaRPr lang="en-US" sz="3200" dirty="0"/>
          </a:p>
        </p:txBody>
      </p:sp>
    </p:spTree>
    <p:extLst>
      <p:ext uri="{BB962C8B-B14F-4D97-AF65-F5344CB8AC3E}">
        <p14:creationId xmlns:p14="http://schemas.microsoft.com/office/powerpoint/2010/main" val="8252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9367"/>
            <a:ext cx="2319455" cy="2320442"/>
          </a:xfrm>
        </p:spPr>
        <p:txBody>
          <a:bodyPr>
            <a:normAutofit/>
          </a:bodyPr>
          <a:lstStyle/>
          <a:p>
            <a:r>
              <a:rPr lang="en-US" sz="3600" dirty="0" smtClean="0">
                <a:solidFill>
                  <a:srgbClr val="FF0000"/>
                </a:solidFill>
                <a:latin typeface="+mn-lt"/>
              </a:rPr>
              <a:t>So What Makes it Scholarly?</a:t>
            </a:r>
            <a:endParaRPr lang="en-US" sz="3600" dirty="0">
              <a:solidFill>
                <a:srgbClr val="FF0000"/>
              </a:solidFill>
              <a:latin typeface="+mn-lt"/>
            </a:endParaRPr>
          </a:p>
        </p:txBody>
      </p:sp>
      <p:sp>
        <p:nvSpPr>
          <p:cNvPr id="3" name="Content Placeholder 2"/>
          <p:cNvSpPr>
            <a:spLocks noGrp="1"/>
          </p:cNvSpPr>
          <p:nvPr>
            <p:ph idx="1"/>
          </p:nvPr>
        </p:nvSpPr>
        <p:spPr>
          <a:xfrm>
            <a:off x="2319455" y="178420"/>
            <a:ext cx="6222380" cy="6534615"/>
          </a:xfrm>
          <a:solidFill>
            <a:schemeClr val="accent2">
              <a:lumMod val="20000"/>
              <a:lumOff val="80000"/>
            </a:schemeClr>
          </a:solidFill>
        </p:spPr>
        <p:txBody>
          <a:bodyPr>
            <a:normAutofit/>
          </a:bodyPr>
          <a:lstStyle/>
          <a:p>
            <a:pPr lvl="0"/>
            <a:r>
              <a:rPr lang="en-US" sz="2400" dirty="0"/>
              <a:t>The question, dynamic or theme that you choose to explore must be one that has wider social implications.  It should refer to some important dynamic in education, leadership, or the world at large that people are trying to figure out. It should focus on change or transformation of some kind</a:t>
            </a:r>
            <a:r>
              <a:rPr lang="en-US" sz="2400" dirty="0" smtClean="0"/>
              <a:t>.</a:t>
            </a:r>
          </a:p>
          <a:p>
            <a:r>
              <a:rPr lang="en-US" sz="2400" dirty="0"/>
              <a:t>The narrative personal experiences in the study are included </a:t>
            </a:r>
            <a:r>
              <a:rPr lang="en-US" sz="2400" b="1" i="1" dirty="0"/>
              <a:t>only</a:t>
            </a:r>
            <a:r>
              <a:rPr lang="en-US" sz="2400" dirty="0"/>
              <a:t> if they illuminate the problem or question that has been identified.  So you don’t just tell your story of whatever you find interesting in your life.  You </a:t>
            </a:r>
            <a:r>
              <a:rPr lang="en-US" sz="2400" b="1" i="1" dirty="0"/>
              <a:t>only</a:t>
            </a:r>
            <a:r>
              <a:rPr lang="en-US" sz="2400" dirty="0"/>
              <a:t> include events and experiences that speak directly to the central topic.  This is why clarifying the question you will be exploring is so crucial in the early stages, since that question drives what you include from your own narrative and what theory you consult</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8742556" y="3726366"/>
            <a:ext cx="3340100" cy="2425700"/>
          </a:xfrm>
          <a:prstGeom prst="rect">
            <a:avLst/>
          </a:prstGeom>
        </p:spPr>
      </p:pic>
      <p:pic>
        <p:nvPicPr>
          <p:cNvPr id="5" name="Picture 4"/>
          <p:cNvPicPr>
            <a:picLocks noChangeAspect="1"/>
          </p:cNvPicPr>
          <p:nvPr/>
        </p:nvPicPr>
        <p:blipFill>
          <a:blip r:embed="rId3"/>
          <a:stretch>
            <a:fillRect/>
          </a:stretch>
        </p:blipFill>
        <p:spPr>
          <a:xfrm>
            <a:off x="8742556" y="301083"/>
            <a:ext cx="3340100" cy="2679700"/>
          </a:xfrm>
          <a:prstGeom prst="rect">
            <a:avLst/>
          </a:prstGeom>
        </p:spPr>
      </p:pic>
      <p:pic>
        <p:nvPicPr>
          <p:cNvPr id="6" name="Picture 5"/>
          <p:cNvPicPr>
            <a:picLocks noChangeAspect="1"/>
          </p:cNvPicPr>
          <p:nvPr/>
        </p:nvPicPr>
        <p:blipFill>
          <a:blip r:embed="rId4"/>
          <a:stretch>
            <a:fillRect/>
          </a:stretch>
        </p:blipFill>
        <p:spPr>
          <a:xfrm>
            <a:off x="-1" y="3683156"/>
            <a:ext cx="2319455" cy="2908300"/>
          </a:xfrm>
          <a:prstGeom prst="rect">
            <a:avLst/>
          </a:prstGeom>
        </p:spPr>
      </p:pic>
    </p:spTree>
    <p:extLst>
      <p:ext uri="{BB962C8B-B14F-4D97-AF65-F5344CB8AC3E}">
        <p14:creationId xmlns:p14="http://schemas.microsoft.com/office/powerpoint/2010/main" val="90557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18573"/>
            <a:ext cx="2263698" cy="2204128"/>
          </a:xfrm>
        </p:spPr>
        <p:txBody>
          <a:bodyPr>
            <a:normAutofit fontScale="90000"/>
          </a:bodyPr>
          <a:lstStyle/>
          <a:p>
            <a:r>
              <a:rPr lang="en-US" dirty="0">
                <a:solidFill>
                  <a:srgbClr val="FF0000"/>
                </a:solidFill>
              </a:rPr>
              <a:t>So What Makes it Scholarly?</a:t>
            </a:r>
            <a:endParaRPr lang="en-US" dirty="0"/>
          </a:p>
        </p:txBody>
      </p:sp>
      <p:sp>
        <p:nvSpPr>
          <p:cNvPr id="3" name="Content Placeholder 2"/>
          <p:cNvSpPr>
            <a:spLocks noGrp="1"/>
          </p:cNvSpPr>
          <p:nvPr>
            <p:ph idx="1"/>
          </p:nvPr>
        </p:nvSpPr>
        <p:spPr>
          <a:xfrm>
            <a:off x="2263698" y="178420"/>
            <a:ext cx="6588202" cy="6601521"/>
          </a:xfrm>
          <a:solidFill>
            <a:schemeClr val="accent2">
              <a:lumMod val="20000"/>
              <a:lumOff val="80000"/>
            </a:schemeClr>
          </a:solidFill>
        </p:spPr>
        <p:txBody>
          <a:bodyPr>
            <a:normAutofit lnSpcReduction="10000"/>
          </a:bodyPr>
          <a:lstStyle/>
          <a:p>
            <a:r>
              <a:rPr lang="en-US" dirty="0"/>
              <a:t>References to relevant theory that sheds light on your narrative are woven throughout the study. There is not a separate section called ‘Theory, Research or Literature Review’. Instead, the study moves back and forth between explication of the narrative and then theoretical commentary on it.  This means a student writing an SPN must know the theoretical areas pertaining to her topic very well.  </a:t>
            </a:r>
          </a:p>
          <a:p>
            <a:pPr lvl="0"/>
            <a:r>
              <a:rPr lang="en-US" dirty="0"/>
              <a:t>The theory woven throughout the narrative should </a:t>
            </a:r>
            <a:r>
              <a:rPr lang="en-US" b="1" i="1" dirty="0"/>
              <a:t>not</a:t>
            </a:r>
            <a:r>
              <a:rPr lang="en-US" dirty="0"/>
              <a:t> always support the narrative framing.  It should also challenge the framing, give markedly different perspectives on what happened, provide multiple and contrasting readings of experience, and be critical of times when the narrative is too neatly contrived. </a:t>
            </a:r>
          </a:p>
          <a:p>
            <a:endParaRPr lang="en-US" dirty="0"/>
          </a:p>
        </p:txBody>
      </p:sp>
      <p:pic>
        <p:nvPicPr>
          <p:cNvPr id="4" name="Picture 3"/>
          <p:cNvPicPr>
            <a:picLocks noChangeAspect="1"/>
          </p:cNvPicPr>
          <p:nvPr/>
        </p:nvPicPr>
        <p:blipFill>
          <a:blip r:embed="rId2"/>
          <a:stretch>
            <a:fillRect/>
          </a:stretch>
        </p:blipFill>
        <p:spPr>
          <a:xfrm>
            <a:off x="8851900" y="197312"/>
            <a:ext cx="3327400" cy="3025389"/>
          </a:xfrm>
          <a:prstGeom prst="rect">
            <a:avLst/>
          </a:prstGeom>
        </p:spPr>
      </p:pic>
      <p:pic>
        <p:nvPicPr>
          <p:cNvPr id="5" name="Picture 4"/>
          <p:cNvPicPr>
            <a:picLocks noChangeAspect="1"/>
          </p:cNvPicPr>
          <p:nvPr/>
        </p:nvPicPr>
        <p:blipFill>
          <a:blip r:embed="rId3"/>
          <a:stretch>
            <a:fillRect/>
          </a:stretch>
        </p:blipFill>
        <p:spPr>
          <a:xfrm>
            <a:off x="8851900" y="4354241"/>
            <a:ext cx="3340100" cy="2425700"/>
          </a:xfrm>
          <a:prstGeom prst="rect">
            <a:avLst/>
          </a:prstGeom>
        </p:spPr>
      </p:pic>
      <p:pic>
        <p:nvPicPr>
          <p:cNvPr id="6" name="Picture 5"/>
          <p:cNvPicPr>
            <a:picLocks noChangeAspect="1"/>
          </p:cNvPicPr>
          <p:nvPr/>
        </p:nvPicPr>
        <p:blipFill>
          <a:blip r:embed="rId4"/>
          <a:stretch>
            <a:fillRect/>
          </a:stretch>
        </p:blipFill>
        <p:spPr>
          <a:xfrm>
            <a:off x="1" y="3871641"/>
            <a:ext cx="2263696" cy="2908300"/>
          </a:xfrm>
          <a:prstGeom prst="rect">
            <a:avLst/>
          </a:prstGeom>
        </p:spPr>
      </p:pic>
    </p:spTree>
    <p:extLst>
      <p:ext uri="{BB962C8B-B14F-4D97-AF65-F5344CB8AC3E}">
        <p14:creationId xmlns:p14="http://schemas.microsoft.com/office/powerpoint/2010/main" val="5354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167268"/>
            <a:ext cx="2074128" cy="2754351"/>
          </a:xfrm>
          <a:solidFill>
            <a:schemeClr val="accent5">
              <a:lumMod val="60000"/>
              <a:lumOff val="40000"/>
            </a:schemeClr>
          </a:solidFill>
        </p:spPr>
        <p:txBody>
          <a:bodyPr>
            <a:normAutofit/>
          </a:bodyPr>
          <a:lstStyle/>
          <a:p>
            <a:r>
              <a:rPr lang="en-US" sz="3200" dirty="0" smtClean="0"/>
              <a:t>The 4 Stages of SPN Research</a:t>
            </a:r>
            <a:br>
              <a:rPr lang="en-US" sz="3200" dirty="0" smtClean="0"/>
            </a:br>
            <a:r>
              <a:rPr lang="en-US" sz="2000" dirty="0" smtClean="0"/>
              <a:t>(Nash &amp; Bradley, 2011)</a:t>
            </a:r>
            <a:endParaRPr lang="en-US" sz="2000" dirty="0"/>
          </a:p>
        </p:txBody>
      </p:sp>
      <p:sp>
        <p:nvSpPr>
          <p:cNvPr id="3" name="Content Placeholder 2"/>
          <p:cNvSpPr>
            <a:spLocks noGrp="1"/>
          </p:cNvSpPr>
          <p:nvPr>
            <p:ph idx="1"/>
          </p:nvPr>
        </p:nvSpPr>
        <p:spPr>
          <a:xfrm>
            <a:off x="2330604" y="167268"/>
            <a:ext cx="9023195" cy="6434254"/>
          </a:xfrm>
          <a:solidFill>
            <a:schemeClr val="accent4">
              <a:lumMod val="20000"/>
              <a:lumOff val="80000"/>
            </a:schemeClr>
          </a:solidFill>
        </p:spPr>
        <p:txBody>
          <a:bodyPr>
            <a:normAutofit lnSpcReduction="10000"/>
          </a:bodyPr>
          <a:lstStyle/>
          <a:p>
            <a:pPr lvl="0"/>
            <a:r>
              <a:rPr lang="en-US" sz="2400" b="1" u="sng" dirty="0" smtClean="0">
                <a:solidFill>
                  <a:srgbClr val="FF0000"/>
                </a:solidFill>
              </a:rPr>
              <a:t>Pre-Search</a:t>
            </a:r>
            <a:r>
              <a:rPr lang="en-US" sz="2400" dirty="0"/>
              <a:t>: this is where students identify a dynamic or question that has threaded itself through an important period of their lives.  For example, Sandra </a:t>
            </a:r>
            <a:r>
              <a:rPr lang="en-US" sz="2400" dirty="0" smtClean="0"/>
              <a:t>Unger (2020)* tried </a:t>
            </a:r>
            <a:r>
              <a:rPr lang="en-US" sz="2400" dirty="0"/>
              <a:t>to understand how to build authentically reciprocal relationships across racial and class lines. </a:t>
            </a:r>
          </a:p>
          <a:p>
            <a:pPr lvl="0"/>
            <a:r>
              <a:rPr lang="en-US" sz="2400" b="1" u="sng" dirty="0">
                <a:solidFill>
                  <a:srgbClr val="FF0000"/>
                </a:solidFill>
              </a:rPr>
              <a:t>Me-Search</a:t>
            </a:r>
            <a:r>
              <a:rPr lang="en-US" sz="2400" dirty="0"/>
              <a:t>: this is where student choose selected experiences </a:t>
            </a:r>
            <a:r>
              <a:rPr lang="en-US" sz="2400" dirty="0" smtClean="0"/>
              <a:t>from their life </a:t>
            </a:r>
            <a:r>
              <a:rPr lang="en-US" sz="2400" dirty="0"/>
              <a:t>that focus on how they’ve lived through this problematic dynamic or tried to answer this complex question.  </a:t>
            </a:r>
            <a:r>
              <a:rPr lang="en-US" sz="2400" dirty="0" smtClean="0"/>
              <a:t>Sandra, a White woman, </a:t>
            </a:r>
            <a:r>
              <a:rPr lang="en-US" sz="2400" dirty="0"/>
              <a:t>decided to focus on her years establishing a project called ‘The Lift’ to work with Black teens in the </a:t>
            </a:r>
            <a:r>
              <a:rPr lang="en-US" sz="2400" dirty="0" smtClean="0"/>
              <a:t>city of St. Paul. </a:t>
            </a:r>
            <a:endParaRPr lang="en-US" sz="2400" dirty="0"/>
          </a:p>
          <a:p>
            <a:pPr lvl="0"/>
            <a:r>
              <a:rPr lang="en-US" sz="2400" b="1" u="sng" dirty="0">
                <a:solidFill>
                  <a:srgbClr val="FF0000"/>
                </a:solidFill>
              </a:rPr>
              <a:t>Re-Search</a:t>
            </a:r>
            <a:r>
              <a:rPr lang="en-US" sz="2400" dirty="0"/>
              <a:t>: this is where students explore the theory they anticipate will most centrally address, or throw light on, the question or dynamic they’ve decided to explore. This could be the CLR focus for an SPN student.</a:t>
            </a:r>
          </a:p>
          <a:p>
            <a:pPr lvl="0"/>
            <a:r>
              <a:rPr lang="en-US" sz="2400" b="1" u="sng" dirty="0">
                <a:solidFill>
                  <a:srgbClr val="FF0000"/>
                </a:solidFill>
              </a:rPr>
              <a:t>We-Search</a:t>
            </a:r>
            <a:r>
              <a:rPr lang="en-US" sz="2400" dirty="0"/>
              <a:t>: this is the final phase where students discuss broader implications of the study, try to identify dynamics that exist across multiple settings, provide advice on how to work through the problem etc. </a:t>
            </a:r>
            <a:endParaRPr lang="en-US" sz="2400" dirty="0" smtClean="0"/>
          </a:p>
          <a:p>
            <a:r>
              <a:rPr lang="en-US" sz="1600" dirty="0" smtClean="0"/>
              <a:t>Nash</a:t>
            </a:r>
            <a:r>
              <a:rPr lang="en-US" sz="1600" dirty="0"/>
              <a:t>, R.J. and Bradley, D.M</a:t>
            </a:r>
            <a:r>
              <a:rPr lang="en-US" sz="1600" dirty="0" smtClean="0"/>
              <a:t>. 2011.  </a:t>
            </a:r>
            <a:r>
              <a:rPr lang="en-US" sz="1600" i="1" dirty="0" smtClean="0"/>
              <a:t>Me-search </a:t>
            </a:r>
            <a:r>
              <a:rPr lang="en-US" sz="1600" i="1" dirty="0"/>
              <a:t>and </a:t>
            </a:r>
            <a:r>
              <a:rPr lang="en-US" sz="1600" i="1" dirty="0" smtClean="0"/>
              <a:t>re-search</a:t>
            </a:r>
            <a:r>
              <a:rPr lang="en-US" sz="1600" i="1" dirty="0"/>
              <a:t>: A </a:t>
            </a:r>
            <a:r>
              <a:rPr lang="en-US" sz="1600" i="1" dirty="0" smtClean="0"/>
              <a:t>guide </a:t>
            </a:r>
            <a:r>
              <a:rPr lang="en-US" sz="1600" i="1" dirty="0"/>
              <a:t>for </a:t>
            </a:r>
            <a:r>
              <a:rPr lang="en-US" sz="1600" i="1" dirty="0" smtClean="0"/>
              <a:t>writing scholarly manuscripts</a:t>
            </a:r>
            <a:r>
              <a:rPr lang="en-US" sz="1600" dirty="0"/>
              <a:t>. Charlotte, NC: Information Age </a:t>
            </a:r>
            <a:r>
              <a:rPr lang="en-US" sz="1600" dirty="0" smtClean="0"/>
              <a:t>Publishing.</a:t>
            </a:r>
          </a:p>
          <a:p>
            <a:r>
              <a:rPr lang="en-US" sz="1600" dirty="0" smtClean="0"/>
              <a:t>Unger. S. 2020. </a:t>
            </a:r>
            <a:r>
              <a:rPr lang="en-US" sz="1600" i="1" dirty="0" smtClean="0"/>
              <a:t>Tribe: Why do all our friends look just like us? </a:t>
            </a:r>
            <a:r>
              <a:rPr lang="en-US" sz="1600" dirty="0" smtClean="0"/>
              <a:t>Minneapolis: Fortress Press.</a:t>
            </a:r>
            <a:endParaRPr lang="en-US" sz="1600" dirty="0"/>
          </a:p>
          <a:p>
            <a:pPr lvl="0"/>
            <a:endParaRPr lang="en-US" sz="1600" dirty="0" smtClean="0"/>
          </a:p>
          <a:p>
            <a:pPr lvl="0"/>
            <a:endParaRPr lang="en-US" sz="1600" dirty="0"/>
          </a:p>
          <a:p>
            <a:endParaRPr lang="en-US" dirty="0"/>
          </a:p>
        </p:txBody>
      </p:sp>
      <p:pic>
        <p:nvPicPr>
          <p:cNvPr id="4" name="Picture 3"/>
          <p:cNvPicPr>
            <a:picLocks noChangeAspect="1"/>
          </p:cNvPicPr>
          <p:nvPr/>
        </p:nvPicPr>
        <p:blipFill>
          <a:blip r:embed="rId2"/>
          <a:stretch>
            <a:fillRect/>
          </a:stretch>
        </p:blipFill>
        <p:spPr>
          <a:xfrm>
            <a:off x="0" y="3109022"/>
            <a:ext cx="2336800" cy="3492500"/>
          </a:xfrm>
          <a:prstGeom prst="rect">
            <a:avLst/>
          </a:prstGeom>
        </p:spPr>
      </p:pic>
    </p:spTree>
    <p:extLst>
      <p:ext uri="{BB962C8B-B14F-4D97-AF65-F5344CB8AC3E}">
        <p14:creationId xmlns:p14="http://schemas.microsoft.com/office/powerpoint/2010/main" val="153713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211873"/>
            <a:ext cx="2018371" cy="2787805"/>
          </a:xfrm>
          <a:solidFill>
            <a:schemeClr val="accent5">
              <a:lumMod val="60000"/>
              <a:lumOff val="40000"/>
            </a:schemeClr>
          </a:solidFill>
        </p:spPr>
        <p:txBody>
          <a:bodyPr>
            <a:normAutofit/>
          </a:bodyPr>
          <a:lstStyle/>
          <a:p>
            <a:r>
              <a:rPr lang="en-US" sz="3600" dirty="0" smtClean="0"/>
              <a:t>How does an SPN study progress?</a:t>
            </a:r>
            <a:endParaRPr lang="en-US" sz="3600" dirty="0"/>
          </a:p>
        </p:txBody>
      </p:sp>
      <p:sp>
        <p:nvSpPr>
          <p:cNvPr id="3" name="Content Placeholder 2"/>
          <p:cNvSpPr>
            <a:spLocks noGrp="1"/>
          </p:cNvSpPr>
          <p:nvPr>
            <p:ph idx="1"/>
          </p:nvPr>
        </p:nvSpPr>
        <p:spPr>
          <a:xfrm>
            <a:off x="2274849" y="0"/>
            <a:ext cx="6869151" cy="6858000"/>
          </a:xfrm>
          <a:solidFill>
            <a:schemeClr val="accent6">
              <a:lumMod val="20000"/>
              <a:lumOff val="80000"/>
            </a:schemeClr>
          </a:solidFill>
        </p:spPr>
        <p:txBody>
          <a:bodyPr>
            <a:noAutofit/>
          </a:bodyPr>
          <a:lstStyle/>
          <a:p>
            <a:r>
              <a:rPr lang="en-US" sz="2000" dirty="0" smtClean="0"/>
              <a:t>You decide on the central </a:t>
            </a:r>
            <a:r>
              <a:rPr lang="en-US" sz="2000" dirty="0" smtClean="0"/>
              <a:t>transformative dynamic that </a:t>
            </a:r>
            <a:r>
              <a:rPr lang="en-US" sz="2000" dirty="0" smtClean="0"/>
              <a:t>will be the focus of the study – “how can we...?” This question determines EVERYTHING you do from that point on (which of your experiences you </a:t>
            </a:r>
            <a:r>
              <a:rPr lang="en-US" sz="2000" dirty="0"/>
              <a:t>c</a:t>
            </a:r>
            <a:r>
              <a:rPr lang="en-US" sz="2000" dirty="0" smtClean="0"/>
              <a:t>hoose to present, the themes embedded in them, the scholarly literature, theory &amp; research you’ll be accessing</a:t>
            </a:r>
            <a:r>
              <a:rPr lang="en-US" sz="2000" dirty="0" smtClean="0"/>
              <a:t>).</a:t>
            </a: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You </a:t>
            </a:r>
            <a:r>
              <a:rPr lang="en-US" sz="2000" dirty="0" smtClean="0"/>
              <a:t>begin by writing a brief ‘memo to your successor / mentee’. Imagine you’re moving on from your work &amp; someone has asked you to give them the best advice you can on how to negotiate the dynamic you’ve explored. The themes you stress in this memo give you ideas for how you’ll develop your chapters, what specifically you’ll focus on.</a:t>
            </a:r>
          </a:p>
          <a:p>
            <a:r>
              <a:rPr lang="en-US" sz="2000" dirty="0" smtClean="0"/>
              <a:t>You begin writing your narrative of experiences that illustrate your chapter themes. Sometimes authors do this chronologically. Sometimes they choose to jump around and organize their writing by themes</a:t>
            </a:r>
            <a:r>
              <a:rPr lang="en-US" sz="2000" dirty="0" smtClean="0"/>
              <a:t>.</a:t>
            </a:r>
            <a:endParaRPr lang="en-US" sz="2000" dirty="0" smtClean="0"/>
          </a:p>
        </p:txBody>
      </p:sp>
      <p:pic>
        <p:nvPicPr>
          <p:cNvPr id="4" name="Picture 3"/>
          <p:cNvPicPr>
            <a:picLocks noChangeAspect="1"/>
          </p:cNvPicPr>
          <p:nvPr/>
        </p:nvPicPr>
        <p:blipFill>
          <a:blip r:embed="rId2"/>
          <a:stretch>
            <a:fillRect/>
          </a:stretch>
        </p:blipFill>
        <p:spPr>
          <a:xfrm>
            <a:off x="0" y="3657601"/>
            <a:ext cx="2274850" cy="2720897"/>
          </a:xfrm>
          <a:prstGeom prst="rect">
            <a:avLst/>
          </a:prstGeom>
        </p:spPr>
      </p:pic>
      <p:pic>
        <p:nvPicPr>
          <p:cNvPr id="5" name="Picture 4"/>
          <p:cNvPicPr>
            <a:picLocks noChangeAspect="1"/>
          </p:cNvPicPr>
          <p:nvPr/>
        </p:nvPicPr>
        <p:blipFill>
          <a:blip r:embed="rId3"/>
          <a:stretch>
            <a:fillRect/>
          </a:stretch>
        </p:blipFill>
        <p:spPr>
          <a:xfrm>
            <a:off x="9144000" y="0"/>
            <a:ext cx="3048000" cy="3378820"/>
          </a:xfrm>
          <a:prstGeom prst="rect">
            <a:avLst/>
          </a:prstGeom>
        </p:spPr>
      </p:pic>
      <p:pic>
        <p:nvPicPr>
          <p:cNvPr id="6" name="Picture 5"/>
          <p:cNvPicPr>
            <a:picLocks noChangeAspect="1"/>
          </p:cNvPicPr>
          <p:nvPr/>
        </p:nvPicPr>
        <p:blipFill>
          <a:blip r:embed="rId4"/>
          <a:stretch>
            <a:fillRect/>
          </a:stretch>
        </p:blipFill>
        <p:spPr>
          <a:xfrm>
            <a:off x="4036277" y="1767469"/>
            <a:ext cx="3591621" cy="2018370"/>
          </a:xfrm>
          <a:prstGeom prst="rect">
            <a:avLst/>
          </a:prstGeom>
        </p:spPr>
      </p:pic>
      <p:pic>
        <p:nvPicPr>
          <p:cNvPr id="7" name="Picture 6"/>
          <p:cNvPicPr>
            <a:picLocks noChangeAspect="1"/>
          </p:cNvPicPr>
          <p:nvPr/>
        </p:nvPicPr>
        <p:blipFill>
          <a:blip r:embed="rId5"/>
          <a:stretch>
            <a:fillRect/>
          </a:stretch>
        </p:blipFill>
        <p:spPr>
          <a:xfrm>
            <a:off x="9174356" y="3534937"/>
            <a:ext cx="3035300" cy="3323063"/>
          </a:xfrm>
          <a:prstGeom prst="rect">
            <a:avLst/>
          </a:prstGeom>
        </p:spPr>
      </p:pic>
    </p:spTree>
    <p:extLst>
      <p:ext uri="{BB962C8B-B14F-4D97-AF65-F5344CB8AC3E}">
        <p14:creationId xmlns:p14="http://schemas.microsoft.com/office/powerpoint/2010/main" val="15501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9571"/>
            <a:ext cx="2185638" cy="3233853"/>
          </a:xfrm>
          <a:solidFill>
            <a:schemeClr val="accent5">
              <a:lumMod val="40000"/>
              <a:lumOff val="60000"/>
            </a:schemeClr>
          </a:solidFill>
        </p:spPr>
        <p:txBody>
          <a:bodyPr>
            <a:normAutofit fontScale="90000"/>
          </a:bodyPr>
          <a:lstStyle/>
          <a:p>
            <a:r>
              <a:rPr lang="en-US" smtClean="0"/>
              <a:t>How does an SPN study progress?</a:t>
            </a:r>
            <a:endParaRPr lang="en-US"/>
          </a:p>
        </p:txBody>
      </p:sp>
      <p:sp>
        <p:nvSpPr>
          <p:cNvPr id="3" name="Content Placeholder 2"/>
          <p:cNvSpPr>
            <a:spLocks noGrp="1"/>
          </p:cNvSpPr>
          <p:nvPr>
            <p:ph idx="1"/>
          </p:nvPr>
        </p:nvSpPr>
        <p:spPr>
          <a:xfrm>
            <a:off x="2185638" y="189571"/>
            <a:ext cx="6110869" cy="6512312"/>
          </a:xfrm>
          <a:solidFill>
            <a:schemeClr val="accent6">
              <a:lumMod val="20000"/>
              <a:lumOff val="80000"/>
            </a:schemeClr>
          </a:solidFill>
        </p:spPr>
        <p:txBody>
          <a:bodyPr>
            <a:normAutofit fontScale="85000" lnSpcReduction="10000"/>
          </a:bodyPr>
          <a:lstStyle/>
          <a:p>
            <a:r>
              <a:rPr lang="en-US" dirty="0"/>
              <a:t>As the narrative evolves you are constantly using scholarly literature, research &amp; theory to illuminate or challenge your analysis. For example, if you focus on how you developed trust with a team or how you gained practical wisdom to inform your work, you draw on literature dealing with those topics.</a:t>
            </a:r>
          </a:p>
          <a:p>
            <a:r>
              <a:rPr lang="en-US" dirty="0"/>
              <a:t>Your advisor’s job is to keep you focused on the central dynamic you identified as the focus of your study. She will also advise you of relevant literature to review.</a:t>
            </a:r>
          </a:p>
          <a:p>
            <a:r>
              <a:rPr lang="en-US" dirty="0"/>
              <a:t>The narrative inevitably changes in the writing as you become aware of themes you had not considered. As new sub-themes emerge you explore new literature.</a:t>
            </a:r>
          </a:p>
          <a:p>
            <a:r>
              <a:rPr lang="en-US" dirty="0"/>
              <a:t>You conclude by presenting the chief insights that emerge on how to negotiate the particular dynamic that’s the focus of your study. These are presented for consideration by readers &amp; practitioners.</a:t>
            </a:r>
          </a:p>
          <a:p>
            <a:endParaRPr lang="en-US" dirty="0"/>
          </a:p>
        </p:txBody>
      </p:sp>
      <p:pic>
        <p:nvPicPr>
          <p:cNvPr id="4" name="Picture 3"/>
          <p:cNvPicPr>
            <a:picLocks noChangeAspect="1"/>
          </p:cNvPicPr>
          <p:nvPr/>
        </p:nvPicPr>
        <p:blipFill>
          <a:blip r:embed="rId2"/>
          <a:stretch>
            <a:fillRect/>
          </a:stretch>
        </p:blipFill>
        <p:spPr>
          <a:xfrm>
            <a:off x="0" y="3523785"/>
            <a:ext cx="2185637" cy="3178098"/>
          </a:xfrm>
          <a:prstGeom prst="rect">
            <a:avLst/>
          </a:prstGeom>
        </p:spPr>
      </p:pic>
      <p:pic>
        <p:nvPicPr>
          <p:cNvPr id="5" name="Picture 4"/>
          <p:cNvPicPr>
            <a:picLocks noChangeAspect="1"/>
          </p:cNvPicPr>
          <p:nvPr/>
        </p:nvPicPr>
        <p:blipFill>
          <a:blip r:embed="rId3"/>
          <a:stretch>
            <a:fillRect/>
          </a:stretch>
        </p:blipFill>
        <p:spPr>
          <a:xfrm>
            <a:off x="8296507" y="189571"/>
            <a:ext cx="3289300" cy="2463800"/>
          </a:xfrm>
          <a:prstGeom prst="rect">
            <a:avLst/>
          </a:prstGeom>
        </p:spPr>
      </p:pic>
      <p:pic>
        <p:nvPicPr>
          <p:cNvPr id="6" name="Picture 5"/>
          <p:cNvPicPr>
            <a:picLocks noChangeAspect="1"/>
          </p:cNvPicPr>
          <p:nvPr/>
        </p:nvPicPr>
        <p:blipFill>
          <a:blip r:embed="rId4"/>
          <a:stretch>
            <a:fillRect/>
          </a:stretch>
        </p:blipFill>
        <p:spPr>
          <a:xfrm>
            <a:off x="8296507" y="2788734"/>
            <a:ext cx="3492500" cy="2324100"/>
          </a:xfrm>
          <a:prstGeom prst="rect">
            <a:avLst/>
          </a:prstGeom>
        </p:spPr>
      </p:pic>
      <p:pic>
        <p:nvPicPr>
          <p:cNvPr id="7" name="Picture 6"/>
          <p:cNvPicPr>
            <a:picLocks noChangeAspect="1"/>
          </p:cNvPicPr>
          <p:nvPr/>
        </p:nvPicPr>
        <p:blipFill>
          <a:blip r:embed="rId5"/>
          <a:stretch>
            <a:fillRect/>
          </a:stretch>
        </p:blipFill>
        <p:spPr>
          <a:xfrm>
            <a:off x="8296507" y="2788734"/>
            <a:ext cx="3492500" cy="2324100"/>
          </a:xfrm>
          <a:prstGeom prst="rect">
            <a:avLst/>
          </a:prstGeom>
        </p:spPr>
      </p:pic>
      <p:pic>
        <p:nvPicPr>
          <p:cNvPr id="8" name="Picture 7"/>
          <p:cNvPicPr>
            <a:picLocks noChangeAspect="1"/>
          </p:cNvPicPr>
          <p:nvPr/>
        </p:nvPicPr>
        <p:blipFill>
          <a:blip r:embed="rId6"/>
          <a:stretch>
            <a:fillRect/>
          </a:stretch>
        </p:blipFill>
        <p:spPr>
          <a:xfrm>
            <a:off x="8296505" y="2788734"/>
            <a:ext cx="3378200" cy="2413000"/>
          </a:xfrm>
          <a:prstGeom prst="rect">
            <a:avLst/>
          </a:prstGeom>
        </p:spPr>
      </p:pic>
      <p:pic>
        <p:nvPicPr>
          <p:cNvPr id="9" name="Picture 8"/>
          <p:cNvPicPr>
            <a:picLocks noChangeAspect="1"/>
          </p:cNvPicPr>
          <p:nvPr/>
        </p:nvPicPr>
        <p:blipFill>
          <a:blip r:embed="rId7"/>
          <a:stretch>
            <a:fillRect/>
          </a:stretch>
        </p:blipFill>
        <p:spPr>
          <a:xfrm>
            <a:off x="8309205" y="5201733"/>
            <a:ext cx="3365500" cy="1500149"/>
          </a:xfrm>
          <a:prstGeom prst="rect">
            <a:avLst/>
          </a:prstGeom>
        </p:spPr>
      </p:pic>
    </p:spTree>
    <p:extLst>
      <p:ext uri="{BB962C8B-B14F-4D97-AF65-F5344CB8AC3E}">
        <p14:creationId xmlns:p14="http://schemas.microsoft.com/office/powerpoint/2010/main" val="36440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89211"/>
            <a:ext cx="2062975" cy="903248"/>
          </a:xfrm>
          <a:solidFill>
            <a:schemeClr val="accent5">
              <a:lumMod val="60000"/>
              <a:lumOff val="40000"/>
            </a:schemeClr>
          </a:solidFill>
        </p:spPr>
        <p:txBody>
          <a:bodyPr>
            <a:normAutofit/>
          </a:bodyPr>
          <a:lstStyle/>
          <a:p>
            <a:r>
              <a:rPr lang="en-US" sz="3600" dirty="0" smtClean="0"/>
              <a:t>Resources</a:t>
            </a:r>
            <a:endParaRPr lang="en-US" sz="3600" dirty="0"/>
          </a:p>
        </p:txBody>
      </p:sp>
      <p:sp>
        <p:nvSpPr>
          <p:cNvPr id="3" name="Content Placeholder 2"/>
          <p:cNvSpPr>
            <a:spLocks noGrp="1"/>
          </p:cNvSpPr>
          <p:nvPr>
            <p:ph idx="1"/>
          </p:nvPr>
        </p:nvSpPr>
        <p:spPr>
          <a:xfrm>
            <a:off x="2575932" y="223023"/>
            <a:ext cx="9489688" cy="6122021"/>
          </a:xfrm>
          <a:solidFill>
            <a:schemeClr val="accent2">
              <a:lumMod val="20000"/>
              <a:lumOff val="80000"/>
            </a:schemeClr>
          </a:solidFill>
        </p:spPr>
        <p:txBody>
          <a:bodyPr>
            <a:normAutofit lnSpcReduction="10000"/>
          </a:bodyPr>
          <a:lstStyle/>
          <a:p>
            <a:endParaRPr lang="en-US" sz="2000" dirty="0" smtClean="0"/>
          </a:p>
          <a:p>
            <a:r>
              <a:rPr lang="en-US" sz="2000" dirty="0" smtClean="0"/>
              <a:t>My </a:t>
            </a:r>
            <a:r>
              <a:rPr lang="en-US" sz="2000" dirty="0" err="1" smtClean="0"/>
              <a:t>youtube</a:t>
            </a:r>
            <a:r>
              <a:rPr lang="en-US" sz="2000" dirty="0" smtClean="0"/>
              <a:t> presentation: </a:t>
            </a:r>
            <a:r>
              <a:rPr lang="en-US" sz="2000" dirty="0" smtClean="0">
                <a:hlinkClick r:id="rId2"/>
              </a:rPr>
              <a:t>https://www.youtube.com/watch?v=UPYAsOQGpJM&amp;t=535s</a:t>
            </a:r>
            <a:endParaRPr lang="en-US" sz="2000" dirty="0" smtClean="0"/>
          </a:p>
          <a:p>
            <a:r>
              <a:rPr lang="en-US" sz="2000" dirty="0"/>
              <a:t>Nash, R.J</a:t>
            </a:r>
            <a:r>
              <a:rPr lang="en-US" sz="2000" dirty="0" smtClean="0"/>
              <a:t>. 2004.  </a:t>
            </a:r>
            <a:r>
              <a:rPr lang="en-US" sz="2000" i="1" dirty="0"/>
              <a:t>Liberating s</a:t>
            </a:r>
            <a:r>
              <a:rPr lang="en-US" sz="2000" i="1" dirty="0" smtClean="0"/>
              <a:t>cholarly writing</a:t>
            </a:r>
            <a:r>
              <a:rPr lang="en-US" sz="2000" i="1" dirty="0"/>
              <a:t>: The </a:t>
            </a:r>
            <a:r>
              <a:rPr lang="en-US" sz="2000" i="1" dirty="0" smtClean="0"/>
              <a:t>power </a:t>
            </a:r>
            <a:r>
              <a:rPr lang="en-US" sz="2000" i="1" dirty="0"/>
              <a:t>of </a:t>
            </a:r>
            <a:r>
              <a:rPr lang="en-US" sz="2000" i="1" dirty="0" smtClean="0"/>
              <a:t>personal narrative</a:t>
            </a:r>
            <a:r>
              <a:rPr lang="en-US" sz="2000" dirty="0"/>
              <a:t>.  New York: Teachers College Press, 2004.</a:t>
            </a:r>
          </a:p>
          <a:p>
            <a:r>
              <a:rPr lang="en-US" sz="2000" dirty="0"/>
              <a:t>Nash, R.J. and Bradley, D.M</a:t>
            </a:r>
            <a:r>
              <a:rPr lang="en-US" sz="2000" dirty="0" smtClean="0"/>
              <a:t>. 2011. </a:t>
            </a:r>
            <a:r>
              <a:rPr lang="en-US" sz="2000" i="1" dirty="0" smtClean="0"/>
              <a:t>Me-search </a:t>
            </a:r>
            <a:r>
              <a:rPr lang="en-US" sz="2000" i="1" dirty="0"/>
              <a:t>and </a:t>
            </a:r>
            <a:r>
              <a:rPr lang="en-US" sz="2000" i="1" dirty="0" smtClean="0"/>
              <a:t>re-search</a:t>
            </a:r>
            <a:r>
              <a:rPr lang="en-US" sz="2000" i="1" dirty="0"/>
              <a:t>: A </a:t>
            </a:r>
            <a:r>
              <a:rPr lang="en-US" sz="2000" i="1" dirty="0" smtClean="0"/>
              <a:t>guide </a:t>
            </a:r>
            <a:r>
              <a:rPr lang="en-US" sz="2000" i="1" dirty="0"/>
              <a:t>for </a:t>
            </a:r>
            <a:r>
              <a:rPr lang="en-US" sz="2000" i="1" dirty="0" smtClean="0"/>
              <a:t>writing scholarly manuscripts</a:t>
            </a:r>
            <a:r>
              <a:rPr lang="en-US" sz="2000" dirty="0"/>
              <a:t>. Charlotte, NC: Information Age </a:t>
            </a:r>
            <a:r>
              <a:rPr lang="en-US" sz="2000" dirty="0" smtClean="0"/>
              <a:t>Publishing.</a:t>
            </a:r>
          </a:p>
          <a:p>
            <a:r>
              <a:rPr lang="en-US" sz="2000" dirty="0"/>
              <a:t>Nash, R.J. and </a:t>
            </a:r>
            <a:r>
              <a:rPr lang="en-US" sz="2000" dirty="0" err="1"/>
              <a:t>Viray</a:t>
            </a:r>
            <a:r>
              <a:rPr lang="en-US" sz="2000" dirty="0"/>
              <a:t>, S.  </a:t>
            </a:r>
            <a:r>
              <a:rPr lang="en-US" sz="2000" i="1" dirty="0"/>
              <a:t>Our Stories Matter: Liberating the Voices of Marginalized Students through Scholarly Personal Narrative Writing.  </a:t>
            </a:r>
            <a:r>
              <a:rPr lang="en-US" sz="2000" dirty="0"/>
              <a:t>New York: Peter Lang, 2013</a:t>
            </a:r>
            <a:r>
              <a:rPr lang="en-US" sz="2000" dirty="0" smtClean="0"/>
              <a:t>.</a:t>
            </a:r>
            <a:r>
              <a:rPr lang="en-US" sz="2000" dirty="0"/>
              <a:t> </a:t>
            </a:r>
          </a:p>
          <a:p>
            <a:r>
              <a:rPr lang="en-US" sz="2000" dirty="0"/>
              <a:t>Nash, R.J. and </a:t>
            </a:r>
            <a:r>
              <a:rPr lang="en-US" sz="2000" dirty="0" err="1"/>
              <a:t>Viray</a:t>
            </a:r>
            <a:r>
              <a:rPr lang="en-US" sz="2000" dirty="0"/>
              <a:t>, S.  </a:t>
            </a:r>
            <a:r>
              <a:rPr lang="en-US" sz="2000" i="1" dirty="0"/>
              <a:t>How Stories Heal: Writing Our Way to Meaning and Wholeness in the Academy.  </a:t>
            </a:r>
            <a:r>
              <a:rPr lang="en-US" sz="2000" dirty="0"/>
              <a:t>New York: Peter Lang, </a:t>
            </a:r>
            <a:r>
              <a:rPr lang="en-US" sz="2000" dirty="0" smtClean="0"/>
              <a:t>2014</a:t>
            </a:r>
          </a:p>
          <a:p>
            <a:r>
              <a:rPr lang="en-US" sz="2000" dirty="0"/>
              <a:t>Ng, L. and Carney, S. 2017. Scholarly personal narrative in the </a:t>
            </a:r>
            <a:r>
              <a:rPr lang="en-US" sz="2000" dirty="0" err="1"/>
              <a:t>SoTL</a:t>
            </a:r>
            <a:r>
              <a:rPr lang="en-US" sz="2000" dirty="0"/>
              <a:t> tent. </a:t>
            </a:r>
            <a:r>
              <a:rPr lang="en-US" sz="2000" i="1" dirty="0"/>
              <a:t>Teaching and Learning Inquiry</a:t>
            </a:r>
            <a:r>
              <a:rPr lang="en-US" sz="2000" dirty="0"/>
              <a:t>, 5/, 1-13. </a:t>
            </a:r>
            <a:r>
              <a:rPr lang="en-US" sz="2000" dirty="0">
                <a:hlinkClick r:id="rId3"/>
              </a:rPr>
              <a:t>https://</a:t>
            </a:r>
            <a:r>
              <a:rPr lang="en-US" sz="2000" dirty="0" smtClean="0">
                <a:hlinkClick r:id="rId3"/>
              </a:rPr>
              <a:t>files.eric.ed.gov/fulltext/EJ1148441.pdf</a:t>
            </a:r>
            <a:endParaRPr lang="en-US" sz="2000" dirty="0" smtClean="0"/>
          </a:p>
          <a:p>
            <a:r>
              <a:rPr lang="en-US" sz="2000" dirty="0" smtClean="0"/>
              <a:t>Unger, S. 2014. </a:t>
            </a:r>
            <a:r>
              <a:rPr lang="en-US" sz="2000" i="1" dirty="0" smtClean="0"/>
              <a:t>We </a:t>
            </a:r>
            <a:r>
              <a:rPr lang="en-US" sz="2000" i="1" dirty="0"/>
              <a:t>Shouldn't Even Know Each Other: A Scholarly Personal Narrative of the Development of Deeply Reciprocal Relationships Across Differences of Race and </a:t>
            </a:r>
            <a:r>
              <a:rPr lang="en-US" sz="2000" i="1" dirty="0" smtClean="0"/>
              <a:t>Class</a:t>
            </a:r>
            <a:r>
              <a:rPr lang="en-US" sz="2000" dirty="0" smtClean="0"/>
              <a:t> Unpublished dissertation, Dept. of Educational Leadership, University of St. Thomas, </a:t>
            </a:r>
            <a:r>
              <a:rPr lang="en-US" sz="2000" dirty="0" err="1" smtClean="0"/>
              <a:t>Minneapolis.</a:t>
            </a:r>
            <a:r>
              <a:rPr lang="en-US" sz="2000" dirty="0" err="1" smtClean="0">
                <a:hlinkClick r:id="rId4"/>
              </a:rPr>
              <a:t>https</a:t>
            </a:r>
            <a:r>
              <a:rPr lang="en-US" sz="2000" dirty="0">
                <a:hlinkClick r:id="rId4"/>
              </a:rPr>
              <a:t>://</a:t>
            </a:r>
            <a:r>
              <a:rPr lang="en-US" sz="2000" dirty="0" smtClean="0">
                <a:hlinkClick r:id="rId4"/>
              </a:rPr>
              <a:t>ir.stthomas.edu/cgi/viewcontent.cgi?article=1044&amp;context=caps_ed_lead_docdiss</a:t>
            </a:r>
            <a:endParaRPr lang="en-US" sz="2000" dirty="0" smtClean="0"/>
          </a:p>
          <a:p>
            <a:r>
              <a:rPr lang="en-US" sz="2000" dirty="0" smtClean="0"/>
              <a:t>Unger. S. 2020. </a:t>
            </a:r>
            <a:r>
              <a:rPr lang="en-US" sz="2000" i="1" dirty="0" smtClean="0"/>
              <a:t>Tribe: Why do all our friends look just like us</a:t>
            </a:r>
            <a:r>
              <a:rPr lang="en-US" sz="2000" dirty="0" smtClean="0"/>
              <a:t>? Minneapolis: Fortress Press.</a:t>
            </a:r>
            <a:endParaRPr lang="en-US" sz="2000" dirty="0"/>
          </a:p>
          <a:p>
            <a:endParaRPr lang="en-US" sz="2000" dirty="0"/>
          </a:p>
          <a:p>
            <a:endParaRPr lang="en-US" dirty="0"/>
          </a:p>
        </p:txBody>
      </p:sp>
    </p:spTree>
    <p:extLst>
      <p:ext uri="{BB962C8B-B14F-4D97-AF65-F5344CB8AC3E}">
        <p14:creationId xmlns:p14="http://schemas.microsoft.com/office/powerpoint/2010/main" val="66819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1180</Words>
  <Application>Microsoft Macintosh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Arial</vt:lpstr>
      <vt:lpstr>Office Theme</vt:lpstr>
      <vt:lpstr>The Scholarly Personal Narrative (SPN) as a Dissertation Methodology </vt:lpstr>
      <vt:lpstr>What is an SPN?</vt:lpstr>
      <vt:lpstr>S-P-N</vt:lpstr>
      <vt:lpstr>So What Makes it Scholarly?</vt:lpstr>
      <vt:lpstr>So What Makes it Scholarly?</vt:lpstr>
      <vt:lpstr>The 4 Stages of SPN Research (Nash &amp; Bradley, 2011)</vt:lpstr>
      <vt:lpstr>How does an SPN study progress?</vt:lpstr>
      <vt:lpstr>How does an SPN study progress?</vt:lpstr>
      <vt:lpstr>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Scholarly Personal Narrative (SPN) as a Dissertation Methodology </dc:title>
  <dc:creator>Brookfield, Stephen D.</dc:creator>
  <cp:lastModifiedBy>Brookfield, Stephen D.</cp:lastModifiedBy>
  <cp:revision>12</cp:revision>
  <dcterms:created xsi:type="dcterms:W3CDTF">2021-05-06T13:16:01Z</dcterms:created>
  <dcterms:modified xsi:type="dcterms:W3CDTF">2021-05-19T20:22:28Z</dcterms:modified>
</cp:coreProperties>
</file>