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4" r:id="rId6"/>
    <p:sldId id="260" r:id="rId7"/>
    <p:sldId id="261" r:id="rId8"/>
    <p:sldId id="273" r:id="rId9"/>
    <p:sldId id="262" r:id="rId10"/>
    <p:sldId id="263" r:id="rId11"/>
    <p:sldId id="264" r:id="rId12"/>
    <p:sldId id="265" r:id="rId13"/>
    <p:sldId id="266" r:id="rId14"/>
    <p:sldId id="267" r:id="rId15"/>
    <p:sldId id="270" r:id="rId16"/>
    <p:sldId id="268" r:id="rId17"/>
    <p:sldId id="271" r:id="rId18"/>
    <p:sldId id="272"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65"/>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FED3F2-97E1-1845-81EA-DD51C3758F2D}"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16224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ED3F2-97E1-1845-81EA-DD51C3758F2D}"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44814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ED3F2-97E1-1845-81EA-DD51C3758F2D}"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6086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ED3F2-97E1-1845-81EA-DD51C3758F2D}"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48553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ED3F2-97E1-1845-81EA-DD51C3758F2D}"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70305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FED3F2-97E1-1845-81EA-DD51C3758F2D}"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83430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FED3F2-97E1-1845-81EA-DD51C3758F2D}" type="datetimeFigureOut">
              <a:rPr lang="en-US" smtClean="0"/>
              <a:t>5/25/22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3192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FED3F2-97E1-1845-81EA-DD51C3758F2D}" type="datetimeFigureOut">
              <a:rPr lang="en-US" smtClean="0"/>
              <a:t>5/25/22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51128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ED3F2-97E1-1845-81EA-DD51C3758F2D}" type="datetimeFigureOut">
              <a:rPr lang="en-US" smtClean="0"/>
              <a:t>5/25/22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186731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ED3F2-97E1-1845-81EA-DD51C3758F2D}"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61233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ED3F2-97E1-1845-81EA-DD51C3758F2D}"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2D249-D1F7-FA4D-95C9-FEAFE75627B5}" type="slidenum">
              <a:rPr lang="en-US" smtClean="0"/>
              <a:t>‹#›</a:t>
            </a:fld>
            <a:endParaRPr lang="en-US"/>
          </a:p>
        </p:txBody>
      </p:sp>
    </p:spTree>
    <p:extLst>
      <p:ext uri="{BB962C8B-B14F-4D97-AF65-F5344CB8AC3E}">
        <p14:creationId xmlns:p14="http://schemas.microsoft.com/office/powerpoint/2010/main" val="691850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ED3F2-97E1-1845-81EA-DD51C3758F2D}" type="datetimeFigureOut">
              <a:rPr lang="en-US" smtClean="0"/>
              <a:t>5/25/22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2D249-D1F7-FA4D-95C9-FEAFE75627B5}" type="slidenum">
              <a:rPr lang="en-US" smtClean="0"/>
              <a:t>‹#›</a:t>
            </a:fld>
            <a:endParaRPr lang="en-US"/>
          </a:p>
        </p:txBody>
      </p:sp>
    </p:spTree>
    <p:extLst>
      <p:ext uri="{BB962C8B-B14F-4D97-AF65-F5344CB8AC3E}">
        <p14:creationId xmlns:p14="http://schemas.microsoft.com/office/powerpoint/2010/main" val="103413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tiff"/><Relationship Id="rId8"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 Id="rId3" Type="http://schemas.openxmlformats.org/officeDocument/2006/relationships/image" Target="../media/image2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 Id="rId3" Type="http://schemas.openxmlformats.org/officeDocument/2006/relationships/hyperlink" Target="http://www.stephenbrookfield.com/powerpoints-pdf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6">
              <a:lumMod val="20000"/>
              <a:lumOff val="80000"/>
            </a:schemeClr>
          </a:solidFill>
        </p:spPr>
        <p:txBody>
          <a:bodyPr/>
          <a:lstStyle/>
          <a:p>
            <a:r>
              <a:rPr lang="en-US" dirty="0" smtClean="0"/>
              <a:t>Becoming a Skillful Teacher</a:t>
            </a:r>
            <a:br>
              <a:rPr lang="en-US" dirty="0" smtClean="0"/>
            </a:br>
            <a:r>
              <a:rPr lang="en-US" sz="4000" dirty="0" smtClean="0"/>
              <a:t>New Mexico State University</a:t>
            </a:r>
            <a:endParaRPr lang="en-US" sz="4000" dirty="0"/>
          </a:p>
        </p:txBody>
      </p:sp>
      <p:sp>
        <p:nvSpPr>
          <p:cNvPr id="3" name="Subtitle 2"/>
          <p:cNvSpPr>
            <a:spLocks noGrp="1"/>
          </p:cNvSpPr>
          <p:nvPr>
            <p:ph type="subTitle" idx="1"/>
          </p:nvPr>
        </p:nvSpPr>
        <p:spPr>
          <a:solidFill>
            <a:schemeClr val="accent2">
              <a:lumMod val="20000"/>
              <a:lumOff val="80000"/>
            </a:schemeClr>
          </a:solidFill>
        </p:spPr>
        <p:txBody>
          <a:bodyPr/>
          <a:lstStyle/>
          <a:p>
            <a:r>
              <a:rPr lang="en-US" dirty="0" smtClean="0"/>
              <a:t>Stephen Brookfield (he, him)</a:t>
            </a:r>
          </a:p>
          <a:p>
            <a:r>
              <a:rPr lang="en-US" dirty="0" smtClean="0"/>
              <a:t>Distinguished Scholar, Antioch University</a:t>
            </a:r>
          </a:p>
          <a:p>
            <a:r>
              <a:rPr lang="en-US" sz="3200" dirty="0" smtClean="0">
                <a:hlinkClick r:id="rId2"/>
              </a:rPr>
              <a:t>http://www.stephenbrookfield.com/</a:t>
            </a:r>
            <a:endParaRPr lang="en-US" sz="3200" dirty="0" smtClean="0"/>
          </a:p>
          <a:p>
            <a:endParaRPr lang="en-US" dirty="0"/>
          </a:p>
        </p:txBody>
      </p:sp>
    </p:spTree>
    <p:extLst>
      <p:ext uri="{BB962C8B-B14F-4D97-AF65-F5344CB8AC3E}">
        <p14:creationId xmlns:p14="http://schemas.microsoft.com/office/powerpoint/2010/main" val="32832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78956" cy="5811838"/>
          </a:xfrm>
        </p:spPr>
        <p:txBody>
          <a:bodyPr>
            <a:normAutofit/>
          </a:bodyPr>
          <a:lstStyle/>
          <a:p>
            <a:pPr algn="ctr"/>
            <a:r>
              <a:rPr lang="en-US" sz="2000" dirty="0" smtClean="0">
                <a:latin typeface="+mn-lt"/>
              </a:rPr>
              <a:t>Good Teaching = Helping learning</a:t>
            </a:r>
            <a:br>
              <a:rPr lang="en-US" sz="2000" dirty="0" smtClean="0">
                <a:latin typeface="+mn-lt"/>
              </a:rPr>
            </a:br>
            <a:r>
              <a:rPr lang="en-US" sz="2000" dirty="0">
                <a:latin typeface="+mn-lt"/>
              </a:rPr>
              <a:t/>
            </a:r>
            <a:br>
              <a:rPr lang="en-US" sz="2000" dirty="0">
                <a:latin typeface="+mn-lt"/>
              </a:rPr>
            </a:br>
            <a:r>
              <a:rPr lang="en-US" sz="2000" dirty="0" smtClean="0">
                <a:latin typeface="+mn-lt"/>
              </a:rPr>
              <a:t>Leaving the Room - 1</a:t>
            </a:r>
            <a:r>
              <a:rPr lang="en-US" sz="2000" baseline="30000" dirty="0" smtClean="0">
                <a:latin typeface="+mn-lt"/>
              </a:rPr>
              <a:t>st</a:t>
            </a:r>
            <a:r>
              <a:rPr lang="en-US" sz="2000" dirty="0" smtClean="0">
                <a:latin typeface="+mn-lt"/>
              </a:rPr>
              <a:t> Day Panel</a:t>
            </a: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latin typeface="+mn-lt"/>
              </a:rPr>
              <a:t/>
            </a:r>
            <a:br>
              <a:rPr lang="en-US" sz="3200" dirty="0">
                <a:latin typeface="+mn-lt"/>
              </a:rPr>
            </a:br>
            <a:r>
              <a:rPr lang="en-US" sz="3200" dirty="0" smtClean="0">
                <a:latin typeface="+mn-lt"/>
              </a:rPr>
              <a:t>Clint Eastwood Chair</a:t>
            </a:r>
            <a:br>
              <a:rPr lang="en-US" sz="3200" dirty="0" smtClean="0">
                <a:latin typeface="+mn-lt"/>
              </a:rPr>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endParaRPr lang="en-US" sz="3200" dirty="0"/>
          </a:p>
        </p:txBody>
      </p:sp>
      <p:sp>
        <p:nvSpPr>
          <p:cNvPr id="3" name="Content Placeholder 2"/>
          <p:cNvSpPr>
            <a:spLocks noGrp="1"/>
          </p:cNvSpPr>
          <p:nvPr>
            <p:ph idx="1"/>
          </p:nvPr>
        </p:nvSpPr>
        <p:spPr>
          <a:xfrm>
            <a:off x="4617156" y="365125"/>
            <a:ext cx="6736644" cy="5811838"/>
          </a:xfrm>
        </p:spPr>
        <p:txBody>
          <a:bodyPr>
            <a:normAutofit/>
          </a:bodyPr>
          <a:lstStyle/>
          <a:p>
            <a:r>
              <a:rPr lang="en-US" sz="2000" dirty="0" smtClean="0"/>
              <a:t>Classroom Geography.                      You don’t need to talk          </a:t>
            </a:r>
          </a:p>
          <a:p>
            <a:endParaRPr lang="en-US" sz="2000" dirty="0" smtClean="0"/>
          </a:p>
          <a:p>
            <a:endParaRPr lang="en-US" sz="2000" dirty="0" smtClean="0"/>
          </a:p>
          <a:p>
            <a:endParaRPr lang="en-US" sz="2000" dirty="0"/>
          </a:p>
          <a:p>
            <a:endParaRPr lang="en-US" sz="2000" dirty="0" smtClean="0"/>
          </a:p>
          <a:p>
            <a:endParaRPr lang="en-US" sz="2000" dirty="0" smtClean="0"/>
          </a:p>
          <a:p>
            <a:endParaRPr lang="en-US" sz="2000" dirty="0" smtClean="0"/>
          </a:p>
          <a:p>
            <a:r>
              <a:rPr lang="en-US" sz="2000" dirty="0" smtClean="0"/>
              <a:t>What Do YOU Think?</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38200" y="1492779"/>
            <a:ext cx="3778956" cy="1897063"/>
          </a:xfrm>
          <a:prstGeom prst="rect">
            <a:avLst/>
          </a:prstGeom>
        </p:spPr>
      </p:pic>
      <p:pic>
        <p:nvPicPr>
          <p:cNvPr id="5" name="Picture 4"/>
          <p:cNvPicPr>
            <a:picLocks noChangeAspect="1"/>
          </p:cNvPicPr>
          <p:nvPr/>
        </p:nvPicPr>
        <p:blipFill>
          <a:blip r:embed="rId3"/>
          <a:stretch>
            <a:fillRect/>
          </a:stretch>
        </p:blipFill>
        <p:spPr>
          <a:xfrm>
            <a:off x="1057628" y="3912923"/>
            <a:ext cx="3559528" cy="2264040"/>
          </a:xfrm>
          <a:prstGeom prst="rect">
            <a:avLst/>
          </a:prstGeom>
        </p:spPr>
      </p:pic>
      <p:pic>
        <p:nvPicPr>
          <p:cNvPr id="6" name="Picture 5"/>
          <p:cNvPicPr>
            <a:picLocks noChangeAspect="1"/>
          </p:cNvPicPr>
          <p:nvPr/>
        </p:nvPicPr>
        <p:blipFill>
          <a:blip r:embed="rId4"/>
          <a:stretch>
            <a:fillRect/>
          </a:stretch>
        </p:blipFill>
        <p:spPr>
          <a:xfrm>
            <a:off x="4884561" y="828411"/>
            <a:ext cx="2705100" cy="21631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408284" y="4323644"/>
            <a:ext cx="45719" cy="304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0" y="872420"/>
            <a:ext cx="2957689" cy="2119136"/>
          </a:xfrm>
          <a:prstGeom prst="rect">
            <a:avLst/>
          </a:prstGeom>
        </p:spPr>
      </p:pic>
      <p:pic>
        <p:nvPicPr>
          <p:cNvPr id="9" name="Picture 8"/>
          <p:cNvPicPr>
            <a:picLocks noChangeAspect="1"/>
          </p:cNvPicPr>
          <p:nvPr/>
        </p:nvPicPr>
        <p:blipFill>
          <a:blip r:embed="rId7"/>
          <a:stretch>
            <a:fillRect/>
          </a:stretch>
        </p:blipFill>
        <p:spPr>
          <a:xfrm>
            <a:off x="5127978" y="3483416"/>
            <a:ext cx="2857500" cy="2636661"/>
          </a:xfrm>
          <a:prstGeom prst="rect">
            <a:avLst/>
          </a:prstGeom>
        </p:spPr>
      </p:pic>
      <p:pic>
        <p:nvPicPr>
          <p:cNvPr id="10" name="Picture 9"/>
          <p:cNvPicPr>
            <a:picLocks noChangeAspect="1"/>
          </p:cNvPicPr>
          <p:nvPr/>
        </p:nvPicPr>
        <p:blipFill>
          <a:blip r:embed="rId8"/>
          <a:stretch>
            <a:fillRect/>
          </a:stretch>
        </p:blipFill>
        <p:spPr>
          <a:xfrm>
            <a:off x="8291689" y="3483416"/>
            <a:ext cx="2857500" cy="2693547"/>
          </a:xfrm>
          <a:prstGeom prst="rect">
            <a:avLst/>
          </a:prstGeom>
        </p:spPr>
      </p:pic>
    </p:spTree>
    <p:extLst>
      <p:ext uri="{BB962C8B-B14F-4D97-AF65-F5344CB8AC3E}">
        <p14:creationId xmlns:p14="http://schemas.microsoft.com/office/powerpoint/2010/main" val="20301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9910"/>
          </a:xfrm>
        </p:spPr>
        <p:txBody>
          <a:bodyPr/>
          <a:lstStyle/>
          <a:p>
            <a:pPr algn="ctr"/>
            <a:r>
              <a:rPr lang="en-US" b="1" i="1" dirty="0" smtClean="0">
                <a:solidFill>
                  <a:schemeClr val="accent2">
                    <a:lumMod val="75000"/>
                  </a:schemeClr>
                </a:solidFill>
              </a:rPr>
              <a:t>Best Teaching is Critically Reflective</a:t>
            </a:r>
            <a:endParaRPr lang="en-US" b="1" i="1" dirty="0">
              <a:solidFill>
                <a:schemeClr val="accent2">
                  <a:lumMod val="75000"/>
                </a:schemeClr>
              </a:solidFill>
            </a:endParaRPr>
          </a:p>
        </p:txBody>
      </p:sp>
      <p:sp>
        <p:nvSpPr>
          <p:cNvPr id="3" name="Content Placeholder 2"/>
          <p:cNvSpPr>
            <a:spLocks noGrp="1"/>
          </p:cNvSpPr>
          <p:nvPr>
            <p:ph idx="1"/>
          </p:nvPr>
        </p:nvSpPr>
        <p:spPr>
          <a:xfrm>
            <a:off x="6389510" y="801511"/>
            <a:ext cx="5802490" cy="6056488"/>
          </a:xfrm>
          <a:solidFill>
            <a:schemeClr val="accent4">
              <a:lumMod val="20000"/>
              <a:lumOff val="80000"/>
            </a:schemeClr>
          </a:solidFill>
        </p:spPr>
        <p:txBody>
          <a:bodyPr>
            <a:normAutofit lnSpcReduction="10000"/>
          </a:bodyPr>
          <a:lstStyle/>
          <a:p>
            <a:pPr marL="0" indent="0">
              <a:buNone/>
            </a:pPr>
            <a:r>
              <a:rPr lang="en-US" dirty="0" smtClean="0"/>
              <a:t>If I get to class early &amp; arrange the chairs in a circle… </a:t>
            </a:r>
          </a:p>
          <a:p>
            <a:r>
              <a:rPr lang="en-US" dirty="0" smtClean="0"/>
              <a:t>Students will feel their experience is respected &amp; acknowledged when they walk in.  </a:t>
            </a:r>
          </a:p>
          <a:p>
            <a:r>
              <a:rPr lang="en-US" dirty="0" smtClean="0"/>
              <a:t>This will create a relaxed and congenial environment for learning</a:t>
            </a:r>
          </a:p>
          <a:p>
            <a:r>
              <a:rPr lang="en-US" dirty="0" smtClean="0"/>
              <a:t>The distance between me as the teacher &amp; them as the students will be reduced</a:t>
            </a:r>
          </a:p>
          <a:p>
            <a:r>
              <a:rPr lang="en-US" dirty="0" smtClean="0"/>
              <a:t>They will see me as an ally for their learning – someone they can trust</a:t>
            </a:r>
          </a:p>
          <a:p>
            <a:r>
              <a:rPr lang="en-US" dirty="0" smtClean="0"/>
              <a:t>Students will therefore be more likely to participate, contribute, ask questions etc.</a:t>
            </a:r>
          </a:p>
        </p:txBody>
      </p:sp>
      <p:pic>
        <p:nvPicPr>
          <p:cNvPr id="4" name="Content Placeholder 3" descr="Talking Circle-1.jpg"/>
          <p:cNvPicPr>
            <a:picLocks noChangeAspect="1"/>
          </p:cNvPicPr>
          <p:nvPr/>
        </p:nvPicPr>
        <p:blipFill>
          <a:blip r:embed="rId2">
            <a:extLst>
              <a:ext uri="{28A0092B-C50C-407E-A947-70E740481C1C}">
                <a14:useLocalDpi xmlns:a14="http://schemas.microsoft.com/office/drawing/2010/main" val="0"/>
              </a:ext>
            </a:extLst>
          </a:blip>
          <a:srcRect t="9246" b="9246"/>
          <a:stretch>
            <a:fillRect/>
          </a:stretch>
        </p:blipFill>
        <p:spPr>
          <a:xfrm>
            <a:off x="0" y="801512"/>
            <a:ext cx="6389511" cy="6056488"/>
          </a:xfrm>
          <a:prstGeom prst="rect">
            <a:avLst/>
          </a:prstGeom>
        </p:spPr>
      </p:pic>
    </p:spTree>
    <p:extLst>
      <p:ext uri="{BB962C8B-B14F-4D97-AF65-F5344CB8AC3E}">
        <p14:creationId xmlns:p14="http://schemas.microsoft.com/office/powerpoint/2010/main" val="188385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0" y="365125"/>
            <a:ext cx="4140200" cy="5811838"/>
          </a:xfrm>
          <a:solidFill>
            <a:schemeClr val="accent1">
              <a:lumMod val="20000"/>
              <a:lumOff val="80000"/>
            </a:schemeClr>
          </a:solidFill>
        </p:spPr>
        <p:txBody>
          <a:bodyPr/>
          <a:lstStyle/>
          <a:p>
            <a:pPr algn="ct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endParaRPr lang="en-US" sz="3600" dirty="0"/>
          </a:p>
        </p:txBody>
      </p:sp>
      <p:sp>
        <p:nvSpPr>
          <p:cNvPr id="3" name="Content Placeholder 2"/>
          <p:cNvSpPr>
            <a:spLocks noGrp="1"/>
          </p:cNvSpPr>
          <p:nvPr>
            <p:ph idx="1"/>
          </p:nvPr>
        </p:nvSpPr>
        <p:spPr>
          <a:xfrm>
            <a:off x="838200" y="365125"/>
            <a:ext cx="6375400" cy="5811838"/>
          </a:xfrm>
          <a:solidFill>
            <a:schemeClr val="accent6">
              <a:lumMod val="20000"/>
              <a:lumOff val="80000"/>
            </a:schemeClr>
          </a:solidFill>
        </p:spPr>
        <p:txBody>
          <a:bodyPr>
            <a:normAutofit/>
          </a:bodyPr>
          <a:lstStyle/>
          <a:p>
            <a:r>
              <a:rPr lang="en-US" sz="2400" b="1" i="1" dirty="0" smtClean="0">
                <a:solidFill>
                  <a:srgbClr val="FF0000"/>
                </a:solidFill>
              </a:rPr>
              <a:t>THROUGH STUDENTS’ EYES</a:t>
            </a:r>
            <a:r>
              <a:rPr lang="mr-IN" sz="2400" b="1" i="1" dirty="0" smtClean="0">
                <a:solidFill>
                  <a:srgbClr val="FF0000"/>
                </a:solidFill>
              </a:rPr>
              <a:t>…</a:t>
            </a:r>
            <a:endParaRPr lang="en-US" sz="2400" b="1" i="1" dirty="0" smtClean="0">
              <a:solidFill>
                <a:srgbClr val="FF0000"/>
              </a:solidFill>
            </a:endParaRPr>
          </a:p>
          <a:p>
            <a:endParaRPr lang="en-US" sz="2400" dirty="0" smtClean="0"/>
          </a:p>
          <a:p>
            <a:r>
              <a:rPr lang="en-US" sz="2400" dirty="0" smtClean="0"/>
              <a:t>The circle is an </a:t>
            </a:r>
            <a:r>
              <a:rPr lang="en-US" sz="2400" dirty="0" smtClean="0">
                <a:solidFill>
                  <a:srgbClr val="FF0000"/>
                </a:solidFill>
              </a:rPr>
              <a:t>arena of surveillance </a:t>
            </a:r>
            <a:r>
              <a:rPr lang="en-US" sz="2400" dirty="0" smtClean="0"/>
              <a:t>– everything I do will be seen, my mistakes will be noticed by everyone (peers &amp; instructor)</a:t>
            </a:r>
          </a:p>
          <a:p>
            <a:r>
              <a:rPr lang="en-US" sz="2400" dirty="0" smtClean="0"/>
              <a:t>The circle is </a:t>
            </a:r>
            <a:r>
              <a:rPr lang="en-US" sz="2400" dirty="0" smtClean="0">
                <a:solidFill>
                  <a:srgbClr val="FF0000"/>
                </a:solidFill>
              </a:rPr>
              <a:t>alienating</a:t>
            </a:r>
            <a:r>
              <a:rPr lang="en-US" sz="2400" dirty="0" smtClean="0"/>
              <a:t> – if anything about me marks me out as different (how I look or sound) my discomfort is increased</a:t>
            </a:r>
          </a:p>
          <a:p>
            <a:r>
              <a:rPr lang="en-US" sz="2400" dirty="0" smtClean="0"/>
              <a:t>The circle is </a:t>
            </a:r>
            <a:r>
              <a:rPr lang="en-US" sz="2400" dirty="0" smtClean="0">
                <a:solidFill>
                  <a:srgbClr val="FF0000"/>
                </a:solidFill>
              </a:rPr>
              <a:t>coercion</a:t>
            </a:r>
            <a:r>
              <a:rPr lang="en-US" sz="2400" dirty="0" smtClean="0"/>
              <a:t> – you are coercing me into speech before you have earned the right to do that: what game are you playing here?</a:t>
            </a:r>
          </a:p>
          <a:p>
            <a:r>
              <a:rPr lang="en-US" sz="2400" dirty="0" smtClean="0"/>
              <a:t>The circle increases </a:t>
            </a:r>
            <a:r>
              <a:rPr lang="en-US" sz="2400" dirty="0" smtClean="0">
                <a:solidFill>
                  <a:srgbClr val="FF0000"/>
                </a:solidFill>
              </a:rPr>
              <a:t>mistrust</a:t>
            </a:r>
            <a:r>
              <a:rPr lang="en-US" sz="2400" dirty="0" smtClean="0"/>
              <a:t> – I can’t sit back &amp; judge your competence or authenticity, just let me process by myself: when I’m ready I’ll join the circle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367" y="4499593"/>
            <a:ext cx="2370666" cy="1659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0" y="365125"/>
            <a:ext cx="4140200" cy="4116564"/>
          </a:xfrm>
          <a:prstGeom prst="rect">
            <a:avLst/>
          </a:prstGeom>
        </p:spPr>
      </p:pic>
    </p:spTree>
    <p:extLst>
      <p:ext uri="{BB962C8B-B14F-4D97-AF65-F5344CB8AC3E}">
        <p14:creationId xmlns:p14="http://schemas.microsoft.com/office/powerpoint/2010/main" val="123025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NOW</a:t>
            </a:r>
            <a:r>
              <a:rPr lang="mr-IN" b="1" i="1" dirty="0" smtClean="0">
                <a:solidFill>
                  <a:srgbClr val="FF0000"/>
                </a:solidFill>
              </a:rPr>
              <a:t>…</a:t>
            </a:r>
            <a:endParaRPr lang="en-US" dirty="0"/>
          </a:p>
        </p:txBody>
      </p:sp>
      <p:sp>
        <p:nvSpPr>
          <p:cNvPr id="3" name="Content Placeholder 2"/>
          <p:cNvSpPr>
            <a:spLocks noGrp="1"/>
          </p:cNvSpPr>
          <p:nvPr>
            <p:ph idx="1"/>
          </p:nvPr>
        </p:nvSpPr>
        <p:spPr>
          <a:solidFill>
            <a:schemeClr val="accent1">
              <a:lumMod val="20000"/>
              <a:lumOff val="80000"/>
            </a:schemeClr>
          </a:solidFill>
        </p:spPr>
        <p:txBody>
          <a:bodyPr/>
          <a:lstStyle/>
          <a:p>
            <a:pPr marL="0" indent="0">
              <a:buNone/>
            </a:pPr>
            <a:r>
              <a:rPr lang="en-US" dirty="0" smtClean="0"/>
              <a:t>I still use the circle but explain…</a:t>
            </a:r>
          </a:p>
          <a:p>
            <a:r>
              <a:rPr lang="en-US" dirty="0" smtClean="0"/>
              <a:t>It’s to keep sight lines clear – so students who wish to contribute or ask a question can do that easily</a:t>
            </a:r>
          </a:p>
          <a:p>
            <a:r>
              <a:rPr lang="en-US" dirty="0" smtClean="0"/>
              <a:t>It’s so students don’t have to talk to the back of other people’s heads</a:t>
            </a:r>
          </a:p>
          <a:p>
            <a:r>
              <a:rPr lang="en-US" dirty="0" smtClean="0"/>
              <a:t>I won’t assume that those who are quiet are less diligent or intelligent</a:t>
            </a:r>
          </a:p>
          <a:p>
            <a:r>
              <a:rPr lang="en-US" dirty="0" smtClean="0"/>
              <a:t>I must self-disclose before expecting students to do the same</a:t>
            </a:r>
          </a:p>
        </p:txBody>
      </p:sp>
    </p:spTree>
    <p:extLst>
      <p:ext uri="{BB962C8B-B14F-4D97-AF65-F5344CB8AC3E}">
        <p14:creationId xmlns:p14="http://schemas.microsoft.com/office/powerpoint/2010/main" val="59235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187222" cy="5811838"/>
          </a:xfrm>
          <a:solidFill>
            <a:schemeClr val="accent4">
              <a:lumMod val="20000"/>
              <a:lumOff val="80000"/>
            </a:schemeClr>
          </a:solidFill>
        </p:spPr>
        <p:txBody>
          <a:bodyPr>
            <a:normAutofit fontScale="90000"/>
          </a:bodyPr>
          <a:lstStyle/>
          <a:p>
            <a:r>
              <a:rPr lang="en-US" sz="2800" dirty="0" smtClean="0">
                <a:latin typeface="+mn-lt"/>
              </a:rPr>
              <a:t>Most Important Knowledge I Need – How Students Are Experiencing Learning</a:t>
            </a:r>
            <a:br>
              <a:rPr lang="en-US" sz="2800" dirty="0" smtClean="0">
                <a:latin typeface="+mn-lt"/>
              </a:rPr>
            </a:br>
            <a:r>
              <a:rPr lang="en-US" sz="2800" dirty="0">
                <a:latin typeface="+mn-lt"/>
              </a:rPr>
              <a:t/>
            </a:r>
            <a:br>
              <a:rPr lang="en-US" sz="2800" dirty="0">
                <a:latin typeface="+mn-lt"/>
              </a:rPr>
            </a:br>
            <a:r>
              <a:rPr lang="en-US" sz="2800" dirty="0" smtClean="0">
                <a:latin typeface="+mn-lt"/>
              </a:rPr>
              <a:t>Needed to build bridges to acquisition of new content, skill &amp; understanding</a:t>
            </a:r>
            <a:br>
              <a:rPr lang="en-US" sz="2800" dirty="0" smtClean="0">
                <a:latin typeface="+mn-lt"/>
              </a:rPr>
            </a:br>
            <a:endParaRPr lang="en-US" sz="2800" dirty="0">
              <a:latin typeface="+mn-lt"/>
            </a:endParaRPr>
          </a:p>
        </p:txBody>
      </p:sp>
      <p:sp>
        <p:nvSpPr>
          <p:cNvPr id="3" name="Content Placeholder 2"/>
          <p:cNvSpPr>
            <a:spLocks noGrp="1"/>
          </p:cNvSpPr>
          <p:nvPr>
            <p:ph idx="1"/>
          </p:nvPr>
        </p:nvSpPr>
        <p:spPr>
          <a:xfrm>
            <a:off x="3025422" y="365125"/>
            <a:ext cx="7845778" cy="5811838"/>
          </a:xfrm>
          <a:solidFill>
            <a:schemeClr val="accent1">
              <a:lumMod val="20000"/>
              <a:lumOff val="80000"/>
            </a:schemeClr>
          </a:solidFill>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   Muddiest Point</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 Questions Raised</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 </a:t>
            </a:r>
            <a:r>
              <a:rPr lang="en-US" sz="2400" dirty="0" smtClean="0"/>
              <a:t>            via</a:t>
            </a:r>
            <a:r>
              <a:rPr lang="mr-IN" sz="2400" dirty="0" smtClean="0"/>
              <a:t>…</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489" y="1508831"/>
            <a:ext cx="1444978" cy="986014"/>
          </a:xfrm>
          <a:prstGeom prst="rect">
            <a:avLst/>
          </a:prstGeom>
        </p:spPr>
      </p:pic>
      <p:pic>
        <p:nvPicPr>
          <p:cNvPr id="5" name="Picture 4"/>
          <p:cNvPicPr>
            <a:picLocks noChangeAspect="1"/>
          </p:cNvPicPr>
          <p:nvPr/>
        </p:nvPicPr>
        <p:blipFill>
          <a:blip r:embed="rId3"/>
          <a:stretch>
            <a:fillRect/>
          </a:stretch>
        </p:blipFill>
        <p:spPr>
          <a:xfrm>
            <a:off x="5452534" y="365124"/>
            <a:ext cx="5418668" cy="5811839"/>
          </a:xfrm>
          <a:prstGeom prst="rect">
            <a:avLst/>
          </a:prstGeom>
        </p:spPr>
      </p:pic>
      <p:pic>
        <p:nvPicPr>
          <p:cNvPr id="6" name="Picture 5"/>
          <p:cNvPicPr>
            <a:picLocks noChangeAspect="1"/>
          </p:cNvPicPr>
          <p:nvPr/>
        </p:nvPicPr>
        <p:blipFill>
          <a:blip r:embed="rId4"/>
          <a:stretch>
            <a:fillRect/>
          </a:stretch>
        </p:blipFill>
        <p:spPr>
          <a:xfrm>
            <a:off x="3025420" y="2630311"/>
            <a:ext cx="2427115" cy="3546652"/>
          </a:xfrm>
          <a:prstGeom prst="rect">
            <a:avLst/>
          </a:prstGeom>
        </p:spPr>
      </p:pic>
    </p:spTree>
    <p:extLst>
      <p:ext uri="{BB962C8B-B14F-4D97-AF65-F5344CB8AC3E}">
        <p14:creationId xmlns:p14="http://schemas.microsoft.com/office/powerpoint/2010/main" val="95783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0208"/>
          </a:xfrm>
        </p:spPr>
        <p:txBody>
          <a:bodyPr/>
          <a:lstStyle/>
          <a:p>
            <a:r>
              <a:rPr lang="en-US" b="1" i="1" dirty="0" smtClean="0">
                <a:solidFill>
                  <a:srgbClr val="FF0000"/>
                </a:solidFill>
                <a:latin typeface="+mn-lt"/>
              </a:rPr>
              <a:t>How the CIQ is administered</a:t>
            </a:r>
            <a:endParaRPr lang="en-US" b="1" i="1" dirty="0">
              <a:solidFill>
                <a:srgbClr val="FF0000"/>
              </a:solidFill>
              <a:latin typeface="+mn-lt"/>
            </a:endParaRPr>
          </a:p>
        </p:txBody>
      </p:sp>
      <p:sp>
        <p:nvSpPr>
          <p:cNvPr id="3" name="Content Placeholder 2"/>
          <p:cNvSpPr>
            <a:spLocks noGrp="1"/>
          </p:cNvSpPr>
          <p:nvPr>
            <p:ph idx="1"/>
          </p:nvPr>
        </p:nvSpPr>
        <p:spPr>
          <a:xfrm>
            <a:off x="838200" y="1185334"/>
            <a:ext cx="10515600" cy="4991629"/>
          </a:xfrm>
          <a:solidFill>
            <a:schemeClr val="accent4">
              <a:lumMod val="20000"/>
              <a:lumOff val="80000"/>
            </a:schemeClr>
          </a:solidFill>
        </p:spPr>
        <p:txBody>
          <a:bodyPr>
            <a:normAutofit fontScale="92500" lnSpcReduction="10000"/>
          </a:bodyPr>
          <a:lstStyle/>
          <a:p>
            <a:pPr>
              <a:defRPr/>
            </a:pPr>
            <a:r>
              <a:rPr lang="en-US" dirty="0"/>
              <a:t>Given out during the last 5 minutes of the last class of the week – students give their completed CIQ’s to a volunteer before they leave the room</a:t>
            </a:r>
          </a:p>
          <a:p>
            <a:pPr>
              <a:defRPr/>
            </a:pPr>
            <a:r>
              <a:rPr lang="en-US" dirty="0"/>
              <a:t>It’s deliberately anonymous</a:t>
            </a:r>
          </a:p>
          <a:p>
            <a:pPr>
              <a:defRPr/>
            </a:pPr>
            <a:r>
              <a:rPr lang="en-US" dirty="0"/>
              <a:t>You read the responses &amp;, at the start of the next class, you report back the main themes, questions raised &amp; commonalities/differences revealed</a:t>
            </a:r>
          </a:p>
          <a:p>
            <a:pPr>
              <a:defRPr/>
            </a:pPr>
            <a:r>
              <a:rPr lang="en-US" dirty="0"/>
              <a:t>As you respond to the comments you talk about what they mean for your practices &amp; actions – you explain calibrations you’re making in response, OR explain why you need to stick to your agenda, format, process etc.</a:t>
            </a:r>
          </a:p>
          <a:p>
            <a:pPr>
              <a:defRPr/>
            </a:pPr>
            <a:r>
              <a:rPr lang="en-US" dirty="0"/>
              <a:t>Student-centered responsiveness is a process of negotiation NOT capitulation to majority wishes</a:t>
            </a:r>
          </a:p>
          <a:p>
            <a:pPr>
              <a:defRPr/>
            </a:pPr>
            <a:r>
              <a:rPr lang="en-US" dirty="0"/>
              <a:t>Student-centeredness is finding out how students experience learning so you can build bridges to take them where they need to </a:t>
            </a:r>
            <a:r>
              <a:rPr lang="en-US" dirty="0" smtClean="0"/>
              <a:t>go</a:t>
            </a:r>
            <a:endParaRPr lang="en-US" dirty="0"/>
          </a:p>
        </p:txBody>
      </p:sp>
    </p:spTree>
    <p:extLst>
      <p:ext uri="{BB962C8B-B14F-4D97-AF65-F5344CB8AC3E}">
        <p14:creationId xmlns:p14="http://schemas.microsoft.com/office/powerpoint/2010/main" val="53194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 y="1825624"/>
            <a:ext cx="2980268" cy="3028597"/>
          </a:xfrm>
          <a:solidFill>
            <a:schemeClr val="accent6">
              <a:lumMod val="20000"/>
              <a:lumOff val="80000"/>
            </a:schemeClr>
          </a:solidFill>
        </p:spPr>
        <p:txBody>
          <a:bodyPr>
            <a:normAutofit/>
          </a:bodyPr>
          <a:lstStyle/>
          <a:p>
            <a:pPr algn="ctr"/>
            <a:r>
              <a:rPr lang="en-US" sz="4000" dirty="0" smtClean="0">
                <a:latin typeface="+mn-lt"/>
              </a:rPr>
              <a:t>Context</a:t>
            </a:r>
            <a:br>
              <a:rPr lang="en-US" sz="4000" dirty="0" smtClean="0">
                <a:latin typeface="+mn-lt"/>
              </a:rPr>
            </a:br>
            <a:r>
              <a:rPr lang="en-US" sz="4000" dirty="0" smtClean="0">
                <a:latin typeface="+mn-lt"/>
              </a:rPr>
              <a:t>Constantly Changes EVERYTHING</a:t>
            </a:r>
            <a:endParaRPr lang="en-US" sz="4000" dirty="0">
              <a:latin typeface="+mn-lt"/>
            </a:endParaRPr>
          </a:p>
        </p:txBody>
      </p:sp>
      <p:sp>
        <p:nvSpPr>
          <p:cNvPr id="3" name="Content Placeholder 2"/>
          <p:cNvSpPr>
            <a:spLocks noGrp="1"/>
          </p:cNvSpPr>
          <p:nvPr>
            <p:ph idx="1"/>
          </p:nvPr>
        </p:nvSpPr>
        <p:spPr>
          <a:xfrm>
            <a:off x="3285067" y="0"/>
            <a:ext cx="8906933" cy="6858000"/>
          </a:xfrm>
          <a:solidFill>
            <a:schemeClr val="accent2">
              <a:lumMod val="20000"/>
              <a:lumOff val="80000"/>
            </a:schemeClr>
          </a:solidFill>
        </p:spPr>
        <p:txBody>
          <a:bodyPr>
            <a:normAutofit fontScale="92500" lnSpcReduction="20000"/>
          </a:bodyPr>
          <a:lstStyle/>
          <a:p>
            <a:endParaRPr lang="en-US" dirty="0" smtClean="0"/>
          </a:p>
          <a:p>
            <a:r>
              <a:rPr lang="en-US" dirty="0" smtClean="0"/>
              <a:t>Student Demographics</a:t>
            </a:r>
          </a:p>
          <a:p>
            <a:endParaRPr lang="en-US" dirty="0" smtClean="0"/>
          </a:p>
          <a:p>
            <a:r>
              <a:rPr lang="en-US" dirty="0" smtClean="0"/>
              <a:t>Communicative Options</a:t>
            </a:r>
          </a:p>
          <a:p>
            <a:endParaRPr lang="en-US" dirty="0"/>
          </a:p>
          <a:p>
            <a:r>
              <a:rPr lang="en-US" dirty="0" smtClean="0"/>
              <a:t>Technology</a:t>
            </a:r>
          </a:p>
          <a:p>
            <a:endParaRPr lang="en-US" dirty="0"/>
          </a:p>
          <a:p>
            <a:r>
              <a:rPr lang="en-US" dirty="0" smtClean="0"/>
              <a:t>Political Culture</a:t>
            </a:r>
          </a:p>
          <a:p>
            <a:endParaRPr lang="en-US" dirty="0"/>
          </a:p>
          <a:p>
            <a:r>
              <a:rPr lang="en-US" dirty="0" smtClean="0"/>
              <a:t>Financial Pressures</a:t>
            </a:r>
          </a:p>
          <a:p>
            <a:endParaRPr lang="en-US" dirty="0"/>
          </a:p>
          <a:p>
            <a:r>
              <a:rPr lang="en-US" dirty="0" smtClean="0"/>
              <a:t>Legislature</a:t>
            </a:r>
          </a:p>
          <a:p>
            <a:endParaRPr lang="en-US" dirty="0"/>
          </a:p>
          <a:p>
            <a:r>
              <a:rPr lang="en-US" dirty="0" smtClean="0"/>
              <a:t>What Constitutes ‘Canon’</a:t>
            </a:r>
          </a:p>
          <a:p>
            <a:endParaRPr lang="en-US" dirty="0"/>
          </a:p>
          <a:p>
            <a:r>
              <a:rPr lang="en-US" dirty="0" smtClean="0"/>
              <a:t>Organizational Priorities </a:t>
            </a:r>
            <a:endParaRPr lang="en-US" dirty="0"/>
          </a:p>
        </p:txBody>
      </p:sp>
      <p:pic>
        <p:nvPicPr>
          <p:cNvPr id="4" name="Picture 3"/>
          <p:cNvPicPr>
            <a:picLocks noChangeAspect="1"/>
          </p:cNvPicPr>
          <p:nvPr/>
        </p:nvPicPr>
        <p:blipFill>
          <a:blip r:embed="rId2"/>
          <a:stretch>
            <a:fillRect/>
          </a:stretch>
        </p:blipFill>
        <p:spPr>
          <a:xfrm>
            <a:off x="7563555" y="511881"/>
            <a:ext cx="4176889" cy="3269897"/>
          </a:xfrm>
          <a:prstGeom prst="rect">
            <a:avLst/>
          </a:prstGeom>
        </p:spPr>
      </p:pic>
      <p:pic>
        <p:nvPicPr>
          <p:cNvPr id="5" name="Picture 4"/>
          <p:cNvPicPr>
            <a:picLocks noChangeAspect="1"/>
          </p:cNvPicPr>
          <p:nvPr/>
        </p:nvPicPr>
        <p:blipFill>
          <a:blip r:embed="rId3"/>
          <a:stretch>
            <a:fillRect/>
          </a:stretch>
        </p:blipFill>
        <p:spPr>
          <a:xfrm>
            <a:off x="7921272" y="4195939"/>
            <a:ext cx="3619500" cy="2247900"/>
          </a:xfrm>
          <a:prstGeom prst="rect">
            <a:avLst/>
          </a:prstGeom>
        </p:spPr>
      </p:pic>
    </p:spTree>
    <p:extLst>
      <p:ext uri="{BB962C8B-B14F-4D97-AF65-F5344CB8AC3E}">
        <p14:creationId xmlns:p14="http://schemas.microsoft.com/office/powerpoint/2010/main" val="122386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8" y="135467"/>
            <a:ext cx="4639732" cy="6254045"/>
          </a:xfrm>
        </p:spPr>
        <p:txBody>
          <a:bodyPr>
            <a:normAutofit/>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sz="5400" b="1" i="1" dirty="0" smtClean="0">
                <a:solidFill>
                  <a:srgbClr val="FF0000"/>
                </a:solidFill>
              </a:rPr>
              <a:t>Circle of Voices Protocol</a:t>
            </a:r>
            <a:endParaRPr lang="en-US" sz="5400" dirty="0"/>
          </a:p>
        </p:txBody>
      </p:sp>
      <p:sp>
        <p:nvSpPr>
          <p:cNvPr id="3" name="Content Placeholder 2"/>
          <p:cNvSpPr>
            <a:spLocks noGrp="1"/>
          </p:cNvSpPr>
          <p:nvPr>
            <p:ph idx="1"/>
          </p:nvPr>
        </p:nvSpPr>
        <p:spPr>
          <a:xfrm>
            <a:off x="4775200" y="135468"/>
            <a:ext cx="7292622" cy="6254044"/>
          </a:xfrm>
          <a:solidFill>
            <a:schemeClr val="accent5">
              <a:lumMod val="20000"/>
              <a:lumOff val="80000"/>
            </a:schemeClr>
          </a:solidFill>
        </p:spPr>
        <p:txBody>
          <a:bodyPr>
            <a:normAutofit fontScale="92500" lnSpcReduction="20000"/>
          </a:bodyPr>
          <a:lstStyle/>
          <a:p>
            <a:r>
              <a:rPr lang="en-US" sz="4400" i="1" dirty="0" smtClean="0">
                <a:solidFill>
                  <a:srgbClr val="00B050"/>
                </a:solidFill>
              </a:rPr>
              <a:t>What would you like your students to say about your course or your teaching when they were out of your earshot? </a:t>
            </a:r>
          </a:p>
          <a:p>
            <a:r>
              <a:rPr lang="en-US" dirty="0" smtClean="0"/>
              <a:t>(1) Declare a 1-2 minute silent period for people to think about their response to the question &amp; make written or mental notes</a:t>
            </a:r>
          </a:p>
          <a:p>
            <a:r>
              <a:rPr lang="en-US" dirty="0" smtClean="0"/>
              <a:t>(2) Go alphabetically around the group and have each person give their response to the question(s) they’ve just been thinking about. Each person tries to keep their comments to a minute or so. No interruptions of each other please.</a:t>
            </a:r>
          </a:p>
          <a:p>
            <a:r>
              <a:rPr lang="en-US" dirty="0" smtClean="0"/>
              <a:t>(3) Once everyone has spoken move into open conversation – anyone can speak at any time &amp; there is no order of contribution. However, try to speak ONLY about what someone ELSE said in the opening round of comments.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79" y="812800"/>
            <a:ext cx="4357510" cy="3048000"/>
          </a:xfrm>
          <a:prstGeom prst="rect">
            <a:avLst/>
          </a:prstGeom>
        </p:spPr>
      </p:pic>
    </p:spTree>
    <p:extLst>
      <p:ext uri="{BB962C8B-B14F-4D97-AF65-F5344CB8AC3E}">
        <p14:creationId xmlns:p14="http://schemas.microsoft.com/office/powerpoint/2010/main" val="161549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365125"/>
            <a:ext cx="5497690" cy="5811838"/>
          </a:xfrm>
          <a:solidFill>
            <a:schemeClr val="accent6">
              <a:lumMod val="20000"/>
              <a:lumOff val="80000"/>
            </a:schemeClr>
          </a:solidFill>
        </p:spPr>
        <p:txBody>
          <a:bodyPr>
            <a:normAutofit fontScale="90000"/>
          </a:bodyPr>
          <a:lstStyle/>
          <a:p>
            <a:r>
              <a:rPr lang="en-US" sz="2400" b="1" i="1" dirty="0" smtClean="0">
                <a:solidFill>
                  <a:srgbClr val="7030A0"/>
                </a:solidFill>
                <a:latin typeface="+mn-lt"/>
              </a:rPr>
              <a:t>                   </a:t>
            </a:r>
            <a:r>
              <a:rPr lang="en-US" sz="2800" b="1" i="1" dirty="0" smtClean="0">
                <a:solidFill>
                  <a:srgbClr val="7030A0"/>
                </a:solidFill>
                <a:latin typeface="+mn-lt"/>
              </a:rPr>
              <a:t>CREDIBILITY</a:t>
            </a:r>
            <a:br>
              <a:rPr lang="en-US" sz="2800" b="1" i="1" dirty="0" smtClean="0">
                <a:solidFill>
                  <a:srgbClr val="7030A0"/>
                </a:solidFill>
                <a:latin typeface="+mn-lt"/>
              </a:rPr>
            </a:br>
            <a:r>
              <a:rPr lang="en-US" sz="2800" b="1" i="1" dirty="0">
                <a:solidFill>
                  <a:srgbClr val="FF0000"/>
                </a:solidFill>
                <a:latin typeface="+mn-lt"/>
              </a:rPr>
              <a:t/>
            </a:r>
            <a:br>
              <a:rPr lang="en-US" sz="2800" b="1" i="1" dirty="0">
                <a:solidFill>
                  <a:srgbClr val="FF0000"/>
                </a:solidFill>
                <a:latin typeface="+mn-lt"/>
              </a:rPr>
            </a:br>
            <a:r>
              <a:rPr lang="en-US" sz="2800" b="1" i="1" dirty="0">
                <a:solidFill>
                  <a:srgbClr val="FF0000"/>
                </a:solidFill>
                <a:latin typeface="+mn-lt"/>
              </a:rPr>
              <a:t>Expertise</a:t>
            </a:r>
            <a:r>
              <a:rPr lang="en-US" sz="2800" b="1" dirty="0">
                <a:latin typeface="+mn-lt"/>
              </a:rPr>
              <a:t> </a:t>
            </a:r>
            <a:r>
              <a:rPr lang="en-US" sz="2800" dirty="0">
                <a:latin typeface="+mn-lt"/>
              </a:rPr>
              <a:t>– We know our stuff, give multiple examples, &amp; demonstrate our expertise by responding </a:t>
            </a:r>
            <a:r>
              <a:rPr lang="en-US" sz="2800" dirty="0" smtClean="0">
                <a:latin typeface="+mn-lt"/>
              </a:rPr>
              <a:t>well to </a:t>
            </a:r>
            <a:r>
              <a:rPr lang="en-US" sz="2800" dirty="0">
                <a:latin typeface="+mn-lt"/>
              </a:rPr>
              <a:t>unexpected questions</a:t>
            </a:r>
            <a:r>
              <a:rPr lang="en-US" sz="2800" b="1" dirty="0">
                <a:latin typeface="+mn-lt"/>
              </a:rPr>
              <a:t/>
            </a:r>
            <a:br>
              <a:rPr lang="en-US" sz="2800" b="1" dirty="0">
                <a:latin typeface="+mn-lt"/>
              </a:rPr>
            </a:br>
            <a:r>
              <a:rPr lang="en-US" sz="2800" b="1" i="1" dirty="0">
                <a:solidFill>
                  <a:srgbClr val="FF0000"/>
                </a:solidFill>
                <a:latin typeface="+mn-lt"/>
              </a:rPr>
              <a:t>Experience</a:t>
            </a:r>
            <a:r>
              <a:rPr lang="en-US" sz="2800" dirty="0">
                <a:latin typeface="+mn-lt"/>
              </a:rPr>
              <a:t> – We’ve been around the block, know our area of practice</a:t>
            </a:r>
            <a:r>
              <a:rPr lang="en-US" sz="2800" b="1" dirty="0">
                <a:latin typeface="+mn-lt"/>
              </a:rPr>
              <a:t/>
            </a:r>
            <a:br>
              <a:rPr lang="en-US" sz="2800" b="1" dirty="0">
                <a:latin typeface="+mn-lt"/>
              </a:rPr>
            </a:br>
            <a:r>
              <a:rPr lang="en-US" sz="2800" b="1" i="1" dirty="0">
                <a:solidFill>
                  <a:srgbClr val="FF0000"/>
                </a:solidFill>
                <a:latin typeface="+mn-lt"/>
              </a:rPr>
              <a:t>Rationale</a:t>
            </a:r>
            <a:r>
              <a:rPr lang="en-US" sz="2800" b="1" dirty="0">
                <a:solidFill>
                  <a:srgbClr val="FF0000"/>
                </a:solidFill>
                <a:latin typeface="+mn-lt"/>
              </a:rPr>
              <a:t> </a:t>
            </a:r>
            <a:r>
              <a:rPr lang="en-US" sz="2800" dirty="0">
                <a:latin typeface="+mn-lt"/>
              </a:rPr>
              <a:t>– There’s a method to our madness, we explain why we do what we </a:t>
            </a:r>
            <a:r>
              <a:rPr lang="en-US" sz="2800" dirty="0" smtClean="0">
                <a:latin typeface="+mn-lt"/>
              </a:rPr>
              <a:t>do in ways that are clear</a:t>
            </a:r>
            <a:r>
              <a:rPr lang="en-US" sz="2800" b="1" dirty="0">
                <a:latin typeface="+mn-lt"/>
              </a:rPr>
              <a:t/>
            </a:r>
            <a:br>
              <a:rPr lang="en-US" sz="2800" b="1" dirty="0">
                <a:latin typeface="+mn-lt"/>
              </a:rPr>
            </a:br>
            <a:r>
              <a:rPr lang="en-US" sz="2800" b="1" i="1" dirty="0">
                <a:solidFill>
                  <a:srgbClr val="FF0000"/>
                </a:solidFill>
                <a:latin typeface="+mn-lt"/>
              </a:rPr>
              <a:t>Conviction</a:t>
            </a:r>
            <a:r>
              <a:rPr lang="en-US" sz="2800" b="1" dirty="0">
                <a:latin typeface="+mn-lt"/>
              </a:rPr>
              <a:t> </a:t>
            </a:r>
            <a:r>
              <a:rPr lang="en-US" sz="2800" dirty="0">
                <a:latin typeface="+mn-lt"/>
              </a:rPr>
              <a:t>– We show students we want to make sure they’ve understood the material correctly by regular check-ins &amp; individualized evaluation</a:t>
            </a:r>
            <a:r>
              <a:rPr lang="en-US" sz="1800" dirty="0">
                <a:latin typeface="+mn-lt"/>
              </a:rPr>
              <a:t/>
            </a:r>
            <a:br>
              <a:rPr lang="en-US" sz="1800" dirty="0">
                <a:latin typeface="+mn-lt"/>
              </a:rPr>
            </a:br>
            <a:r>
              <a:rPr lang="en-US" sz="1800" dirty="0">
                <a:latin typeface="+mn-lt"/>
              </a:rPr>
              <a:t>       </a:t>
            </a:r>
            <a:r>
              <a:rPr lang="en-US" sz="1800" dirty="0" smtClean="0">
                <a:latin typeface="+mn-lt"/>
              </a:rPr>
              <a:t/>
            </a:r>
            <a:br>
              <a:rPr lang="en-US" sz="1800" dirty="0" smtClean="0">
                <a:latin typeface="+mn-lt"/>
              </a:rPr>
            </a:br>
            <a:r>
              <a:rPr lang="en-US" sz="1400" dirty="0" smtClean="0">
                <a:latin typeface="+mn-lt"/>
              </a:rPr>
              <a:t>Brookfield</a:t>
            </a:r>
            <a:r>
              <a:rPr lang="en-US" sz="1400" dirty="0">
                <a:latin typeface="+mn-lt"/>
              </a:rPr>
              <a:t>, S.D. 2015 </a:t>
            </a:r>
            <a:r>
              <a:rPr lang="en-US" sz="1400" i="1" dirty="0">
                <a:latin typeface="+mn-lt"/>
              </a:rPr>
              <a:t>The skillful teacher</a:t>
            </a:r>
            <a:r>
              <a:rPr lang="en-US" sz="1400" dirty="0">
                <a:latin typeface="+mn-lt"/>
              </a:rPr>
              <a:t>. Hoboken, NJ: Wiley</a:t>
            </a:r>
          </a:p>
        </p:txBody>
      </p:sp>
      <p:sp>
        <p:nvSpPr>
          <p:cNvPr id="3" name="Content Placeholder 2"/>
          <p:cNvSpPr>
            <a:spLocks noGrp="1"/>
          </p:cNvSpPr>
          <p:nvPr>
            <p:ph idx="1"/>
          </p:nvPr>
        </p:nvSpPr>
        <p:spPr>
          <a:xfrm>
            <a:off x="6254043" y="365125"/>
            <a:ext cx="5317067" cy="5811838"/>
          </a:xfrm>
          <a:solidFill>
            <a:schemeClr val="accent2">
              <a:lumMod val="20000"/>
              <a:lumOff val="80000"/>
            </a:schemeClr>
          </a:solidFill>
        </p:spPr>
        <p:txBody>
          <a:bodyPr>
            <a:normAutofit/>
          </a:bodyPr>
          <a:lstStyle/>
          <a:p>
            <a:endParaRPr lang="en-US" b="1" i="1" dirty="0" smtClean="0">
              <a:solidFill>
                <a:srgbClr val="7030A0"/>
              </a:solidFill>
            </a:endParaRPr>
          </a:p>
          <a:p>
            <a:r>
              <a:rPr lang="en-US" b="1" i="1" dirty="0" smtClean="0">
                <a:solidFill>
                  <a:srgbClr val="7030A0"/>
                </a:solidFill>
              </a:rPr>
              <a:t>           </a:t>
            </a:r>
            <a:r>
              <a:rPr lang="en-US" sz="2400" b="1" i="1" dirty="0" smtClean="0">
                <a:solidFill>
                  <a:srgbClr val="7030A0"/>
                </a:solidFill>
              </a:rPr>
              <a:t>AUTHENTICITY</a:t>
            </a:r>
          </a:p>
          <a:p>
            <a:endParaRPr lang="en-US" sz="2400" b="1" i="1" dirty="0" smtClean="0">
              <a:solidFill>
                <a:srgbClr val="7030A0"/>
              </a:solidFill>
            </a:endParaRPr>
          </a:p>
          <a:p>
            <a:r>
              <a:rPr lang="en-US" sz="2400" b="1" i="1" dirty="0" smtClean="0">
                <a:solidFill>
                  <a:srgbClr val="FF0000"/>
                </a:solidFill>
              </a:rPr>
              <a:t>CONGRUENCE</a:t>
            </a:r>
            <a:r>
              <a:rPr lang="en-US" sz="2400" dirty="0" smtClean="0"/>
              <a:t> – our words &amp; actions match &amp; are consistent</a:t>
            </a:r>
          </a:p>
          <a:p>
            <a:r>
              <a:rPr lang="en-US" sz="2400" b="1" i="1" dirty="0" smtClean="0">
                <a:solidFill>
                  <a:srgbClr val="FF0000"/>
                </a:solidFill>
              </a:rPr>
              <a:t>FULL DISCLOSURE </a:t>
            </a:r>
            <a:r>
              <a:rPr lang="en-US" sz="2400" dirty="0" smtClean="0"/>
              <a:t>– any expectations, criteria, &amp; agendas we hold are regularly shared with students</a:t>
            </a:r>
          </a:p>
          <a:p>
            <a:r>
              <a:rPr lang="en-US" sz="2400" b="1" i="1" dirty="0" smtClean="0">
                <a:solidFill>
                  <a:srgbClr val="FF0000"/>
                </a:solidFill>
              </a:rPr>
              <a:t>RESPONSIVENESS</a:t>
            </a:r>
            <a:r>
              <a:rPr lang="en-US" sz="2400" dirty="0" smtClean="0"/>
              <a:t> – we seek out &amp; respond to students’ concerns</a:t>
            </a:r>
          </a:p>
          <a:p>
            <a:r>
              <a:rPr lang="en-US" sz="2400" b="1" i="1" dirty="0" smtClean="0">
                <a:solidFill>
                  <a:srgbClr val="FF0000"/>
                </a:solidFill>
              </a:rPr>
              <a:t>PERSONHOOD</a:t>
            </a:r>
            <a:r>
              <a:rPr lang="en-US" sz="2400" dirty="0" smtClean="0"/>
              <a:t> – we use </a:t>
            </a:r>
            <a:r>
              <a:rPr lang="en-US" sz="2400" i="1" u="sng" dirty="0" smtClean="0">
                <a:solidFill>
                  <a:srgbClr val="7030A0"/>
                </a:solidFill>
              </a:rPr>
              <a:t>appropriate</a:t>
            </a:r>
            <a:r>
              <a:rPr lang="en-US" sz="2400" dirty="0" smtClean="0"/>
              <a:t> autobiographical disclosure to engage attention &amp; support learning </a:t>
            </a:r>
          </a:p>
          <a:p>
            <a:r>
              <a:rPr lang="en-US" sz="1400" dirty="0" smtClean="0"/>
              <a:t>  Brookfield, S.D. 2015 </a:t>
            </a:r>
            <a:r>
              <a:rPr lang="en-US" sz="1400" i="1" dirty="0" smtClean="0"/>
              <a:t>The skillful teacher</a:t>
            </a:r>
            <a:r>
              <a:rPr lang="en-US" sz="1400" dirty="0" smtClean="0"/>
              <a:t>. Hoboken, NJ: Wiley</a:t>
            </a:r>
          </a:p>
          <a:p>
            <a:endParaRPr lang="en-US" dirty="0"/>
          </a:p>
        </p:txBody>
      </p:sp>
    </p:spTree>
    <p:extLst>
      <p:ext uri="{BB962C8B-B14F-4D97-AF65-F5344CB8AC3E}">
        <p14:creationId xmlns:p14="http://schemas.microsoft.com/office/powerpoint/2010/main" val="11893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97889" cy="5811838"/>
          </a:xfrm>
          <a:solidFill>
            <a:schemeClr val="accent4">
              <a:lumMod val="20000"/>
              <a:lumOff val="80000"/>
            </a:schemeClr>
          </a:solidFill>
        </p:spPr>
        <p:txBody>
          <a:bodyPr>
            <a:normAutofit fontScale="90000"/>
          </a:bodyPr>
          <a:lstStyle/>
          <a:p>
            <a:r>
              <a:rPr lang="en-US" dirty="0" smtClean="0">
                <a:latin typeface="+mn-lt"/>
              </a:rPr>
              <a:t/>
            </a:r>
            <a:br>
              <a:rPr lang="en-US" dirty="0" smtClean="0">
                <a:latin typeface="+mn-lt"/>
              </a:rPr>
            </a:br>
            <a:r>
              <a:rPr lang="en-US" dirty="0" smtClean="0">
                <a:latin typeface="+mn-lt"/>
              </a:rPr>
              <a:t>Go to </a:t>
            </a:r>
            <a:r>
              <a:rPr lang="en-US" sz="6000" i="1" dirty="0" err="1" smtClean="0">
                <a:solidFill>
                  <a:srgbClr val="FF0000"/>
                </a:solidFill>
                <a:latin typeface="+mn-lt"/>
              </a:rPr>
              <a:t>sli.do</a:t>
            </a:r>
            <a:r>
              <a:rPr lang="en-US" sz="6000" i="1" dirty="0" smtClean="0">
                <a:solidFill>
                  <a:srgbClr val="FF0000"/>
                </a:solidFill>
                <a:latin typeface="+mn-lt"/>
              </a:rPr>
              <a:t/>
            </a:r>
            <a:br>
              <a:rPr lang="en-US" sz="6000" i="1" dirty="0" smtClean="0">
                <a:solidFill>
                  <a:srgbClr val="FF0000"/>
                </a:solidFill>
                <a:latin typeface="+mn-lt"/>
              </a:rPr>
            </a:br>
            <a:r>
              <a:rPr lang="en-US" dirty="0" smtClean="0">
                <a:latin typeface="+mn-lt"/>
              </a:rPr>
              <a:t>Enter Code </a:t>
            </a:r>
            <a:r>
              <a:rPr lang="en-US" sz="6000" b="1" i="1" dirty="0" smtClean="0">
                <a:solidFill>
                  <a:srgbClr val="FF0000"/>
                </a:solidFill>
                <a:latin typeface="+mn-lt"/>
              </a:rPr>
              <a:t>4061364 </a:t>
            </a:r>
            <a:br>
              <a:rPr lang="en-US" sz="6000" b="1" i="1" dirty="0" smtClean="0">
                <a:solidFill>
                  <a:srgbClr val="FF0000"/>
                </a:solidFill>
                <a:latin typeface="+mn-lt"/>
              </a:rPr>
            </a:br>
            <a:r>
              <a:rPr lang="en-US" dirty="0" smtClean="0">
                <a:latin typeface="+mn-lt"/>
              </a:rPr>
              <a:t>Or use the QR code opposite if you’re on a smart phone</a:t>
            </a:r>
            <a:br>
              <a:rPr lang="en-US" dirty="0" smtClean="0">
                <a:latin typeface="+mn-lt"/>
              </a:rPr>
            </a:br>
            <a:r>
              <a:rPr lang="en-US" dirty="0" smtClean="0">
                <a:latin typeface="+mn-lt"/>
              </a:rPr>
              <a:t/>
            </a:r>
            <a:br>
              <a:rPr lang="en-US" dirty="0" smtClean="0">
                <a:latin typeface="+mn-lt"/>
              </a:rPr>
            </a:br>
            <a:r>
              <a:rPr lang="en-US" sz="3200" dirty="0" smtClean="0">
                <a:latin typeface="+mn-lt"/>
              </a:rPr>
              <a:t>Respond to this question</a:t>
            </a:r>
            <a:r>
              <a:rPr lang="mr-IN" sz="3200" dirty="0" smtClean="0">
                <a:latin typeface="+mn-lt"/>
              </a:rPr>
              <a:t>…</a:t>
            </a:r>
            <a:r>
              <a:rPr lang="en-US" sz="3200" dirty="0" smtClean="0">
                <a:latin typeface="+mn-lt"/>
              </a:rPr>
              <a:t/>
            </a:r>
            <a:br>
              <a:rPr lang="en-US" sz="3200" dirty="0" smtClean="0">
                <a:latin typeface="+mn-lt"/>
              </a:rPr>
            </a:br>
            <a:r>
              <a:rPr lang="en-US" b="1" i="1" dirty="0" smtClean="0">
                <a:solidFill>
                  <a:srgbClr val="FF0000"/>
                </a:solidFill>
                <a:latin typeface="+mn-lt"/>
              </a:rPr>
              <a:t>What factors most disrupt your attempts to teach skillfully?</a:t>
            </a:r>
            <a:br>
              <a:rPr lang="en-US" b="1" i="1" dirty="0" smtClean="0">
                <a:solidFill>
                  <a:srgbClr val="FF0000"/>
                </a:solidFill>
                <a:latin typeface="+mn-lt"/>
              </a:rPr>
            </a:br>
            <a:r>
              <a:rPr lang="en-US" b="1" i="1" dirty="0">
                <a:solidFill>
                  <a:srgbClr val="FF0000"/>
                </a:solidFill>
                <a:latin typeface="+mn-lt"/>
              </a:rPr>
              <a:t/>
            </a:r>
            <a:br>
              <a:rPr lang="en-US" b="1" i="1" dirty="0">
                <a:solidFill>
                  <a:srgbClr val="FF0000"/>
                </a:solidFill>
                <a:latin typeface="+mn-lt"/>
              </a:rPr>
            </a:br>
            <a:r>
              <a:rPr lang="en-US" sz="3200" dirty="0" smtClean="0">
                <a:latin typeface="+mn-lt"/>
              </a:rPr>
              <a:t>Your response is </a:t>
            </a:r>
            <a:r>
              <a:rPr lang="en-US" sz="4000" dirty="0" smtClean="0">
                <a:solidFill>
                  <a:srgbClr val="FF0000"/>
                </a:solidFill>
                <a:latin typeface="+mn-lt"/>
              </a:rPr>
              <a:t>ANONYMOUS</a:t>
            </a:r>
            <a:r>
              <a:rPr lang="en-US" sz="3200" dirty="0" smtClean="0">
                <a:solidFill>
                  <a:srgbClr val="FF0000"/>
                </a:solidFill>
              </a:rPr>
              <a:t/>
            </a:r>
            <a:br>
              <a:rPr lang="en-US" sz="3200" dirty="0" smtClean="0">
                <a:solidFill>
                  <a:srgbClr val="FF0000"/>
                </a:solidFill>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1831" y="1704975"/>
            <a:ext cx="2968625" cy="2968625"/>
          </a:xfrm>
        </p:spPr>
      </p:pic>
    </p:spTree>
    <p:extLst>
      <p:ext uri="{BB962C8B-B14F-4D97-AF65-F5344CB8AC3E}">
        <p14:creationId xmlns:p14="http://schemas.microsoft.com/office/powerpoint/2010/main" val="187958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How to access this power point</a:t>
            </a:r>
            <a:r>
              <a:rPr lang="mr-IN" b="1" i="1" dirty="0" smtClean="0">
                <a:solidFill>
                  <a:srgbClr val="FF0000"/>
                </a:solidFill>
              </a:rPr>
              <a:t>…</a:t>
            </a:r>
            <a:endParaRPr lang="en-US" dirty="0"/>
          </a:p>
        </p:txBody>
      </p:sp>
      <p:sp>
        <p:nvSpPr>
          <p:cNvPr id="3" name="Content Placeholder 2"/>
          <p:cNvSpPr>
            <a:spLocks noGrp="1"/>
          </p:cNvSpPr>
          <p:nvPr>
            <p:ph idx="1"/>
          </p:nvPr>
        </p:nvSpPr>
        <p:spPr>
          <a:solidFill>
            <a:schemeClr val="accent6">
              <a:lumMod val="20000"/>
              <a:lumOff val="80000"/>
            </a:schemeClr>
          </a:solidFill>
        </p:spPr>
        <p:txBody>
          <a:bodyPr/>
          <a:lstStyle/>
          <a:p>
            <a:pPr algn="ctr"/>
            <a:r>
              <a:rPr lang="en-US" dirty="0" smtClean="0"/>
              <a:t>Go to my home page: </a:t>
            </a:r>
            <a:r>
              <a:rPr lang="en-US" dirty="0" smtClean="0">
                <a:hlinkClick r:id="rId2"/>
              </a:rPr>
              <a:t>http://www.stephenbrookfield.com/</a:t>
            </a:r>
            <a:endParaRPr lang="en-US" dirty="0" smtClean="0"/>
          </a:p>
          <a:p>
            <a:pPr algn="ctr"/>
            <a:r>
              <a:rPr lang="en-US" dirty="0" smtClean="0"/>
              <a:t>Click on the “Resources” link (top left, next to ‘Home’</a:t>
            </a:r>
          </a:p>
          <a:p>
            <a:pPr algn="ctr"/>
            <a:r>
              <a:rPr lang="en-US" dirty="0" smtClean="0"/>
              <a:t>Scroll down to power points &amp; pdf’s </a:t>
            </a:r>
            <a:r>
              <a:rPr lang="en-US" dirty="0" smtClean="0">
                <a:hlinkClick r:id="rId3"/>
              </a:rPr>
              <a:t>http://www.stephenbrookfield.com/powerpoints-pdfs</a:t>
            </a:r>
            <a:endParaRPr lang="en-US" dirty="0" smtClean="0"/>
          </a:p>
          <a:p>
            <a:pPr algn="ctr"/>
            <a:r>
              <a:rPr lang="en-US" dirty="0" smtClean="0"/>
              <a:t>This power point is the 1st one listed </a:t>
            </a:r>
            <a:r>
              <a:rPr lang="en-US" i="1" dirty="0" smtClean="0">
                <a:solidFill>
                  <a:srgbClr val="FF0000"/>
                </a:solidFill>
              </a:rPr>
              <a:t>– “You Can Teach Race Imperfectly or Not at All”</a:t>
            </a:r>
          </a:p>
          <a:p>
            <a:pPr algn="ctr"/>
            <a:r>
              <a:rPr lang="en-US" dirty="0" smtClean="0"/>
              <a:t>Feel free to steal anything from my home page – it’s open access for free download</a:t>
            </a:r>
          </a:p>
        </p:txBody>
      </p:sp>
    </p:spTree>
    <p:extLst>
      <p:ext uri="{BB962C8B-B14F-4D97-AF65-F5344CB8AC3E}">
        <p14:creationId xmlns:p14="http://schemas.microsoft.com/office/powerpoint/2010/main" val="207352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758244" cy="1325563"/>
          </a:xfrm>
          <a:solidFill>
            <a:schemeClr val="accent1">
              <a:lumMod val="20000"/>
              <a:lumOff val="80000"/>
            </a:schemeClr>
          </a:solidFill>
        </p:spPr>
        <p:txBody>
          <a:bodyPr>
            <a:normAutofit fontScale="90000"/>
          </a:bodyPr>
          <a:lstStyle/>
          <a:p>
            <a:r>
              <a:rPr lang="en-US" sz="3200" dirty="0">
                <a:solidFill>
                  <a:srgbClr val="FF0000"/>
                </a:solidFill>
                <a:latin typeface="+mn-lt"/>
              </a:rPr>
              <a:t>Some of Stephen’s Resources</a:t>
            </a:r>
          </a:p>
        </p:txBody>
      </p:sp>
      <p:sp>
        <p:nvSpPr>
          <p:cNvPr id="3" name="Content Placeholder 2"/>
          <p:cNvSpPr>
            <a:spLocks noGrp="1"/>
          </p:cNvSpPr>
          <p:nvPr>
            <p:ph idx="1"/>
          </p:nvPr>
        </p:nvSpPr>
        <p:spPr>
          <a:xfrm>
            <a:off x="2833510" y="1512711"/>
            <a:ext cx="8520289" cy="4664252"/>
          </a:xfrm>
          <a:solidFill>
            <a:schemeClr val="accent6">
              <a:lumMod val="20000"/>
              <a:lumOff val="80000"/>
            </a:schemeClr>
          </a:solidFill>
        </p:spPr>
        <p:txBody>
          <a:bodyPr>
            <a:normAutofit/>
          </a:bodyPr>
          <a:lstStyle/>
          <a:p>
            <a:r>
              <a:rPr lang="en-US" dirty="0">
                <a:hlinkClick r:id="rId2"/>
              </a:rPr>
              <a:t>http://www.stephenbrookfield.com/</a:t>
            </a:r>
            <a:r>
              <a:rPr lang="en-US" dirty="0"/>
              <a:t> (CIQ, </a:t>
            </a:r>
            <a:r>
              <a:rPr lang="en-US" dirty="0" err="1"/>
              <a:t>powerpoints</a:t>
            </a:r>
            <a:r>
              <a:rPr lang="en-US" dirty="0"/>
              <a:t>, pdf’s, videos, writings, visuals</a:t>
            </a:r>
          </a:p>
          <a:p>
            <a:r>
              <a:rPr lang="en-US" i="1" u="sng" dirty="0"/>
              <a:t>Books:</a:t>
            </a:r>
          </a:p>
          <a:p>
            <a:r>
              <a:rPr lang="en-US" i="1" dirty="0">
                <a:solidFill>
                  <a:srgbClr val="7030A0"/>
                </a:solidFill>
              </a:rPr>
              <a:t>Engaging imagination: Helping students become creative &amp; reflective thinkers </a:t>
            </a:r>
            <a:r>
              <a:rPr lang="en-US" dirty="0">
                <a:solidFill>
                  <a:srgbClr val="7030A0"/>
                </a:solidFill>
              </a:rPr>
              <a:t>(w/ Alison James) (2014)</a:t>
            </a:r>
          </a:p>
          <a:p>
            <a:r>
              <a:rPr lang="en-US" i="1" dirty="0"/>
              <a:t>The skillful teacher: on trust, technique &amp; responsiveness in the classroom </a:t>
            </a:r>
            <a:r>
              <a:rPr lang="en-US" dirty="0"/>
              <a:t>(3</a:t>
            </a:r>
            <a:r>
              <a:rPr lang="en-US" baseline="30000" dirty="0"/>
              <a:t>rd</a:t>
            </a:r>
            <a:r>
              <a:rPr lang="en-US" dirty="0"/>
              <a:t>. Ed. 2015)</a:t>
            </a:r>
          </a:p>
          <a:p>
            <a:r>
              <a:rPr lang="en-US" i="1" dirty="0">
                <a:solidFill>
                  <a:srgbClr val="00B050"/>
                </a:solidFill>
              </a:rPr>
              <a:t>Becoming a critically reflective teacher </a:t>
            </a:r>
            <a:r>
              <a:rPr lang="en-US" dirty="0"/>
              <a:t>(2</a:t>
            </a:r>
            <a:r>
              <a:rPr lang="en-US" baseline="30000" dirty="0"/>
              <a:t>nd</a:t>
            </a:r>
            <a:r>
              <a:rPr lang="en-US" dirty="0"/>
              <a:t> Ed. 2017)</a:t>
            </a:r>
          </a:p>
          <a:p>
            <a:r>
              <a:rPr lang="en-US" i="1" dirty="0">
                <a:solidFill>
                  <a:srgbClr val="FF0000"/>
                </a:solidFill>
              </a:rPr>
              <a:t>The discussion book: 50 great ways to get people talking </a:t>
            </a:r>
            <a:r>
              <a:rPr lang="en-US" dirty="0"/>
              <a:t>(</a:t>
            </a:r>
            <a:r>
              <a:rPr lang="en-US" dirty="0" smtClean="0"/>
              <a:t>2016)</a:t>
            </a:r>
          </a:p>
        </p:txBody>
      </p:sp>
    </p:spTree>
    <p:extLst>
      <p:ext uri="{BB962C8B-B14F-4D97-AF65-F5344CB8AC3E}">
        <p14:creationId xmlns:p14="http://schemas.microsoft.com/office/powerpoint/2010/main" val="43600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372" y="365125"/>
            <a:ext cx="2857500" cy="5811838"/>
          </a:xfrm>
        </p:spPr>
        <p:txBody>
          <a:bodyPr/>
          <a:lstStyle/>
          <a:p>
            <a:endParaRPr lang="en-US"/>
          </a:p>
        </p:txBody>
      </p:sp>
      <p:sp>
        <p:nvSpPr>
          <p:cNvPr id="3" name="Content Placeholder 2"/>
          <p:cNvSpPr>
            <a:spLocks noGrp="1"/>
          </p:cNvSpPr>
          <p:nvPr>
            <p:ph idx="1"/>
          </p:nvPr>
        </p:nvSpPr>
        <p:spPr>
          <a:xfrm>
            <a:off x="3958872" y="365125"/>
            <a:ext cx="7394927" cy="5811838"/>
          </a:xfrm>
          <a:solidFill>
            <a:schemeClr val="accent4">
              <a:lumMod val="20000"/>
              <a:lumOff val="80000"/>
            </a:schemeClr>
          </a:solidFill>
        </p:spPr>
        <p:txBody>
          <a:bodyPr/>
          <a:lstStyle/>
          <a:p>
            <a:r>
              <a:rPr lang="en-US" sz="3200" i="1" dirty="0" smtClean="0"/>
              <a:t>I am from…*</a:t>
            </a:r>
            <a:endParaRPr lang="en-US" sz="3200" dirty="0" smtClean="0"/>
          </a:p>
          <a:p>
            <a:r>
              <a:rPr lang="en-US" sz="3200" i="1" dirty="0" smtClean="0">
                <a:solidFill>
                  <a:srgbClr val="FF0000"/>
                </a:solidFill>
              </a:rPr>
              <a:t>the </a:t>
            </a:r>
            <a:r>
              <a:rPr lang="en-US" sz="3200" b="1" i="1" dirty="0" smtClean="0">
                <a:solidFill>
                  <a:srgbClr val="FF0000"/>
                </a:solidFill>
              </a:rPr>
              <a:t>sound</a:t>
            </a:r>
            <a:r>
              <a:rPr lang="en-US" sz="3200" i="1" dirty="0" smtClean="0">
                <a:solidFill>
                  <a:srgbClr val="FF0000"/>
                </a:solidFill>
              </a:rPr>
              <a:t> of seagulls crying over the north sea and </a:t>
            </a:r>
            <a:r>
              <a:rPr lang="en-US" sz="3200" i="1" dirty="0" err="1" smtClean="0">
                <a:solidFill>
                  <a:srgbClr val="FF0000"/>
                </a:solidFill>
              </a:rPr>
              <a:t>merseybeat</a:t>
            </a:r>
            <a:r>
              <a:rPr lang="en-US" sz="3200" i="1" dirty="0" smtClean="0">
                <a:solidFill>
                  <a:srgbClr val="FF0000"/>
                </a:solidFill>
              </a:rPr>
              <a:t> blasting at the Cavern club, </a:t>
            </a:r>
            <a:r>
              <a:rPr lang="en-US" sz="3200" dirty="0" smtClean="0"/>
              <a:t> </a:t>
            </a:r>
          </a:p>
          <a:p>
            <a:r>
              <a:rPr lang="en-US" sz="3200" i="1" dirty="0" smtClean="0">
                <a:solidFill>
                  <a:srgbClr val="7030A0"/>
                </a:solidFill>
              </a:rPr>
              <a:t>the </a:t>
            </a:r>
            <a:r>
              <a:rPr lang="en-US" sz="3200" b="1" i="1" dirty="0" smtClean="0">
                <a:solidFill>
                  <a:srgbClr val="7030A0"/>
                </a:solidFill>
              </a:rPr>
              <a:t>smell</a:t>
            </a:r>
            <a:r>
              <a:rPr lang="en-US" sz="3200" i="1" dirty="0" smtClean="0">
                <a:solidFill>
                  <a:srgbClr val="7030A0"/>
                </a:solidFill>
              </a:rPr>
              <a:t> of fish &amp; chips, factory waste and coal burning fires, </a:t>
            </a:r>
            <a:r>
              <a:rPr lang="en-US" sz="3200" dirty="0" smtClean="0"/>
              <a:t> </a:t>
            </a:r>
          </a:p>
          <a:p>
            <a:r>
              <a:rPr lang="en-US" sz="3200" i="1" dirty="0" smtClean="0">
                <a:solidFill>
                  <a:srgbClr val="00B050"/>
                </a:solidFill>
              </a:rPr>
              <a:t>the </a:t>
            </a:r>
            <a:r>
              <a:rPr lang="en-US" sz="3200" b="1" i="1" dirty="0" smtClean="0">
                <a:solidFill>
                  <a:srgbClr val="00B050"/>
                </a:solidFill>
              </a:rPr>
              <a:t>taste</a:t>
            </a:r>
            <a:r>
              <a:rPr lang="en-US" sz="3200" i="1" dirty="0" smtClean="0">
                <a:solidFill>
                  <a:srgbClr val="00B050"/>
                </a:solidFill>
              </a:rPr>
              <a:t> of grease, sour milk tea and dust at the back of my throat</a:t>
            </a:r>
            <a:endParaRPr lang="en-US" sz="3200" dirty="0" smtClean="0">
              <a:solidFill>
                <a:srgbClr val="00B050"/>
              </a:solidFill>
            </a:endParaRPr>
          </a:p>
          <a:p>
            <a:r>
              <a:rPr lang="en-US" sz="3200" i="1" dirty="0" smtClean="0">
                <a:solidFill>
                  <a:srgbClr val="0070C0"/>
                </a:solidFill>
              </a:rPr>
              <a:t>the </a:t>
            </a:r>
            <a:r>
              <a:rPr lang="en-US" sz="3200" b="1" i="1" dirty="0" smtClean="0">
                <a:solidFill>
                  <a:srgbClr val="0070C0"/>
                </a:solidFill>
              </a:rPr>
              <a:t>idea</a:t>
            </a:r>
            <a:r>
              <a:rPr lang="en-US" sz="3200" i="1" dirty="0" smtClean="0">
                <a:solidFill>
                  <a:srgbClr val="0070C0"/>
                </a:solidFill>
              </a:rPr>
              <a:t> of community pride &amp; the triumph of humor over pretentiousness</a:t>
            </a:r>
          </a:p>
          <a:p>
            <a:r>
              <a:rPr lang="en-US" sz="2000" dirty="0" smtClean="0"/>
              <a:t>* Adapted from the poem </a:t>
            </a:r>
            <a:r>
              <a:rPr lang="en-US" sz="2000" i="1" dirty="0" smtClean="0"/>
              <a:t>Where I’m From </a:t>
            </a:r>
            <a:r>
              <a:rPr lang="en-US" sz="2000" dirty="0" smtClean="0"/>
              <a:t>by George Ella Lyon</a:t>
            </a:r>
          </a:p>
        </p:txBody>
      </p:sp>
      <p:pic>
        <p:nvPicPr>
          <p:cNvPr id="4" name="Picture 3"/>
          <p:cNvPicPr>
            <a:picLocks noChangeAspect="1"/>
          </p:cNvPicPr>
          <p:nvPr/>
        </p:nvPicPr>
        <p:blipFill>
          <a:blip r:embed="rId2"/>
          <a:stretch>
            <a:fillRect/>
          </a:stretch>
        </p:blipFill>
        <p:spPr>
          <a:xfrm>
            <a:off x="1101372" y="365125"/>
            <a:ext cx="2857500" cy="2942519"/>
          </a:xfrm>
          <a:prstGeom prst="rect">
            <a:avLst/>
          </a:prstGeom>
        </p:spPr>
      </p:pic>
      <p:pic>
        <p:nvPicPr>
          <p:cNvPr id="5" name="Picture 4"/>
          <p:cNvPicPr>
            <a:picLocks noChangeAspect="1"/>
          </p:cNvPicPr>
          <p:nvPr/>
        </p:nvPicPr>
        <p:blipFill>
          <a:blip r:embed="rId3"/>
          <a:stretch>
            <a:fillRect/>
          </a:stretch>
        </p:blipFill>
        <p:spPr>
          <a:xfrm>
            <a:off x="1101372" y="3307644"/>
            <a:ext cx="2857500" cy="2869319"/>
          </a:xfrm>
          <a:prstGeom prst="rect">
            <a:avLst/>
          </a:prstGeom>
        </p:spPr>
      </p:pic>
    </p:spTree>
    <p:extLst>
      <p:ext uri="{BB962C8B-B14F-4D97-AF65-F5344CB8AC3E}">
        <p14:creationId xmlns:p14="http://schemas.microsoft.com/office/powerpoint/2010/main" val="87852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27133" cy="5811838"/>
          </a:xfrm>
          <a:solidFill>
            <a:schemeClr val="accent1">
              <a:lumMod val="20000"/>
              <a:lumOff val="80000"/>
            </a:schemeClr>
          </a:solidFill>
        </p:spPr>
        <p:txBody>
          <a:bodyPr>
            <a:normAutofit fontScale="90000"/>
          </a:bodyPr>
          <a:lstStyle/>
          <a:p>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latin typeface="+mn-lt"/>
              </a:rPr>
              <a:t>History of academic mediocrity </a:t>
            </a:r>
            <a:r>
              <a:rPr lang="en-US" sz="2400" dirty="0" smtClean="0">
                <a:latin typeface="+mn-lt"/>
              </a:rPr>
              <a:t>–failed high school leaving exams, university places cancelled, College of Technology, graduated in bottom half of my class, turned down for graduate study, failed my master’s degree exam  </a:t>
            </a:r>
            <a:br>
              <a:rPr lang="en-US" sz="2400" dirty="0" smtClean="0">
                <a:latin typeface="+mn-lt"/>
              </a:rPr>
            </a:br>
            <a:r>
              <a:rPr lang="en-US" sz="2400" i="1" dirty="0" smtClean="0">
                <a:latin typeface="+mn-lt"/>
              </a:rPr>
              <a:t>Broadening student-centered assessment measures</a:t>
            </a:r>
            <a:endParaRPr lang="en-US" sz="2400" dirty="0">
              <a:latin typeface="+mn-lt"/>
            </a:endParaRPr>
          </a:p>
        </p:txBody>
      </p:sp>
      <p:sp>
        <p:nvSpPr>
          <p:cNvPr id="3" name="Content Placeholder 2"/>
          <p:cNvSpPr>
            <a:spLocks noGrp="1"/>
          </p:cNvSpPr>
          <p:nvPr>
            <p:ph idx="1"/>
          </p:nvPr>
        </p:nvSpPr>
        <p:spPr>
          <a:xfrm>
            <a:off x="6265332" y="365125"/>
            <a:ext cx="5088467" cy="5811838"/>
          </a:xfrm>
          <a:solidFill>
            <a:schemeClr val="accent6">
              <a:lumMod val="20000"/>
              <a:lumOff val="80000"/>
            </a:schemeClr>
          </a:solidFill>
        </p:spPr>
        <p:txBody>
          <a:bodyPr>
            <a:normAutofit/>
          </a:bodyPr>
          <a:lstStyle/>
          <a:p>
            <a:pPr algn="ctr"/>
            <a:r>
              <a:rPr lang="en-US" sz="3200" b="1" dirty="0" smtClean="0">
                <a:solidFill>
                  <a:srgbClr val="FF0000"/>
                </a:solidFill>
              </a:rPr>
              <a:t>Watching my doctoral supervisor </a:t>
            </a:r>
            <a:r>
              <a:rPr lang="en-US" sz="3200" dirty="0" smtClean="0"/>
              <a:t>– giving me ‘bad’ inconvenient news in a way that I knew was in my own best interests</a:t>
            </a:r>
          </a:p>
          <a:p>
            <a:pPr algn="ctr"/>
            <a:r>
              <a:rPr lang="en-US" sz="3200" i="1" dirty="0" smtClean="0"/>
              <a:t>Ethical use of teacher power</a:t>
            </a:r>
          </a:p>
          <a:p>
            <a:pPr algn="ctr"/>
            <a:r>
              <a:rPr lang="en-US" sz="3200" i="1" dirty="0" smtClean="0"/>
              <a:t>Relational underpinnings to critical thinking </a:t>
            </a:r>
          </a:p>
          <a:p>
            <a:pPr algn="ctr"/>
            <a:r>
              <a:rPr lang="en-US" sz="3200" i="1" dirty="0" smtClean="0"/>
              <a:t>Balancing credibility &amp; authenticity</a:t>
            </a:r>
            <a:endParaRPr lang="en-US" sz="3200" dirty="0"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336" y="444148"/>
            <a:ext cx="4192859" cy="3065584"/>
          </a:xfrm>
          <a:prstGeom prst="rect">
            <a:avLst/>
          </a:prstGeom>
        </p:spPr>
      </p:pic>
    </p:spTree>
    <p:extLst>
      <p:ext uri="{BB962C8B-B14F-4D97-AF65-F5344CB8AC3E}">
        <p14:creationId xmlns:p14="http://schemas.microsoft.com/office/powerpoint/2010/main" val="196451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23"/>
            <a:ext cx="10515600" cy="880534"/>
          </a:xfrm>
        </p:spPr>
        <p:txBody>
          <a:bodyPr>
            <a:normAutofit/>
          </a:bodyPr>
          <a:lstStyle/>
          <a:p>
            <a:pPr algn="ctr"/>
            <a:r>
              <a:rPr lang="en-US" b="1" i="1" dirty="0" smtClean="0">
                <a:solidFill>
                  <a:srgbClr val="FF0000"/>
                </a:solidFill>
              </a:rPr>
              <a:t>Assumptions I’m Making About YOU</a:t>
            </a:r>
            <a:endParaRPr lang="en-US" b="1" i="1" dirty="0">
              <a:solidFill>
                <a:srgbClr val="FF0000"/>
              </a:solidFill>
            </a:endParaRPr>
          </a:p>
        </p:txBody>
      </p:sp>
      <p:sp>
        <p:nvSpPr>
          <p:cNvPr id="3" name="Content Placeholder 2"/>
          <p:cNvSpPr>
            <a:spLocks noGrp="1"/>
          </p:cNvSpPr>
          <p:nvPr>
            <p:ph idx="1"/>
          </p:nvPr>
        </p:nvSpPr>
        <p:spPr>
          <a:xfrm>
            <a:off x="838200" y="1083733"/>
            <a:ext cx="10515600" cy="5093230"/>
          </a:xfrm>
          <a:solidFill>
            <a:schemeClr val="accent2">
              <a:lumMod val="40000"/>
              <a:lumOff val="60000"/>
            </a:schemeClr>
          </a:solidFill>
        </p:spPr>
        <p:txBody>
          <a:bodyPr>
            <a:normAutofit/>
          </a:bodyPr>
          <a:lstStyle/>
          <a:p>
            <a:pPr algn="ctr"/>
            <a:r>
              <a:rPr lang="en-US" dirty="0" smtClean="0"/>
              <a:t>You want to do good work</a:t>
            </a:r>
          </a:p>
          <a:p>
            <a:pPr algn="ctr"/>
            <a:endParaRPr lang="en-US" dirty="0" smtClean="0"/>
          </a:p>
          <a:p>
            <a:pPr algn="ctr"/>
            <a:r>
              <a:rPr lang="en-US" dirty="0" smtClean="0"/>
              <a:t>You want students to be engaged and interested in the learning you’re arranging for them</a:t>
            </a:r>
          </a:p>
          <a:p>
            <a:pPr algn="ctr"/>
            <a:endParaRPr lang="en-US" dirty="0" smtClean="0"/>
          </a:p>
          <a:p>
            <a:pPr algn="ctr"/>
            <a:r>
              <a:rPr lang="en-US" dirty="0" smtClean="0"/>
              <a:t>You want students to learn to think and practice in ways you believe are valuable &amp; that will benefit them </a:t>
            </a:r>
          </a:p>
          <a:p>
            <a:pPr algn="ctr"/>
            <a:endParaRPr lang="en-US" dirty="0" smtClean="0"/>
          </a:p>
          <a:p>
            <a:pPr algn="ctr"/>
            <a:r>
              <a:rPr lang="en-US" dirty="0" smtClean="0"/>
              <a:t>You’re happiest &amp; most fulfilled when you are fully engaged in, &amp; attentive to, the moments when you feel something important/significant is happening in your interactions with students</a:t>
            </a:r>
          </a:p>
          <a:p>
            <a:endParaRPr lang="en-US" dirty="0"/>
          </a:p>
        </p:txBody>
      </p:sp>
    </p:spTree>
    <p:extLst>
      <p:ext uri="{BB962C8B-B14F-4D97-AF65-F5344CB8AC3E}">
        <p14:creationId xmlns:p14="http://schemas.microsoft.com/office/powerpoint/2010/main" val="165223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5654" y="1794933"/>
            <a:ext cx="3251201" cy="3443111"/>
          </a:xfrm>
        </p:spPr>
        <p:txBody>
          <a:bodyPr/>
          <a:lstStyle/>
          <a:p>
            <a:endParaRPr lang="en-US" dirty="0"/>
          </a:p>
        </p:txBody>
      </p:sp>
      <p:sp>
        <p:nvSpPr>
          <p:cNvPr id="3" name="Content Placeholder 2"/>
          <p:cNvSpPr>
            <a:spLocks noGrp="1"/>
          </p:cNvSpPr>
          <p:nvPr>
            <p:ph idx="1"/>
          </p:nvPr>
        </p:nvSpPr>
        <p:spPr>
          <a:xfrm>
            <a:off x="838200" y="0"/>
            <a:ext cx="6533444" cy="6671733"/>
          </a:xfrm>
          <a:solidFill>
            <a:schemeClr val="accent1">
              <a:lumMod val="20000"/>
              <a:lumOff val="80000"/>
            </a:schemeClr>
          </a:solidFill>
        </p:spPr>
        <p:txBody>
          <a:bodyPr>
            <a:normAutofit lnSpcReduction="10000"/>
          </a:bodyPr>
          <a:lstStyle/>
          <a:p>
            <a:pPr algn="ctr"/>
            <a:r>
              <a:rPr lang="en-US" sz="4800" b="1" i="1" dirty="0" smtClean="0">
                <a:solidFill>
                  <a:srgbClr val="FF0000"/>
                </a:solidFill>
              </a:rPr>
              <a:t>USING</a:t>
            </a:r>
            <a:r>
              <a:rPr lang="en-US" sz="3600" b="1" i="1" dirty="0" smtClean="0">
                <a:solidFill>
                  <a:srgbClr val="FF0000"/>
                </a:solidFill>
              </a:rPr>
              <a:t> </a:t>
            </a:r>
            <a:r>
              <a:rPr lang="en-US" sz="4800" b="1" i="1" dirty="0" err="1" smtClean="0">
                <a:solidFill>
                  <a:srgbClr val="FF0000"/>
                </a:solidFill>
              </a:rPr>
              <a:t>sli.do</a:t>
            </a:r>
            <a:endParaRPr lang="en-US" sz="4800" b="1" i="1" dirty="0" smtClean="0">
              <a:solidFill>
                <a:srgbClr val="FF0000"/>
              </a:solidFill>
            </a:endParaRPr>
          </a:p>
          <a:p>
            <a:r>
              <a:rPr lang="en-US" dirty="0" smtClean="0"/>
              <a:t>Go to </a:t>
            </a:r>
            <a:r>
              <a:rPr lang="en-US" sz="6000" i="1" dirty="0" err="1" smtClean="0">
                <a:solidFill>
                  <a:srgbClr val="FF0000"/>
                </a:solidFill>
              </a:rPr>
              <a:t>sli.do</a:t>
            </a:r>
            <a:endParaRPr lang="en-US" sz="6000" i="1" dirty="0" smtClean="0">
              <a:solidFill>
                <a:srgbClr val="FF0000"/>
              </a:solidFill>
            </a:endParaRPr>
          </a:p>
          <a:p>
            <a:r>
              <a:rPr lang="en-US" dirty="0" smtClean="0"/>
              <a:t>Enter Code </a:t>
            </a:r>
            <a:r>
              <a:rPr lang="en-US" sz="6000" b="1" i="1" dirty="0" smtClean="0">
                <a:solidFill>
                  <a:srgbClr val="FF0000"/>
                </a:solidFill>
              </a:rPr>
              <a:t>8073141 </a:t>
            </a:r>
          </a:p>
          <a:p>
            <a:r>
              <a:rPr lang="en-US" dirty="0" smtClean="0"/>
              <a:t>Or use the QR code opposite if you’re on a smart phone</a:t>
            </a:r>
          </a:p>
          <a:p>
            <a:r>
              <a:rPr lang="en-US" sz="3200" dirty="0" smtClean="0"/>
              <a:t>Respond to this question</a:t>
            </a:r>
            <a:r>
              <a:rPr lang="mr-IN" sz="3200" dirty="0" smtClean="0"/>
              <a:t>…</a:t>
            </a:r>
            <a:endParaRPr lang="en-US" sz="3200" dirty="0" smtClean="0"/>
          </a:p>
          <a:p>
            <a:r>
              <a:rPr lang="en-US" sz="4400" b="1" i="1" dirty="0" smtClean="0">
                <a:solidFill>
                  <a:srgbClr val="FF0000"/>
                </a:solidFill>
              </a:rPr>
              <a:t>When you know you’re teaching skillfully, what does that LOOK, Sound, or FEEL like?</a:t>
            </a:r>
            <a:endParaRPr lang="en-US" sz="4400" b="1" i="1" dirty="0">
              <a:solidFill>
                <a:srgbClr val="FF0000"/>
              </a:solidFill>
            </a:endParaRPr>
          </a:p>
          <a:p>
            <a:r>
              <a:rPr lang="en-US" sz="3200" dirty="0" smtClean="0"/>
              <a:t>Your response is </a:t>
            </a:r>
            <a:r>
              <a:rPr lang="en-US" sz="3200" dirty="0" smtClean="0">
                <a:solidFill>
                  <a:srgbClr val="FF0000"/>
                </a:solidFill>
              </a:rPr>
              <a:t>ANONYMOUS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655" y="1906234"/>
            <a:ext cx="3251200" cy="3251200"/>
          </a:xfrm>
          <a:prstGeom prst="rect">
            <a:avLst/>
          </a:prstGeom>
        </p:spPr>
      </p:pic>
    </p:spTree>
    <p:extLst>
      <p:ext uri="{BB962C8B-B14F-4D97-AF65-F5344CB8AC3E}">
        <p14:creationId xmlns:p14="http://schemas.microsoft.com/office/powerpoint/2010/main" val="65796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35222" cy="5811838"/>
          </a:xfrm>
        </p:spPr>
        <p:txBody>
          <a:bodyPr/>
          <a:lstStyle/>
          <a:p>
            <a:endParaRPr lang="en-US"/>
          </a:p>
        </p:txBody>
      </p:sp>
      <p:sp>
        <p:nvSpPr>
          <p:cNvPr id="3" name="Content Placeholder 2"/>
          <p:cNvSpPr>
            <a:spLocks noGrp="1"/>
          </p:cNvSpPr>
          <p:nvPr>
            <p:ph idx="1"/>
          </p:nvPr>
        </p:nvSpPr>
        <p:spPr>
          <a:xfrm>
            <a:off x="6073422" y="365125"/>
            <a:ext cx="5280377" cy="5811838"/>
          </a:xfrm>
          <a:solidFill>
            <a:schemeClr val="accent2">
              <a:lumMod val="20000"/>
              <a:lumOff val="80000"/>
            </a:schemeClr>
          </a:solidFill>
        </p:spPr>
        <p:txBody>
          <a:bodyPr>
            <a:normAutofit fontScale="85000" lnSpcReduction="20000"/>
          </a:bodyPr>
          <a:lstStyle/>
          <a:p>
            <a:pPr algn="ctr"/>
            <a:r>
              <a:rPr lang="en-US" dirty="0" smtClean="0">
                <a:latin typeface="+mn-lt"/>
              </a:rPr>
              <a:t>Pose a question at start of class to assess what knowledge, experience &amp; preconceptions students bring</a:t>
            </a:r>
            <a:br>
              <a:rPr lang="en-US" dirty="0" smtClean="0">
                <a:latin typeface="+mn-lt"/>
              </a:rPr>
            </a:br>
            <a:r>
              <a:rPr lang="en-US" dirty="0" smtClean="0">
                <a:latin typeface="+mn-lt"/>
              </a:rPr>
              <a:t/>
            </a:r>
            <a:br>
              <a:rPr lang="en-US" dirty="0" smtClean="0">
                <a:latin typeface="+mn-lt"/>
              </a:rPr>
            </a:br>
            <a:r>
              <a:rPr lang="en-US" dirty="0" smtClean="0">
                <a:latin typeface="+mn-lt"/>
              </a:rPr>
              <a:t>Pose quick questions during class to check for understanding, identify misconceptions</a:t>
            </a:r>
            <a:br>
              <a:rPr lang="en-US" dirty="0" smtClean="0">
                <a:latin typeface="+mn-lt"/>
              </a:rPr>
            </a:br>
            <a:r>
              <a:rPr lang="en-US" dirty="0" smtClean="0">
                <a:latin typeface="+mn-lt"/>
              </a:rPr>
              <a:t>Invite students to raise questions or seek clarification anonymously</a:t>
            </a:r>
            <a:br>
              <a:rPr lang="en-US" dirty="0" smtClean="0">
                <a:latin typeface="+mn-lt"/>
              </a:rPr>
            </a:br>
            <a:r>
              <a:rPr lang="en-US" dirty="0" smtClean="0">
                <a:latin typeface="+mn-lt"/>
              </a:rPr>
              <a:t/>
            </a:r>
            <a:br>
              <a:rPr lang="en-US" dirty="0" smtClean="0">
                <a:latin typeface="+mn-lt"/>
              </a:rPr>
            </a:br>
            <a:r>
              <a:rPr lang="en-US" dirty="0" smtClean="0">
                <a:latin typeface="+mn-lt"/>
              </a:rPr>
              <a:t> Interrupts the normal privileging of speech, extroverts, dominant language speakers – no one can dominate</a:t>
            </a:r>
            <a:br>
              <a:rPr lang="en-US" dirty="0" smtClean="0">
                <a:latin typeface="+mn-lt"/>
              </a:rPr>
            </a:br>
            <a:r>
              <a:rPr lang="en-US" dirty="0" smtClean="0">
                <a:latin typeface="+mn-lt"/>
              </a:rPr>
              <a:t/>
            </a:r>
            <a:br>
              <a:rPr lang="en-US" dirty="0" smtClean="0">
                <a:latin typeface="+mn-lt"/>
              </a:rPr>
            </a:br>
            <a:r>
              <a:rPr lang="en-US" dirty="0" smtClean="0">
                <a:latin typeface="+mn-lt"/>
              </a:rPr>
              <a:t>Anonymity means students aren’t afraid to ask ‘dumb’ questions</a:t>
            </a:r>
            <a:br>
              <a:rPr lang="en-US" dirty="0" smtClean="0">
                <a:latin typeface="+mn-lt"/>
              </a:rPr>
            </a:br>
            <a:r>
              <a:rPr lang="en-US" dirty="0" smtClean="0">
                <a:latin typeface="+mn-lt"/>
              </a:rPr>
              <a:t/>
            </a:r>
            <a:br>
              <a:rPr lang="en-US" dirty="0" smtClean="0">
                <a:latin typeface="+mn-lt"/>
              </a:rPr>
            </a:br>
            <a:r>
              <a:rPr lang="en-US" dirty="0" smtClean="0">
                <a:latin typeface="+mn-lt"/>
              </a:rPr>
              <a:t>As with all activities, open to sabotage</a:t>
            </a:r>
            <a:br>
              <a:rPr lang="en-US" dirty="0" smtClean="0">
                <a:latin typeface="+mn-lt"/>
              </a:rPr>
            </a:br>
            <a:r>
              <a:rPr lang="en-US" dirty="0" err="1" smtClean="0">
                <a:solidFill>
                  <a:srgbClr val="FF0000"/>
                </a:solidFill>
                <a:latin typeface="+mn-lt"/>
              </a:rPr>
              <a:t>sli.do</a:t>
            </a:r>
            <a:r>
              <a:rPr lang="en-US" dirty="0" smtClean="0">
                <a:solidFill>
                  <a:srgbClr val="FF0000"/>
                </a:solidFill>
                <a:latin typeface="+mn-lt"/>
              </a:rPr>
              <a:t/>
            </a:r>
            <a:br>
              <a:rPr lang="en-US" dirty="0" smtClean="0">
                <a:solidFill>
                  <a:srgbClr val="FF0000"/>
                </a:solidFill>
                <a:latin typeface="+mn-lt"/>
              </a:rPr>
            </a:br>
            <a:r>
              <a:rPr lang="en-US" dirty="0" err="1" smtClean="0">
                <a:solidFill>
                  <a:srgbClr val="FF0000"/>
                </a:solidFill>
                <a:latin typeface="+mn-lt"/>
              </a:rPr>
              <a:t>backchannelchat.com</a:t>
            </a:r>
            <a:r>
              <a:rPr lang="en-US" dirty="0" smtClean="0">
                <a:solidFill>
                  <a:srgbClr val="FF0000"/>
                </a:solidFill>
                <a:latin typeface="+mn-lt"/>
              </a:rPr>
              <a:t/>
            </a:r>
            <a:br>
              <a:rPr lang="en-US" dirty="0" smtClean="0">
                <a:solidFill>
                  <a:srgbClr val="FF0000"/>
                </a:solidFill>
                <a:latin typeface="+mn-lt"/>
              </a:rPr>
            </a:br>
            <a:r>
              <a:rPr lang="en-US" dirty="0" err="1" smtClean="0">
                <a:solidFill>
                  <a:srgbClr val="FF0000"/>
                </a:solidFill>
                <a:latin typeface="+mn-lt"/>
              </a:rPr>
              <a:t>tweedback.de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5124"/>
            <a:ext cx="5768622" cy="5811839"/>
          </a:xfrm>
          <a:prstGeom prst="rect">
            <a:avLst/>
          </a:prstGeom>
        </p:spPr>
      </p:pic>
    </p:spTree>
    <p:extLst>
      <p:ext uri="{BB962C8B-B14F-4D97-AF65-F5344CB8AC3E}">
        <p14:creationId xmlns:p14="http://schemas.microsoft.com/office/powerpoint/2010/main" val="155844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69088" cy="6238874"/>
          </a:xfrm>
          <a:solidFill>
            <a:schemeClr val="accent4">
              <a:lumMod val="20000"/>
              <a:lumOff val="80000"/>
            </a:schemeClr>
          </a:solidFill>
        </p:spPr>
        <p:txBody>
          <a:bodyPr>
            <a:noAutofit/>
          </a:bodyPr>
          <a:lstStyle/>
          <a:p>
            <a:pPr algn="ctr"/>
            <a:r>
              <a:rPr lang="en-US" sz="2800" b="1" dirty="0" smtClean="0">
                <a:solidFill>
                  <a:srgbClr val="FF0000"/>
                </a:solidFill>
                <a:latin typeface="+mn-lt"/>
              </a:rPr>
              <a:t>Content Knowledge</a:t>
            </a: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solidFill>
                  <a:srgbClr val="FF0000"/>
                </a:solidFill>
                <a:latin typeface="+mn-lt"/>
              </a:rPr>
              <a:t>Content grammar </a:t>
            </a:r>
            <a:r>
              <a:rPr lang="en-US" sz="2400" dirty="0" smtClean="0">
                <a:latin typeface="+mn-lt"/>
              </a:rPr>
              <a:t>– a comprehensive, deep &amp; up to date knowledge of the building blocks of skill and information that students need to think and work as a mathematician, nurse, psychologist, art historian, entrepreneur, biologist, poet, environmental scientist, etc.</a:t>
            </a:r>
            <a:br>
              <a:rPr lang="en-US" sz="2400" dirty="0" smtClean="0">
                <a:latin typeface="+mn-lt"/>
              </a:rPr>
            </a:br>
            <a:r>
              <a:rPr lang="en-US" sz="2400" dirty="0" smtClean="0">
                <a:latin typeface="+mn-lt"/>
              </a:rPr>
              <a:t/>
            </a:r>
            <a:br>
              <a:rPr lang="en-US" sz="2400" dirty="0" smtClean="0">
                <a:latin typeface="+mn-lt"/>
              </a:rPr>
            </a:br>
            <a:r>
              <a:rPr lang="en-US" sz="2400" dirty="0" smtClean="0">
                <a:solidFill>
                  <a:srgbClr val="FF0000"/>
                </a:solidFill>
                <a:latin typeface="+mn-lt"/>
              </a:rPr>
              <a:t>Epistemological grammar </a:t>
            </a:r>
            <a:r>
              <a:rPr lang="en-US" sz="2400" dirty="0" smtClean="0">
                <a:latin typeface="+mn-lt"/>
              </a:rPr>
              <a:t>– the multiple &amp; contested ways people in your discipline judge intellectual / scholarly work to be important, significant, powerful, authentic &amp; legitimate: what ways is ‘truth’ established </a:t>
            </a:r>
            <a:endParaRPr lang="en-US" sz="2400" dirty="0">
              <a:latin typeface="+mn-lt"/>
            </a:endParaRPr>
          </a:p>
        </p:txBody>
      </p:sp>
      <p:sp>
        <p:nvSpPr>
          <p:cNvPr id="3" name="Content Placeholder 2"/>
          <p:cNvSpPr>
            <a:spLocks noGrp="1"/>
          </p:cNvSpPr>
          <p:nvPr>
            <p:ph idx="1"/>
          </p:nvPr>
        </p:nvSpPr>
        <p:spPr>
          <a:xfrm>
            <a:off x="6107288" y="365124"/>
            <a:ext cx="5246511" cy="6238875"/>
          </a:xfrm>
          <a:solidFill>
            <a:schemeClr val="accent5">
              <a:lumMod val="20000"/>
              <a:lumOff val="80000"/>
            </a:schemeClr>
          </a:solidFill>
        </p:spPr>
        <p:txBody>
          <a:bodyPr>
            <a:normAutofit fontScale="55000" lnSpcReduction="20000"/>
          </a:bodyPr>
          <a:lstStyle/>
          <a:p>
            <a:pPr algn="ctr"/>
            <a:r>
              <a:rPr lang="en-US" sz="5100" dirty="0" smtClean="0">
                <a:solidFill>
                  <a:srgbClr val="FF0000"/>
                </a:solidFill>
              </a:rPr>
              <a:t>Pedagogic Knowledge</a:t>
            </a:r>
            <a:endParaRPr lang="en-US" sz="5100" dirty="0" smtClean="0"/>
          </a:p>
          <a:p>
            <a:endParaRPr lang="en-US" sz="3800" dirty="0" smtClean="0"/>
          </a:p>
          <a:p>
            <a:r>
              <a:rPr lang="en-US" sz="3800" dirty="0" smtClean="0"/>
              <a:t>A continuous awareness of how students experience learning in your course in multiple ways – </a:t>
            </a:r>
            <a:r>
              <a:rPr lang="en-US" sz="3800" dirty="0" err="1" smtClean="0"/>
              <a:t>sli.do</a:t>
            </a:r>
            <a:r>
              <a:rPr lang="en-US" sz="3800" dirty="0" smtClean="0"/>
              <a:t>, the CIQ, </a:t>
            </a:r>
            <a:r>
              <a:rPr lang="en-US" sz="3800" dirty="0" err="1" smtClean="0"/>
              <a:t>backchannelchat.com</a:t>
            </a:r>
            <a:endParaRPr lang="en-US" sz="3800" dirty="0" smtClean="0"/>
          </a:p>
          <a:p>
            <a:endParaRPr lang="en-US" sz="3800" dirty="0" smtClean="0"/>
          </a:p>
          <a:p>
            <a:r>
              <a:rPr lang="en-US" sz="3800" dirty="0" smtClean="0"/>
              <a:t>An ability to design learning in which you can adjust activities so that students are supported but also challenged to move beyond current levels of aesthetic skill, judgment &amp; creativity </a:t>
            </a:r>
          </a:p>
          <a:p>
            <a:endParaRPr lang="en-US" sz="3800" dirty="0" smtClean="0"/>
          </a:p>
          <a:p>
            <a:r>
              <a:rPr lang="en-US" sz="3800" dirty="0" smtClean="0"/>
              <a:t>A readiness to explain your process to students, saying what your activities are trying to achieve and the experience or theory they’re based on</a:t>
            </a:r>
          </a:p>
          <a:p>
            <a:endParaRPr lang="en-US" sz="3800" dirty="0" smtClean="0"/>
          </a:p>
          <a:p>
            <a:r>
              <a:rPr lang="en-US" sz="3800" dirty="0" smtClean="0"/>
              <a:t>A willingness to model publicly learning activities &amp; processes before asking students to engage in these – bringing in your own work for critique </a:t>
            </a:r>
          </a:p>
          <a:p>
            <a:endParaRPr lang="en-US" dirty="0"/>
          </a:p>
        </p:txBody>
      </p:sp>
    </p:spTree>
    <p:extLst>
      <p:ext uri="{BB962C8B-B14F-4D97-AF65-F5344CB8AC3E}">
        <p14:creationId xmlns:p14="http://schemas.microsoft.com/office/powerpoint/2010/main" val="42636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44" y="1241778"/>
            <a:ext cx="3183467" cy="3702756"/>
          </a:xfrm>
          <a:solidFill>
            <a:schemeClr val="accent2">
              <a:lumMod val="20000"/>
              <a:lumOff val="80000"/>
            </a:schemeClr>
          </a:solidFill>
        </p:spPr>
        <p:txBody>
          <a:bodyPr/>
          <a:lstStyle/>
          <a:p>
            <a:pPr algn="ctr"/>
            <a:r>
              <a:rPr lang="en-US" dirty="0" smtClean="0">
                <a:solidFill>
                  <a:srgbClr val="FF0000"/>
                </a:solidFill>
                <a:latin typeface="+mn-lt"/>
              </a:rPr>
              <a:t>4 Core Assumptions of Skillful Teaching</a:t>
            </a:r>
            <a:endParaRPr lang="en-US" dirty="0">
              <a:solidFill>
                <a:srgbClr val="FF0000"/>
              </a:solidFill>
              <a:latin typeface="+mn-lt"/>
            </a:endParaRPr>
          </a:p>
        </p:txBody>
      </p:sp>
      <p:sp>
        <p:nvSpPr>
          <p:cNvPr id="3" name="Content Placeholder 2"/>
          <p:cNvSpPr>
            <a:spLocks noGrp="1"/>
          </p:cNvSpPr>
          <p:nvPr>
            <p:ph idx="1"/>
          </p:nvPr>
        </p:nvSpPr>
        <p:spPr>
          <a:xfrm>
            <a:off x="4030133" y="365125"/>
            <a:ext cx="7323667" cy="5811838"/>
          </a:xfrm>
          <a:solidFill>
            <a:schemeClr val="accent6">
              <a:lumMod val="20000"/>
              <a:lumOff val="80000"/>
            </a:schemeClr>
          </a:solidFill>
        </p:spPr>
        <p:txBody>
          <a:bodyPr>
            <a:normAutofit fontScale="92500"/>
          </a:bodyPr>
          <a:lstStyle/>
          <a:p>
            <a:pPr algn="ctr"/>
            <a:r>
              <a:rPr lang="en-US" sz="4000" dirty="0" smtClean="0"/>
              <a:t>Good Teaching = Whatever Helps Students Learn</a:t>
            </a:r>
          </a:p>
          <a:p>
            <a:pPr algn="ctr"/>
            <a:r>
              <a:rPr lang="en-US" sz="4000" dirty="0" smtClean="0">
                <a:solidFill>
                  <a:srgbClr val="FF0000"/>
                </a:solidFill>
              </a:rPr>
              <a:t>Best Teaching is Critically Reflective – Checking </a:t>
            </a:r>
            <a:r>
              <a:rPr lang="en-US" sz="4000" dirty="0">
                <a:solidFill>
                  <a:srgbClr val="FF0000"/>
                </a:solidFill>
              </a:rPr>
              <a:t>T</a:t>
            </a:r>
            <a:r>
              <a:rPr lang="en-US" sz="4000" dirty="0" smtClean="0">
                <a:solidFill>
                  <a:srgbClr val="FF0000"/>
                </a:solidFill>
              </a:rPr>
              <a:t>he Assumptions Informing Our Practice</a:t>
            </a:r>
          </a:p>
          <a:p>
            <a:pPr algn="ctr"/>
            <a:r>
              <a:rPr lang="en-US" sz="4000" dirty="0" smtClean="0">
                <a:solidFill>
                  <a:srgbClr val="0070C0"/>
                </a:solidFill>
              </a:rPr>
              <a:t>Most Important Pedagogic Knowledge We Need is Information on How Students Experience Learning</a:t>
            </a:r>
          </a:p>
          <a:p>
            <a:pPr algn="ctr"/>
            <a:r>
              <a:rPr lang="en-US" sz="4000" dirty="0" smtClean="0">
                <a:solidFill>
                  <a:schemeClr val="accent2">
                    <a:lumMod val="75000"/>
                  </a:schemeClr>
                </a:solidFill>
              </a:rPr>
              <a:t>Context Changes Everything</a:t>
            </a:r>
          </a:p>
          <a:p>
            <a:endParaRPr lang="en-US" dirty="0"/>
          </a:p>
        </p:txBody>
      </p:sp>
    </p:spTree>
    <p:extLst>
      <p:ext uri="{BB962C8B-B14F-4D97-AF65-F5344CB8AC3E}">
        <p14:creationId xmlns:p14="http://schemas.microsoft.com/office/powerpoint/2010/main" val="275170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1200</Words>
  <Application>Microsoft Macintosh PowerPoint</Application>
  <PresentationFormat>Widescreen</PresentationFormat>
  <Paragraphs>136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Calibri Light</vt:lpstr>
      <vt:lpstr>Mangal</vt:lpstr>
      <vt:lpstr>Arial</vt:lpstr>
      <vt:lpstr>Office Theme</vt:lpstr>
      <vt:lpstr>Becoming a Skillful Teacher New Mexico State University</vt:lpstr>
      <vt:lpstr>How to access this power point…</vt:lpstr>
      <vt:lpstr>PowerPoint Presentation</vt:lpstr>
      <vt:lpstr>          History of academic mediocrity –failed high school leaving exams, university places cancelled, College of Technology, graduated in bottom half of my class, turned down for graduate study, failed my master’s degree exam   Broadening student-centered assessment measures</vt:lpstr>
      <vt:lpstr>Assumptions I’m Making About YOU</vt:lpstr>
      <vt:lpstr>PowerPoint Presentation</vt:lpstr>
      <vt:lpstr>PowerPoint Presentation</vt:lpstr>
      <vt:lpstr>Content Knowledge  Content grammar – a comprehensive, deep &amp; up to date knowledge of the building blocks of skill and information that students need to think and work as a mathematician, nurse, psychologist, art historian, entrepreneur, biologist, poet, environmental scientist, etc.  Epistemological grammar – the multiple &amp; contested ways people in your discipline judge intellectual / scholarly work to be important, significant, powerful, authentic &amp; legitimate: what ways is ‘truth’ established </vt:lpstr>
      <vt:lpstr>4 Core Assumptions of Skillful Teaching</vt:lpstr>
      <vt:lpstr>Good Teaching = Helping learning  Leaving the Room - 1st Day Panel      Clint Eastwood Chair     </vt:lpstr>
      <vt:lpstr>Best Teaching is Critically Reflective</vt:lpstr>
      <vt:lpstr>       </vt:lpstr>
      <vt:lpstr>NOW…</vt:lpstr>
      <vt:lpstr>Most Important Knowledge I Need – How Students Are Experiencing Learning  Needed to build bridges to acquisition of new content, skill &amp; understanding </vt:lpstr>
      <vt:lpstr>How the CIQ is administered</vt:lpstr>
      <vt:lpstr>Context Constantly Changes EVERYTHING</vt:lpstr>
      <vt:lpstr>      Circle of Voices Protocol</vt:lpstr>
      <vt:lpstr>                   CREDIBILITY  Expertise – We know our stuff, give multiple examples, &amp; demonstrate our expertise by responding well to unexpected questions Experience – We’ve been around the block, know our area of practice Rationale – There’s a method to our madness, we explain why we do what we do in ways that are clear Conviction – We show students we want to make sure they’ve understood the material correctly by regular check-ins &amp; individualized evaluation         Brookfield, S.D. 2015 The skillful teacher. Hoboken, NJ: Wiley</vt:lpstr>
      <vt:lpstr> Go to sli.do Enter Code 4061364  Or use the QR code opposite if you’re on a smart phone  Respond to this question… What factors most disrupt your attempts to teach skillfully?  Your response is ANONYMOUS </vt:lpstr>
      <vt:lpstr>Some of Stephen’s 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Skillful Teacher New Mexico State University</dc:title>
  <dc:creator>Brookfield, Stephen D.</dc:creator>
  <cp:lastModifiedBy>Brookfield, Stephen D.</cp:lastModifiedBy>
  <cp:revision>22</cp:revision>
  <dcterms:created xsi:type="dcterms:W3CDTF">2022-05-17T21:16:23Z</dcterms:created>
  <dcterms:modified xsi:type="dcterms:W3CDTF">2022-05-25T17:07:17Z</dcterms:modified>
</cp:coreProperties>
</file>