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69" r:id="rId15"/>
    <p:sldId id="270" r:id="rId16"/>
    <p:sldId id="274" r:id="rId17"/>
    <p:sldId id="271" r:id="rId18"/>
    <p:sldId id="272" r:id="rId19"/>
    <p:sldId id="273" r:id="rId20"/>
    <p:sldId id="275"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65"/>
  </p:normalViewPr>
  <p:slideViewPr>
    <p:cSldViewPr snapToGrid="0" snapToObjects="1">
      <p:cViewPr varScale="1">
        <p:scale>
          <a:sx n="113" d="100"/>
          <a:sy n="113" d="100"/>
        </p:scale>
        <p:origin x="5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CC3740-A2AE-964C-B507-D52F632B6AD2}"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171746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C3740-A2AE-964C-B507-D52F632B6AD2}"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171628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C3740-A2AE-964C-B507-D52F632B6AD2}"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66159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C3740-A2AE-964C-B507-D52F632B6AD2}"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3999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C3740-A2AE-964C-B507-D52F632B6AD2}"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112724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C3740-A2AE-964C-B507-D52F632B6AD2}"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44288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C3740-A2AE-964C-B507-D52F632B6AD2}"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43505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C3740-A2AE-964C-B507-D52F632B6AD2}"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187982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C3740-A2AE-964C-B507-D52F632B6AD2}"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40255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C3740-A2AE-964C-B507-D52F632B6AD2}"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113488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C3740-A2AE-964C-B507-D52F632B6AD2}"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E7F2B-D700-6341-9A3A-5DC14C25DB3C}" type="slidenum">
              <a:rPr lang="en-US" smtClean="0"/>
              <a:t>‹#›</a:t>
            </a:fld>
            <a:endParaRPr lang="en-US"/>
          </a:p>
        </p:txBody>
      </p:sp>
    </p:spTree>
    <p:extLst>
      <p:ext uri="{BB962C8B-B14F-4D97-AF65-F5344CB8AC3E}">
        <p14:creationId xmlns:p14="http://schemas.microsoft.com/office/powerpoint/2010/main" val="42139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C3740-A2AE-964C-B507-D52F632B6AD2}" type="datetimeFigureOut">
              <a:rPr lang="en-US" smtClean="0"/>
              <a:t>12/7/21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E7F2B-D700-6341-9A3A-5DC14C25DB3C}" type="slidenum">
              <a:rPr lang="en-US" smtClean="0"/>
              <a:t>‹#›</a:t>
            </a:fld>
            <a:endParaRPr lang="en-US"/>
          </a:p>
        </p:txBody>
      </p:sp>
    </p:spTree>
    <p:extLst>
      <p:ext uri="{BB962C8B-B14F-4D97-AF65-F5344CB8AC3E}">
        <p14:creationId xmlns:p14="http://schemas.microsoft.com/office/powerpoint/2010/main" val="199566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powerpoints-pdf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pp.sli.do/event/e1uafnjc/live/polls"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9332"/>
            <a:ext cx="9144000" cy="3601157"/>
          </a:xfrm>
          <a:solidFill>
            <a:schemeClr val="accent6">
              <a:lumMod val="20000"/>
              <a:lumOff val="80000"/>
            </a:schemeClr>
          </a:solidFill>
        </p:spPr>
        <p:txBody>
          <a:bodyPr>
            <a:normAutofit fontScale="90000"/>
          </a:bodyPr>
          <a:lstStyle/>
          <a:p>
            <a:r>
              <a:rPr lang="en-US" dirty="0" smtClean="0"/>
              <a:t/>
            </a:r>
            <a:br>
              <a:rPr lang="en-US" dirty="0" smtClean="0"/>
            </a:br>
            <a:r>
              <a:rPr lang="en-US" dirty="0"/>
              <a:t/>
            </a:r>
            <a:br>
              <a:rPr lang="en-US" dirty="0"/>
            </a:br>
            <a:r>
              <a:rPr lang="en-US" dirty="0" smtClean="0">
                <a:solidFill>
                  <a:srgbClr val="FF0000"/>
                </a:solidFill>
              </a:rPr>
              <a:t>The Dynamics of Teaching for Critical Thinking</a:t>
            </a:r>
            <a:r>
              <a:rPr lang="en-US" dirty="0" smtClean="0"/>
              <a:t/>
            </a:r>
            <a:br>
              <a:rPr lang="en-US" dirty="0" smtClean="0"/>
            </a:br>
            <a:r>
              <a:rPr lang="en-US" sz="2700" b="1" dirty="0" smtClean="0"/>
              <a:t>CRITICAL </a:t>
            </a:r>
            <a:r>
              <a:rPr lang="en-US" sz="2700" b="1" dirty="0"/>
              <a:t>THINKING IN HIGHER EDUCATION AND LABOUR MARKET </a:t>
            </a:r>
            <a:r>
              <a:rPr lang="en-US" sz="2700" b="1" dirty="0" smtClean="0"/>
              <a:t> </a:t>
            </a:r>
            <a:r>
              <a:rPr lang="en-US" sz="2700" b="1" dirty="0"/>
              <a:t>INTERNATIONAL VIRTUAL SCIENTIFIC CONFERENCE</a:t>
            </a:r>
            <a:br>
              <a:rPr lang="en-US" sz="2700" b="1" dirty="0"/>
            </a:br>
            <a:r>
              <a:rPr lang="en-US" sz="2700" b="1" dirty="0"/>
              <a:t>December 9-10, 2021, </a:t>
            </a:r>
            <a:r>
              <a:rPr lang="en-US" sz="2700" b="1" dirty="0" err="1"/>
              <a:t>Mykolas</a:t>
            </a:r>
            <a:r>
              <a:rPr lang="en-US" sz="2700" b="1" dirty="0"/>
              <a:t> </a:t>
            </a:r>
            <a:r>
              <a:rPr lang="en-US" sz="2700" b="1" dirty="0" err="1"/>
              <a:t>Romeris</a:t>
            </a:r>
            <a:r>
              <a:rPr lang="en-US" sz="2700" b="1" dirty="0"/>
              <a:t> University</a:t>
            </a:r>
            <a:r>
              <a:rPr lang="en-US" b="1" dirty="0"/>
              <a:t/>
            </a:r>
            <a:br>
              <a:rPr lang="en-US" b="1" dirty="0"/>
            </a:br>
            <a:endParaRPr lang="en-US" dirty="0"/>
          </a:p>
        </p:txBody>
      </p:sp>
      <p:sp>
        <p:nvSpPr>
          <p:cNvPr id="3" name="Subtitle 2"/>
          <p:cNvSpPr>
            <a:spLocks noGrp="1"/>
          </p:cNvSpPr>
          <p:nvPr>
            <p:ph type="subTitle" idx="1"/>
          </p:nvPr>
        </p:nvSpPr>
        <p:spPr>
          <a:xfrm>
            <a:off x="225778" y="4041422"/>
            <a:ext cx="11740444" cy="2585156"/>
          </a:xfrm>
          <a:solidFill>
            <a:schemeClr val="accent4">
              <a:lumMod val="20000"/>
              <a:lumOff val="80000"/>
            </a:schemeClr>
          </a:solidFill>
        </p:spPr>
        <p:txBody>
          <a:bodyPr>
            <a:normAutofit fontScale="92500" lnSpcReduction="20000"/>
          </a:bodyPr>
          <a:lstStyle/>
          <a:p>
            <a:r>
              <a:rPr lang="en-US" sz="4400" dirty="0" smtClean="0"/>
              <a:t>Stephen Brookfield</a:t>
            </a:r>
          </a:p>
          <a:p>
            <a:r>
              <a:rPr lang="en-US" sz="4400" dirty="0" smtClean="0"/>
              <a:t>Distinguished Scholar, Antioch University</a:t>
            </a:r>
          </a:p>
          <a:p>
            <a:endParaRPr lang="en-US" sz="4400" dirty="0" smtClean="0"/>
          </a:p>
          <a:p>
            <a:r>
              <a:rPr lang="en-US" sz="6500" dirty="0" smtClean="0">
                <a:hlinkClick r:id="rId2"/>
              </a:rPr>
              <a:t>http://www.stephenbrookfield.com/</a:t>
            </a:r>
            <a:endParaRPr lang="en-US" sz="6500" dirty="0" smtClean="0"/>
          </a:p>
          <a:p>
            <a:endParaRPr lang="en-US" sz="6500" dirty="0" smtClean="0"/>
          </a:p>
          <a:p>
            <a:endParaRPr lang="en-US" dirty="0"/>
          </a:p>
        </p:txBody>
      </p:sp>
    </p:spTree>
    <p:extLst>
      <p:ext uri="{BB962C8B-B14F-4D97-AF65-F5344CB8AC3E}">
        <p14:creationId xmlns:p14="http://schemas.microsoft.com/office/powerpoint/2010/main" val="114879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endParaRPr lang="en-US" dirty="0" smtClean="0"/>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0" y="0"/>
            <a:ext cx="12192000" cy="6858000"/>
          </a:xfrm>
          <a:prstGeom prst="rect">
            <a:avLst/>
          </a:prstGeom>
        </p:spPr>
      </p:pic>
    </p:spTree>
    <p:extLst>
      <p:ext uri="{BB962C8B-B14F-4D97-AF65-F5344CB8AC3E}">
        <p14:creationId xmlns:p14="http://schemas.microsoft.com/office/powerpoint/2010/main" val="53497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THE CIRCLE - </a:t>
            </a:r>
            <a:r>
              <a:rPr lang="en-US" b="1" i="1" dirty="0" smtClean="0">
                <a:solidFill>
                  <a:srgbClr val="FF0000"/>
                </a:solidFill>
              </a:rPr>
              <a:t>My Assumptions</a:t>
            </a:r>
            <a:endParaRPr lang="en-US" dirty="0"/>
          </a:p>
        </p:txBody>
      </p:sp>
      <p:sp>
        <p:nvSpPr>
          <p:cNvPr id="3" name="Content Placeholder 2"/>
          <p:cNvSpPr>
            <a:spLocks noGrp="1"/>
          </p:cNvSpPr>
          <p:nvPr>
            <p:ph idx="1"/>
          </p:nvPr>
        </p:nvSpPr>
        <p:spPr>
          <a:solidFill>
            <a:schemeClr val="accent3">
              <a:lumMod val="20000"/>
              <a:lumOff val="80000"/>
            </a:schemeClr>
          </a:solidFill>
        </p:spPr>
        <p:txBody>
          <a:bodyPr/>
          <a:lstStyle/>
          <a:p>
            <a:pPr marL="0" indent="0">
              <a:buNone/>
            </a:pPr>
            <a:r>
              <a:rPr lang="en-US" dirty="0" smtClean="0"/>
              <a:t>If I get to class early &amp; arrange the chairs in a circle… </a:t>
            </a:r>
          </a:p>
          <a:p>
            <a:r>
              <a:rPr lang="en-US" dirty="0" smtClean="0"/>
              <a:t>Students will feel their experience is respected &amp; acknowledged when they walk in.  </a:t>
            </a:r>
          </a:p>
          <a:p>
            <a:r>
              <a:rPr lang="en-US" dirty="0" smtClean="0"/>
              <a:t>This will create a relaxed and congenial environment for learning</a:t>
            </a:r>
          </a:p>
          <a:p>
            <a:r>
              <a:rPr lang="en-US" dirty="0" smtClean="0"/>
              <a:t>The distance between me as the teacher &amp; them as the students will be reduced</a:t>
            </a:r>
          </a:p>
          <a:p>
            <a:r>
              <a:rPr lang="en-US" dirty="0" smtClean="0"/>
              <a:t>Students will be more likely to participate, contribute, ask questions etc.</a:t>
            </a:r>
          </a:p>
        </p:txBody>
      </p:sp>
    </p:spTree>
    <p:extLst>
      <p:ext uri="{BB962C8B-B14F-4D97-AF65-F5344CB8AC3E}">
        <p14:creationId xmlns:p14="http://schemas.microsoft.com/office/powerpoint/2010/main" val="113825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356" y="0"/>
            <a:ext cx="6355643" cy="6857999"/>
          </a:xfrm>
          <a:solidFill>
            <a:schemeClr val="accent4">
              <a:lumMod val="20000"/>
              <a:lumOff val="80000"/>
            </a:schemeClr>
          </a:solidFill>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rgbClr val="FF0000"/>
                </a:solidFill>
              </a:rPr>
              <a:t>The Circle Through Students’ Eyes</a:t>
            </a:r>
            <a:endParaRPr lang="en-US" dirty="0">
              <a:solidFill>
                <a:srgbClr val="FF0000"/>
              </a:solidFill>
            </a:endParaRPr>
          </a:p>
        </p:txBody>
      </p:sp>
      <p:sp>
        <p:nvSpPr>
          <p:cNvPr id="3" name="Content Placeholder 2"/>
          <p:cNvSpPr>
            <a:spLocks noGrp="1"/>
          </p:cNvSpPr>
          <p:nvPr>
            <p:ph idx="1"/>
          </p:nvPr>
        </p:nvSpPr>
        <p:spPr>
          <a:xfrm>
            <a:off x="0" y="0"/>
            <a:ext cx="5836356" cy="6857999"/>
          </a:xfrm>
          <a:solidFill>
            <a:schemeClr val="accent6">
              <a:lumMod val="20000"/>
              <a:lumOff val="80000"/>
            </a:schemeClr>
          </a:solidFill>
        </p:spPr>
        <p:txBody>
          <a:bodyPr>
            <a:normAutofit/>
          </a:bodyPr>
          <a:lstStyle/>
          <a:p>
            <a:r>
              <a:rPr lang="en-US" sz="2400" dirty="0" smtClean="0"/>
              <a:t>The circle is an </a:t>
            </a:r>
            <a:r>
              <a:rPr lang="en-US" sz="2400" dirty="0" smtClean="0">
                <a:solidFill>
                  <a:srgbClr val="FF0000"/>
                </a:solidFill>
              </a:rPr>
              <a:t>arena of surveillance </a:t>
            </a:r>
            <a:r>
              <a:rPr lang="en-US" sz="2400" dirty="0" smtClean="0"/>
              <a:t>– everything I do will be seen, my mistakes will be noticed by everyone (peers &amp; instructor)</a:t>
            </a:r>
          </a:p>
          <a:p>
            <a:r>
              <a:rPr lang="en-US" sz="2400" dirty="0" smtClean="0"/>
              <a:t>The circle is </a:t>
            </a:r>
            <a:r>
              <a:rPr lang="en-US" sz="2400" dirty="0" smtClean="0">
                <a:solidFill>
                  <a:srgbClr val="FF0000"/>
                </a:solidFill>
              </a:rPr>
              <a:t>alienating</a:t>
            </a:r>
            <a:r>
              <a:rPr lang="en-US" sz="2400" dirty="0" smtClean="0"/>
              <a:t> – if anything about me marks me out as different (how I look or sound) my discomfort is increased</a:t>
            </a:r>
          </a:p>
          <a:p>
            <a:r>
              <a:rPr lang="en-US" sz="2400" dirty="0" smtClean="0"/>
              <a:t>The circle is </a:t>
            </a:r>
            <a:r>
              <a:rPr lang="en-US" sz="2400" dirty="0" smtClean="0">
                <a:solidFill>
                  <a:srgbClr val="FF0000"/>
                </a:solidFill>
              </a:rPr>
              <a:t>coercion</a:t>
            </a:r>
            <a:r>
              <a:rPr lang="en-US" sz="2400" dirty="0" smtClean="0"/>
              <a:t> – you are coercing me into speech before you have earned the right to do that</a:t>
            </a:r>
          </a:p>
          <a:p>
            <a:r>
              <a:rPr lang="en-US" sz="2400" dirty="0" smtClean="0"/>
              <a:t>The circle increases </a:t>
            </a:r>
            <a:r>
              <a:rPr lang="en-US" sz="2400" dirty="0" smtClean="0">
                <a:solidFill>
                  <a:srgbClr val="FF0000"/>
                </a:solidFill>
              </a:rPr>
              <a:t>mistrust</a:t>
            </a:r>
            <a:r>
              <a:rPr lang="en-US" sz="2400" dirty="0" smtClean="0"/>
              <a:t> – I can’t sit back &amp; judge your competence or authenticity, just let me process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56" y="0"/>
            <a:ext cx="6355644" cy="43236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867" y="4820356"/>
            <a:ext cx="2370666" cy="1885244"/>
          </a:xfrm>
          <a:prstGeom prst="rect">
            <a:avLst/>
          </a:prstGeom>
        </p:spPr>
      </p:pic>
    </p:spTree>
    <p:extLst>
      <p:ext uri="{BB962C8B-B14F-4D97-AF65-F5344CB8AC3E}">
        <p14:creationId xmlns:p14="http://schemas.microsoft.com/office/powerpoint/2010/main" val="41406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NOW</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marL="0" indent="0">
              <a:buNone/>
            </a:pPr>
            <a:r>
              <a:rPr lang="en-US" dirty="0" smtClean="0"/>
              <a:t>I still use the circle but explain…</a:t>
            </a:r>
          </a:p>
          <a:p>
            <a:r>
              <a:rPr lang="en-US" dirty="0" smtClean="0"/>
              <a:t>It’s to keep sight lines clear – so students who wish to contribute or ask a question can do that easily</a:t>
            </a:r>
          </a:p>
          <a:p>
            <a:r>
              <a:rPr lang="en-US" dirty="0" smtClean="0"/>
              <a:t>It’s so students don’t have to talk to the back of other people’s heads</a:t>
            </a:r>
          </a:p>
          <a:p>
            <a:r>
              <a:rPr lang="en-US" dirty="0" smtClean="0"/>
              <a:t>I won’t assume that those who are quiet are less diligent or intelligent</a:t>
            </a:r>
          </a:p>
          <a:p>
            <a:r>
              <a:rPr lang="en-US" dirty="0" smtClean="0"/>
              <a:t>I must self-disclose before expecting students to do the same</a:t>
            </a:r>
          </a:p>
          <a:p>
            <a:endParaRPr lang="en-US" dirty="0"/>
          </a:p>
        </p:txBody>
      </p:sp>
    </p:spTree>
    <p:extLst>
      <p:ext uri="{BB962C8B-B14F-4D97-AF65-F5344CB8AC3E}">
        <p14:creationId xmlns:p14="http://schemas.microsoft.com/office/powerpoint/2010/main" val="146809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rmAutofit/>
          </a:bodyPr>
          <a:lstStyle/>
          <a:p>
            <a:r>
              <a:rPr lang="en-US" sz="7200" b="1" i="1" dirty="0" smtClean="0">
                <a:solidFill>
                  <a:srgbClr val="FF0000"/>
                </a:solidFill>
              </a:rPr>
              <a:t>The Good White</a:t>
            </a:r>
            <a:endParaRPr lang="en-US" sz="7200" b="1" i="1" dirty="0">
              <a:solidFill>
                <a:srgbClr val="FF0000"/>
              </a:solidFill>
            </a:endParaRPr>
          </a:p>
        </p:txBody>
      </p:sp>
      <p:sp>
        <p:nvSpPr>
          <p:cNvPr id="3" name="Content Placeholder 2"/>
          <p:cNvSpPr>
            <a:spLocks noGrp="1"/>
          </p:cNvSpPr>
          <p:nvPr>
            <p:ph idx="1"/>
          </p:nvPr>
        </p:nvSpPr>
        <p:spPr>
          <a:xfrm>
            <a:off x="0" y="1825624"/>
            <a:ext cx="12192000" cy="5032375"/>
          </a:xfrm>
          <a:solidFill>
            <a:schemeClr val="accent1">
              <a:lumMod val="20000"/>
              <a:lumOff val="80000"/>
            </a:schemeClr>
          </a:solidFill>
        </p:spPr>
        <p:txBody>
          <a:bodyPr/>
          <a:lstStyle/>
          <a:p>
            <a:pPr marL="0" indent="0">
              <a:buNone/>
            </a:pPr>
            <a:r>
              <a:rPr lang="en-US" dirty="0" smtClean="0"/>
              <a:t>I am a </a:t>
            </a:r>
            <a:r>
              <a:rPr lang="en-US" b="1" dirty="0" smtClean="0">
                <a:solidFill>
                  <a:srgbClr val="FF0000"/>
                </a:solidFill>
              </a:rPr>
              <a:t>GOOD WHITE PERSON </a:t>
            </a:r>
            <a:r>
              <a:rPr lang="en-US" dirty="0" smtClean="0"/>
              <a:t>free of racism</a:t>
            </a:r>
          </a:p>
          <a:p>
            <a:pPr marL="0" indent="0">
              <a:buNone/>
            </a:pPr>
            <a:r>
              <a:rPr lang="en-US" b="1" i="1" dirty="0" smtClean="0"/>
              <a:t>Assumptions…</a:t>
            </a:r>
          </a:p>
          <a:p>
            <a:pPr marL="0" indent="0">
              <a:buNone/>
            </a:pPr>
            <a:r>
              <a:rPr lang="en-US" dirty="0" smtClean="0"/>
              <a:t>I have escaped racist conditioning</a:t>
            </a:r>
          </a:p>
          <a:p>
            <a:pPr marL="0" indent="0">
              <a:buNone/>
            </a:pPr>
            <a:r>
              <a:rPr lang="en-US" dirty="0" smtClean="0"/>
              <a:t>I have self-knowledge</a:t>
            </a:r>
          </a:p>
          <a:p>
            <a:pPr marL="0" indent="0">
              <a:buNone/>
            </a:pPr>
            <a:r>
              <a:rPr lang="en-US" dirty="0" smtClean="0"/>
              <a:t>I can monitor my own racism</a:t>
            </a:r>
          </a:p>
          <a:p>
            <a:pPr marL="0" indent="0">
              <a:buNone/>
            </a:pPr>
            <a:r>
              <a:rPr lang="en-US" dirty="0" smtClean="0"/>
              <a:t>I know how my actions are perceived &amp; experienced </a:t>
            </a:r>
          </a:p>
          <a:p>
            <a:pPr marL="0" indent="0">
              <a:buNone/>
            </a:pPr>
            <a:r>
              <a:rPr lang="en-US" dirty="0" smtClean="0"/>
              <a:t>I avoid committing racial micro-aggressions</a:t>
            </a:r>
          </a:p>
          <a:p>
            <a:pPr marL="0" indent="0">
              <a:buNone/>
            </a:pPr>
            <a:r>
              <a:rPr lang="en-US" dirty="0" smtClean="0"/>
              <a:t>I’m an ally to colleagues &amp; students of color</a:t>
            </a:r>
            <a:endParaRPr lang="en-US" dirty="0" smtClean="0"/>
          </a:p>
          <a:p>
            <a:pPr marL="0" indent="0">
              <a:buNone/>
            </a:pPr>
            <a:r>
              <a:rPr lang="en-US" dirty="0" smtClean="0"/>
              <a:t>Racism is something committed by less-enlightened White friends &amp; colleagues</a:t>
            </a:r>
            <a:endParaRPr lang="en-US" dirty="0" smtClean="0"/>
          </a:p>
        </p:txBody>
      </p:sp>
      <p:pic>
        <p:nvPicPr>
          <p:cNvPr id="4" name="Content Placeholder 3" descr="conversation-1177860__180.jpg"/>
          <p:cNvPicPr>
            <a:picLocks noChangeAspect="1"/>
          </p:cNvPicPr>
          <p:nvPr/>
        </p:nvPicPr>
        <p:blipFill>
          <a:blip r:embed="rId2">
            <a:extLst>
              <a:ext uri="{28A0092B-C50C-407E-A947-70E740481C1C}">
                <a14:useLocalDpi xmlns:a14="http://schemas.microsoft.com/office/drawing/2010/main" val="0"/>
              </a:ext>
            </a:extLst>
          </a:blip>
          <a:srcRect t="8753" b="8753"/>
          <a:stretch>
            <a:fillRect/>
          </a:stretch>
        </p:blipFill>
        <p:spPr>
          <a:xfrm>
            <a:off x="6773334" y="1801"/>
            <a:ext cx="5396088" cy="3463887"/>
          </a:xfrm>
          <a:prstGeom prst="rect">
            <a:avLst/>
          </a:prstGeom>
        </p:spPr>
      </p:pic>
    </p:spTree>
    <p:extLst>
      <p:ext uri="{BB962C8B-B14F-4D97-AF65-F5344CB8AC3E}">
        <p14:creationId xmlns:p14="http://schemas.microsoft.com/office/powerpoint/2010/main" val="140833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31466" cy="6857999"/>
          </a:xfrm>
          <a:solidFill>
            <a:schemeClr val="accent4">
              <a:lumMod val="20000"/>
              <a:lumOff val="80000"/>
            </a:schemeClr>
          </a:solidFill>
        </p:spPr>
        <p:txBody>
          <a:bodyPr>
            <a:normAutofit/>
          </a:bodyPr>
          <a:lstStyle/>
          <a:p>
            <a:r>
              <a:rPr lang="en-US" sz="4000" dirty="0" smtClean="0">
                <a:latin typeface="+mn-lt"/>
              </a:rPr>
              <a:t>I will never be free of the ideology of White supremacy</a:t>
            </a:r>
            <a:br>
              <a:rPr lang="en-US" sz="4000" dirty="0" smtClean="0">
                <a:latin typeface="+mn-lt"/>
              </a:rPr>
            </a:br>
            <a:r>
              <a:rPr lang="en-US" sz="4000" dirty="0">
                <a:latin typeface="+mn-lt"/>
              </a:rPr>
              <a:t/>
            </a:r>
            <a:br>
              <a:rPr lang="en-US" sz="4000" dirty="0">
                <a:latin typeface="+mn-lt"/>
              </a:rPr>
            </a:br>
            <a:r>
              <a:rPr lang="en-US" sz="4000" dirty="0" smtClean="0">
                <a:latin typeface="+mn-lt"/>
              </a:rPr>
              <a:t>I can try to unearth its presence personally &amp; institutionally</a:t>
            </a:r>
            <a:br>
              <a:rPr lang="en-US" sz="4000" dirty="0" smtClean="0">
                <a:latin typeface="+mn-lt"/>
              </a:rPr>
            </a:br>
            <a:r>
              <a:rPr lang="en-US" sz="4000" dirty="0">
                <a:latin typeface="+mn-lt"/>
              </a:rPr>
              <a:t/>
            </a:r>
            <a:br>
              <a:rPr lang="en-US" sz="4000" dirty="0">
                <a:latin typeface="+mn-lt"/>
              </a:rPr>
            </a:br>
            <a:r>
              <a:rPr lang="en-US" sz="4000" dirty="0" smtClean="0">
                <a:latin typeface="+mn-lt"/>
              </a:rPr>
              <a:t>My responsibility is to raise racial questions &amp; not to wait for colleagues of color to do this</a:t>
            </a:r>
            <a:br>
              <a:rPr lang="en-US" sz="4000" dirty="0" smtClean="0">
                <a:latin typeface="+mn-lt"/>
              </a:rPr>
            </a:br>
            <a:endParaRPr lang="en-US" sz="4000" dirty="0">
              <a:latin typeface="+mn-lt"/>
            </a:endParaRPr>
          </a:p>
        </p:txBody>
      </p:sp>
      <p:sp>
        <p:nvSpPr>
          <p:cNvPr id="3" name="Content Placeholder 2"/>
          <p:cNvSpPr>
            <a:spLocks noGrp="1"/>
          </p:cNvSpPr>
          <p:nvPr>
            <p:ph idx="1"/>
          </p:nvPr>
        </p:nvSpPr>
        <p:spPr>
          <a:xfrm>
            <a:off x="6231466" y="0"/>
            <a:ext cx="5960534" cy="6857999"/>
          </a:xfrm>
          <a:solidFill>
            <a:schemeClr val="accent6">
              <a:lumMod val="20000"/>
              <a:lumOff val="80000"/>
            </a:schemeClr>
          </a:solidFill>
        </p:spPr>
        <p:txBody>
          <a:bodyPr/>
          <a:lstStyle/>
          <a:p>
            <a:r>
              <a:rPr lang="en-US" sz="4000" dirty="0" smtClean="0"/>
              <a:t>Whether I am an ally or not is not my judgment to make</a:t>
            </a:r>
          </a:p>
          <a:p>
            <a:r>
              <a:rPr lang="en-US" sz="4000" dirty="0" smtClean="0"/>
              <a:t>There is no ‘correct’ or ’right way’ to do this work – the only two options are to do it </a:t>
            </a:r>
            <a:r>
              <a:rPr lang="en-US" sz="4000" dirty="0" smtClean="0">
                <a:solidFill>
                  <a:srgbClr val="FF0000"/>
                </a:solidFill>
              </a:rPr>
              <a:t>IMPERFECTLY</a:t>
            </a:r>
            <a:r>
              <a:rPr lang="en-US" sz="4000" dirty="0" smtClean="0"/>
              <a:t> or NOT AT ALL</a:t>
            </a:r>
          </a:p>
          <a:p>
            <a:r>
              <a:rPr lang="en-US" sz="4000" dirty="0" smtClean="0"/>
              <a:t>I will never be fully antiracist</a:t>
            </a:r>
          </a:p>
          <a:p>
            <a:endParaRPr lang="en-US" sz="4000" dirty="0" smtClean="0"/>
          </a:p>
          <a:p>
            <a:endParaRPr lang="en-US" sz="4000" dirty="0" smtClean="0"/>
          </a:p>
          <a:p>
            <a:endParaRPr lang="en-US" dirty="0"/>
          </a:p>
        </p:txBody>
      </p:sp>
    </p:spTree>
    <p:extLst>
      <p:ext uri="{BB962C8B-B14F-4D97-AF65-F5344CB8AC3E}">
        <p14:creationId xmlns:p14="http://schemas.microsoft.com/office/powerpoint/2010/main" val="213000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4044"/>
          </a:xfrm>
        </p:spPr>
        <p:txBody>
          <a:bodyPr/>
          <a:lstStyle/>
          <a:p>
            <a:pPr algn="ctr"/>
            <a:r>
              <a:rPr lang="en-US" b="1" i="1" dirty="0" smtClean="0">
                <a:solidFill>
                  <a:srgbClr val="FF0000"/>
                </a:solidFill>
              </a:rPr>
              <a:t>PAUSE FOR QUESTIONS</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xfrm>
            <a:off x="0" y="1174045"/>
            <a:ext cx="12192000" cy="5683955"/>
          </a:xfrm>
          <a:solidFill>
            <a:schemeClr val="accent4">
              <a:lumMod val="20000"/>
              <a:lumOff val="80000"/>
            </a:schemeClr>
          </a:solidFill>
        </p:spPr>
        <p:txBody>
          <a:bodyPr/>
          <a:lstStyle/>
          <a:p>
            <a:r>
              <a:rPr lang="en-US" sz="4000" dirty="0" smtClean="0"/>
              <a:t>Use Zoom Chat if you’re OK being identified</a:t>
            </a:r>
          </a:p>
          <a:p>
            <a:r>
              <a:rPr lang="en-US" sz="4000" dirty="0" smtClean="0"/>
              <a:t>To ask questions ANONYMOUSLY</a:t>
            </a:r>
            <a:r>
              <a:rPr lang="mr-IN" sz="4000" dirty="0" smtClean="0"/>
              <a:t>…</a:t>
            </a:r>
            <a:r>
              <a:rPr lang="en-US" sz="4000" dirty="0" smtClean="0"/>
              <a:t>go to </a:t>
            </a:r>
            <a:r>
              <a:rPr lang="en-US" sz="7200" dirty="0" err="1" smtClean="0">
                <a:solidFill>
                  <a:srgbClr val="FF0000"/>
                </a:solidFill>
              </a:rPr>
              <a:t>sli.do</a:t>
            </a:r>
            <a:endParaRPr lang="en-US" sz="7200" dirty="0" smtClean="0">
              <a:solidFill>
                <a:srgbClr val="FF0000"/>
              </a:solidFill>
            </a:endParaRPr>
          </a:p>
          <a:p>
            <a:r>
              <a:rPr lang="en-US" sz="6000" dirty="0" smtClean="0">
                <a:solidFill>
                  <a:srgbClr val="FF0000"/>
                </a:solidFill>
              </a:rPr>
              <a:t>Enter code: </a:t>
            </a:r>
            <a:r>
              <a:rPr lang="en-US" sz="7200" dirty="0" smtClean="0">
                <a:solidFill>
                  <a:srgbClr val="FF0000"/>
                </a:solidFill>
              </a:rPr>
              <a:t>268518</a:t>
            </a:r>
          </a:p>
          <a:p>
            <a:r>
              <a:rPr lang="en-US" sz="4000" dirty="0" smtClean="0"/>
              <a:t>Or use the QR code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78" y="3270955"/>
            <a:ext cx="3251200" cy="3251200"/>
          </a:xfrm>
          <a:prstGeom prst="rect">
            <a:avLst/>
          </a:prstGeom>
        </p:spPr>
      </p:pic>
    </p:spTree>
    <p:extLst>
      <p:ext uri="{BB962C8B-B14F-4D97-AF65-F5344CB8AC3E}">
        <p14:creationId xmlns:p14="http://schemas.microsoft.com/office/powerpoint/2010/main" val="195777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377"/>
          </a:xfrm>
        </p:spPr>
        <p:txBody>
          <a:bodyPr/>
          <a:lstStyle/>
          <a:p>
            <a:r>
              <a:rPr lang="en-US" b="1" i="1" dirty="0" smtClean="0">
                <a:solidFill>
                  <a:srgbClr val="FF0000"/>
                </a:solidFill>
              </a:rPr>
              <a:t>Critical Thinking Through Students’ Eyes</a:t>
            </a:r>
            <a:endParaRPr lang="en-US" dirty="0"/>
          </a:p>
        </p:txBody>
      </p:sp>
      <p:sp>
        <p:nvSpPr>
          <p:cNvPr id="3" name="Content Placeholder 2"/>
          <p:cNvSpPr>
            <a:spLocks noGrp="1"/>
          </p:cNvSpPr>
          <p:nvPr>
            <p:ph idx="1"/>
          </p:nvPr>
        </p:nvSpPr>
        <p:spPr>
          <a:xfrm>
            <a:off x="0" y="835378"/>
            <a:ext cx="12192000" cy="6022622"/>
          </a:xfrm>
        </p:spPr>
        <p:txBody>
          <a:bodyPr>
            <a:normAutofit fontScale="85000" lnSpcReduction="20000"/>
          </a:bodyPr>
          <a:lstStyle/>
          <a:p>
            <a:r>
              <a:rPr lang="en-US" sz="7200" dirty="0" smtClean="0">
                <a:solidFill>
                  <a:srgbClr val="FF0000"/>
                </a:solidFill>
              </a:rPr>
              <a:t>ONE MINUTE PAPER</a:t>
            </a:r>
          </a:p>
          <a:p>
            <a:r>
              <a:rPr lang="en-US" sz="7200" dirty="0" smtClean="0">
                <a:solidFill>
                  <a:srgbClr val="0000FF"/>
                </a:solidFill>
              </a:rPr>
              <a:t>MUDDIEST POINT</a:t>
            </a:r>
          </a:p>
          <a:p>
            <a:r>
              <a:rPr lang="en-US" sz="7200" dirty="0" smtClean="0"/>
              <a:t>AFTER HOURS GROUP</a:t>
            </a:r>
          </a:p>
          <a:p>
            <a:r>
              <a:rPr lang="en-US" sz="7200" dirty="0" smtClean="0">
                <a:solidFill>
                  <a:schemeClr val="accent4"/>
                </a:solidFill>
              </a:rPr>
              <a:t>SOCIAL MEDIA</a:t>
            </a:r>
          </a:p>
          <a:p>
            <a:r>
              <a:rPr lang="en-US" sz="7200" dirty="0" smtClean="0">
                <a:solidFill>
                  <a:srgbClr val="FF0000"/>
                </a:solidFill>
              </a:rPr>
              <a:t>LEARNING AUDIT</a:t>
            </a:r>
          </a:p>
          <a:p>
            <a:r>
              <a:rPr lang="en-US" sz="7200" dirty="0" smtClean="0">
                <a:solidFill>
                  <a:srgbClr val="008000"/>
                </a:solidFill>
              </a:rPr>
              <a:t>CRITICAL INCIDENT QUESTIONNAIRE (CIQ)</a:t>
            </a:r>
          </a:p>
          <a:p>
            <a:pPr algn="ctr"/>
            <a:r>
              <a:rPr lang="en-US" dirty="0" smtClean="0"/>
              <a:t>Ch. 6 “Seeing ourselves through students’ eyes” S.D. Brookfield. 2017. </a:t>
            </a:r>
            <a:r>
              <a:rPr lang="en-US" i="1" dirty="0" smtClean="0"/>
              <a:t>Becoming a critically reflective teacher</a:t>
            </a:r>
            <a:r>
              <a:rPr lang="en-US" dirty="0" smtClean="0"/>
              <a:t>. Hoboken, NJ: Wiley</a:t>
            </a:r>
          </a:p>
          <a:p>
            <a:endParaRPr lang="en-US" dirty="0"/>
          </a:p>
        </p:txBody>
      </p:sp>
      <p:pic>
        <p:nvPicPr>
          <p:cNvPr id="4" name="Content Placeholder 5" descr="200387787-001.png"/>
          <p:cNvPicPr>
            <a:picLocks noChangeAspect="1"/>
          </p:cNvPicPr>
          <p:nvPr/>
        </p:nvPicPr>
        <p:blipFill>
          <a:blip r:embed="rId2">
            <a:extLst>
              <a:ext uri="{28A0092B-C50C-407E-A947-70E740481C1C}">
                <a14:useLocalDpi xmlns:a14="http://schemas.microsoft.com/office/drawing/2010/main" val="0"/>
              </a:ext>
            </a:extLst>
          </a:blip>
          <a:srcRect l="-142226" r="-142226"/>
          <a:stretch>
            <a:fillRect/>
          </a:stretch>
        </p:blipFill>
        <p:spPr>
          <a:xfrm>
            <a:off x="6716889" y="237066"/>
            <a:ext cx="7969955" cy="4277842"/>
          </a:xfrm>
          <a:prstGeom prst="rect">
            <a:avLst/>
          </a:prstGeom>
        </p:spPr>
      </p:pic>
    </p:spTree>
    <p:extLst>
      <p:ext uri="{BB962C8B-B14F-4D97-AF65-F5344CB8AC3E}">
        <p14:creationId xmlns:p14="http://schemas.microsoft.com/office/powerpoint/2010/main" val="102568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76622" cy="6857999"/>
          </a:xfrm>
          <a:solidFill>
            <a:schemeClr val="accent4">
              <a:lumMod val="20000"/>
              <a:lumOff val="80000"/>
            </a:schemeClr>
          </a:solidFill>
        </p:spPr>
        <p:txBody>
          <a:bodyPr>
            <a:normAutofit/>
          </a:bodyPr>
          <a:lstStyle/>
          <a:p>
            <a:r>
              <a:rPr lang="en-US" sz="3200" b="1" i="1" dirty="0">
                <a:solidFill>
                  <a:srgbClr val="00B050"/>
                </a:solidFill>
                <a:latin typeface="+mn-lt"/>
              </a:rPr>
              <a:t>One Minute Paper </a:t>
            </a:r>
            <a:r>
              <a:rPr lang="en-US" sz="3200" dirty="0">
                <a:solidFill>
                  <a:srgbClr val="00B050"/>
                </a:solidFill>
                <a:latin typeface="+mn-lt"/>
              </a:rPr>
              <a:t>– what questions are you left with after this discussion?</a:t>
            </a:r>
            <a:r>
              <a:rPr lang="en-US" sz="3200" dirty="0">
                <a:latin typeface="+mn-lt"/>
              </a:rPr>
              <a:t/>
            </a:r>
            <a:br>
              <a:rPr lang="en-US" sz="3200" dirty="0">
                <a:latin typeface="+mn-lt"/>
              </a:rPr>
            </a:br>
            <a:r>
              <a:rPr lang="en-US" sz="3200" dirty="0">
                <a:latin typeface="+mn-lt"/>
              </a:rPr>
              <a:t/>
            </a:r>
            <a:br>
              <a:rPr lang="en-US" sz="3200" dirty="0">
                <a:latin typeface="+mn-lt"/>
              </a:rPr>
            </a:br>
            <a:r>
              <a:rPr lang="en-US" sz="3200" b="1" i="1" dirty="0">
                <a:solidFill>
                  <a:srgbClr val="0070C0"/>
                </a:solidFill>
                <a:latin typeface="+mn-lt"/>
              </a:rPr>
              <a:t>Muddiest Point </a:t>
            </a:r>
            <a:r>
              <a:rPr lang="en-US" sz="3200" dirty="0">
                <a:solidFill>
                  <a:srgbClr val="0070C0"/>
                </a:solidFill>
                <a:latin typeface="+mn-lt"/>
              </a:rPr>
              <a:t>– what part of the presentation did you find the hardest to understand? </a:t>
            </a:r>
            <a:r>
              <a:rPr lang="en-US" sz="3200" dirty="0">
                <a:latin typeface="+mn-lt"/>
              </a:rPr>
              <a:t/>
            </a:r>
            <a:br>
              <a:rPr lang="en-US" sz="3200" dirty="0">
                <a:latin typeface="+mn-lt"/>
              </a:rPr>
            </a:br>
            <a:r>
              <a:rPr lang="en-US" sz="3200" dirty="0">
                <a:latin typeface="+mn-lt"/>
              </a:rPr>
              <a:t/>
            </a:r>
            <a:br>
              <a:rPr lang="en-US" sz="3200" dirty="0">
                <a:latin typeface="+mn-lt"/>
              </a:rPr>
            </a:br>
            <a:r>
              <a:rPr lang="en-US" sz="3200" b="1" i="1" dirty="0">
                <a:solidFill>
                  <a:srgbClr val="7030A0"/>
                </a:solidFill>
                <a:latin typeface="+mn-lt"/>
              </a:rPr>
              <a:t>After Hours Group </a:t>
            </a:r>
            <a:r>
              <a:rPr lang="en-US" sz="3200" dirty="0">
                <a:solidFill>
                  <a:srgbClr val="7030A0"/>
                </a:solidFill>
                <a:latin typeface="+mn-lt"/>
              </a:rPr>
              <a:t>– what do I need to know as your instructor about how to better support your learning in  this course?</a:t>
            </a:r>
            <a:endParaRPr lang="en-US" sz="3200" dirty="0">
              <a:latin typeface="+mn-lt"/>
            </a:endParaRPr>
          </a:p>
        </p:txBody>
      </p:sp>
      <p:sp>
        <p:nvSpPr>
          <p:cNvPr id="3" name="Content Placeholder 2"/>
          <p:cNvSpPr>
            <a:spLocks noGrp="1"/>
          </p:cNvSpPr>
          <p:nvPr>
            <p:ph idx="1"/>
          </p:nvPr>
        </p:nvSpPr>
        <p:spPr>
          <a:xfrm>
            <a:off x="6276623" y="0"/>
            <a:ext cx="5915377" cy="6858000"/>
          </a:xfrm>
          <a:solidFill>
            <a:schemeClr val="accent6">
              <a:lumMod val="20000"/>
              <a:lumOff val="80000"/>
            </a:schemeClr>
          </a:solidFill>
        </p:spPr>
        <p:txBody>
          <a:bodyPr>
            <a:normAutofit/>
          </a:bodyPr>
          <a:lstStyle/>
          <a:p>
            <a:r>
              <a:rPr lang="en-US" sz="3200" b="1" i="1" dirty="0" smtClean="0"/>
              <a:t>Social Media </a:t>
            </a:r>
            <a:r>
              <a:rPr lang="en-US" sz="3200" dirty="0" smtClean="0"/>
              <a:t>– you can use tools like </a:t>
            </a:r>
            <a:r>
              <a:rPr lang="en-US" sz="3200" dirty="0" err="1" smtClean="0"/>
              <a:t>sli.do</a:t>
            </a:r>
            <a:r>
              <a:rPr lang="en-US" sz="3200" dirty="0" smtClean="0"/>
              <a:t>, </a:t>
            </a:r>
            <a:r>
              <a:rPr lang="en-US" sz="3200" dirty="0" err="1" smtClean="0"/>
              <a:t>backchannelchat.com</a:t>
            </a:r>
            <a:r>
              <a:rPr lang="en-US" sz="3200" dirty="0" smtClean="0"/>
              <a:t> or </a:t>
            </a:r>
            <a:r>
              <a:rPr lang="en-US" sz="3200" dirty="0" err="1" smtClean="0"/>
              <a:t>tweedback.de</a:t>
            </a:r>
            <a:r>
              <a:rPr lang="en-US" sz="3200" dirty="0" smtClean="0"/>
              <a:t> to collect this data in ways that preserve students’ anonymity</a:t>
            </a:r>
          </a:p>
          <a:p>
            <a:r>
              <a:rPr lang="en-US" sz="3200" b="1" i="1" dirty="0" smtClean="0">
                <a:solidFill>
                  <a:srgbClr val="FF0000"/>
                </a:solidFill>
              </a:rPr>
              <a:t>Learning Audit</a:t>
            </a:r>
            <a:r>
              <a:rPr lang="mr-IN" sz="3200" b="1" i="1" dirty="0" smtClean="0">
                <a:solidFill>
                  <a:srgbClr val="FF0000"/>
                </a:solidFill>
              </a:rPr>
              <a:t>…</a:t>
            </a:r>
            <a:r>
              <a:rPr lang="en-US" sz="3200" b="1" i="1" dirty="0" smtClean="0">
                <a:solidFill>
                  <a:srgbClr val="FF0000"/>
                </a:solidFill>
              </a:rPr>
              <a:t>. </a:t>
            </a:r>
          </a:p>
          <a:p>
            <a:r>
              <a:rPr lang="en-US" sz="3200" i="1" dirty="0" smtClean="0">
                <a:solidFill>
                  <a:srgbClr val="FF0000"/>
                </a:solidFill>
              </a:rPr>
              <a:t>Here’s what I know that I didn’t know this time last week</a:t>
            </a:r>
          </a:p>
          <a:p>
            <a:r>
              <a:rPr lang="en-US" sz="3200" i="1" dirty="0" smtClean="0">
                <a:solidFill>
                  <a:srgbClr val="FF0000"/>
                </a:solidFill>
              </a:rPr>
              <a:t>Here’s what I can do that I couldn’t do this time last week</a:t>
            </a:r>
          </a:p>
          <a:p>
            <a:r>
              <a:rPr lang="en-US" sz="3200" i="1" dirty="0" smtClean="0">
                <a:solidFill>
                  <a:srgbClr val="FF0000"/>
                </a:solidFill>
              </a:rPr>
              <a:t>Here’s what I could teach someone else to know/do that I couldn’t teach them this time last week</a:t>
            </a:r>
          </a:p>
        </p:txBody>
      </p:sp>
    </p:spTree>
    <p:extLst>
      <p:ext uri="{BB962C8B-B14F-4D97-AF65-F5344CB8AC3E}">
        <p14:creationId xmlns:p14="http://schemas.microsoft.com/office/powerpoint/2010/main" val="40062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51489" cy="6858000"/>
          </a:xfrm>
        </p:spPr>
        <p:txBody>
          <a:bodyPr/>
          <a:lstStyle/>
          <a:p>
            <a:r>
              <a:rPr lang="en-US" dirty="0" smtClean="0"/>
              <a:t>What Students Say is Helpful</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4151489" y="0"/>
            <a:ext cx="8040511" cy="6858000"/>
          </a:xfrm>
          <a:solidFill>
            <a:schemeClr val="accent5">
              <a:lumMod val="20000"/>
              <a:lumOff val="80000"/>
            </a:schemeClr>
          </a:solidFill>
        </p:spPr>
        <p:txBody>
          <a:bodyPr>
            <a:normAutofit lnSpcReduction="10000"/>
          </a:bodyPr>
          <a:lstStyle/>
          <a:p>
            <a:r>
              <a:rPr lang="en-US" sz="3200" b="1" dirty="0" smtClean="0">
                <a:solidFill>
                  <a:srgbClr val="FF0000"/>
                </a:solidFill>
              </a:rPr>
              <a:t>MODELING</a:t>
            </a:r>
            <a:r>
              <a:rPr lang="en-US" sz="3200" dirty="0" smtClean="0"/>
              <a:t> </a:t>
            </a:r>
          </a:p>
          <a:p>
            <a:r>
              <a:rPr lang="en-US" sz="3200" dirty="0" smtClean="0"/>
              <a:t>Seeing It MODELLED by instructors through team-teaching and through instructors practicing critical reflection &amp; naming that process </a:t>
            </a:r>
          </a:p>
          <a:p>
            <a:r>
              <a:rPr lang="en-US" sz="3200" dirty="0" smtClean="0"/>
              <a:t> </a:t>
            </a:r>
            <a:r>
              <a:rPr lang="en-US" sz="3200" b="1" dirty="0" smtClean="0">
                <a:solidFill>
                  <a:srgbClr val="FF0000"/>
                </a:solidFill>
              </a:rPr>
              <a:t>PEER</a:t>
            </a:r>
            <a:r>
              <a:rPr lang="en-US" sz="3200" b="1" dirty="0" smtClean="0"/>
              <a:t> </a:t>
            </a:r>
            <a:r>
              <a:rPr lang="en-US" sz="3200" b="1" dirty="0" smtClean="0">
                <a:solidFill>
                  <a:srgbClr val="FF0000"/>
                </a:solidFill>
              </a:rPr>
              <a:t>LEARNING </a:t>
            </a:r>
            <a:endParaRPr lang="en-US" sz="3200" dirty="0"/>
          </a:p>
          <a:p>
            <a:r>
              <a:rPr lang="en-US" sz="3200" dirty="0" smtClean="0"/>
              <a:t>Using peers as sounding boards &amp; mirrors to help reveal other ways of thinking &amp; acting</a:t>
            </a:r>
          </a:p>
          <a:p>
            <a:r>
              <a:rPr lang="en-US" sz="3200" b="1" dirty="0" smtClean="0">
                <a:solidFill>
                  <a:srgbClr val="FF0000"/>
                </a:solidFill>
              </a:rPr>
              <a:t>SEQUENCED &amp; SCAFFOLDED</a:t>
            </a:r>
            <a:r>
              <a:rPr lang="en-US" sz="3200" dirty="0" smtClean="0"/>
              <a:t> </a:t>
            </a:r>
          </a:p>
          <a:p>
            <a:r>
              <a:rPr lang="en-US" sz="3200" dirty="0"/>
              <a:t>B</a:t>
            </a:r>
            <a:r>
              <a:rPr lang="en-US" sz="3200" dirty="0" smtClean="0"/>
              <a:t>egin with simple case studies &amp; scenarios </a:t>
            </a:r>
          </a:p>
          <a:p>
            <a:r>
              <a:rPr lang="en-US" sz="3200" dirty="0"/>
              <a:t>M</a:t>
            </a:r>
            <a:r>
              <a:rPr lang="en-US" sz="3200" dirty="0" smtClean="0"/>
              <a:t>ove into analyzing increasingly complex questions</a:t>
            </a:r>
          </a:p>
          <a:p>
            <a:r>
              <a:rPr lang="en-US" sz="3200" dirty="0" smtClean="0"/>
              <a:t>Over time bring the analysis to bear directly on our own reasoning and actions </a:t>
            </a:r>
            <a:endParaRPr lang="en-US" sz="3200"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0268"/>
            <a:ext cx="4061178" cy="3623732"/>
          </a:xfrm>
          <a:prstGeom prst="rect">
            <a:avLst/>
          </a:prstGeom>
        </p:spPr>
      </p:pic>
    </p:spTree>
    <p:extLst>
      <p:ext uri="{BB962C8B-B14F-4D97-AF65-F5344CB8AC3E}">
        <p14:creationId xmlns:p14="http://schemas.microsoft.com/office/powerpoint/2010/main" val="185693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9520"/>
            <a:ext cx="12613449" cy="6768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067"/>
            <a:ext cx="3138311" cy="36801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809" y="237067"/>
            <a:ext cx="2956812" cy="3340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0404" y="3917244"/>
            <a:ext cx="2902217" cy="2857500"/>
          </a:xfrm>
          <a:prstGeom prst="rect">
            <a:avLst/>
          </a:prstGeom>
        </p:spPr>
      </p:pic>
    </p:spTree>
    <p:extLst>
      <p:ext uri="{BB962C8B-B14F-4D97-AF65-F5344CB8AC3E}">
        <p14:creationId xmlns:p14="http://schemas.microsoft.com/office/powerpoint/2010/main" val="211362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2756" cy="68579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2200" dirty="0"/>
              <a:t/>
            </a:r>
            <a:br>
              <a:rPr lang="en-US" sz="2200" dirty="0"/>
            </a:br>
            <a:r>
              <a:rPr lang="en-US" sz="2200" dirty="0" smtClean="0"/>
              <a:t/>
            </a:r>
            <a:br>
              <a:rPr lang="en-US" sz="2200" dirty="0" smtClean="0"/>
            </a:br>
            <a:r>
              <a:rPr lang="en-US" sz="2800" dirty="0" smtClean="0">
                <a:solidFill>
                  <a:srgbClr val="FF0000"/>
                </a:solidFill>
                <a:latin typeface="+mn-lt"/>
              </a:rPr>
              <a:t>Spatially Separated Teaching Stations</a:t>
            </a:r>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800" dirty="0" smtClean="0">
                <a:solidFill>
                  <a:srgbClr val="FF0000"/>
                </a:solidFill>
                <a:latin typeface="+mn-lt"/>
              </a:rPr>
              <a:t>Assumptions Inventories – Talking Out Loud</a:t>
            </a:r>
            <a:r>
              <a:rPr lang="en-US" dirty="0" smtClean="0"/>
              <a:t/>
            </a:r>
            <a:br>
              <a:rPr lang="en-US" dirty="0" smtClean="0"/>
            </a:br>
            <a:r>
              <a:rPr lang="en-US" sz="2000" dirty="0" smtClean="0">
                <a:latin typeface="Cambria"/>
                <a:cs typeface="Cambria"/>
              </a:rPr>
              <a:t>Here’s the Assumptions I’m Working Under</a:t>
            </a:r>
            <a:br>
              <a:rPr lang="en-US" sz="2000" dirty="0" smtClean="0">
                <a:latin typeface="Cambria"/>
                <a:cs typeface="Cambria"/>
              </a:rPr>
            </a:br>
            <a:r>
              <a:rPr lang="en-US" sz="2000" dirty="0" smtClean="0">
                <a:latin typeface="Cambria"/>
                <a:cs typeface="Cambria"/>
              </a:rPr>
              <a:t>Here’s Why I Think They’re Accurate &amp; Valid – Experience as Corroboration </a:t>
            </a:r>
            <a:r>
              <a:rPr lang="en-US" dirty="0" smtClean="0">
                <a:latin typeface="Cambria"/>
                <a:cs typeface="Cambria"/>
              </a:rPr>
              <a:t/>
            </a:r>
            <a:br>
              <a:rPr lang="en-US" dirty="0" smtClean="0">
                <a:latin typeface="Cambria"/>
                <a:cs typeface="Cambria"/>
              </a:rPr>
            </a:br>
            <a:r>
              <a:rPr lang="en-US" sz="2000" dirty="0" smtClean="0">
                <a:latin typeface="Cambria"/>
                <a:cs typeface="Cambria"/>
              </a:rPr>
              <a:t>Here’s How My Assumptions have been Confirmed / Deepened by My Practice</a:t>
            </a:r>
            <a:br>
              <a:rPr lang="en-US" sz="2000" dirty="0" smtClean="0">
                <a:latin typeface="Cambria"/>
                <a:cs typeface="Cambria"/>
              </a:rPr>
            </a:br>
            <a:r>
              <a:rPr lang="en-US" sz="2000" dirty="0" smtClean="0">
                <a:latin typeface="Cambria"/>
                <a:cs typeface="Cambria"/>
              </a:rPr>
              <a:t>Here’s How My Assumptions have Been Challenged by My Practice or Peers</a:t>
            </a:r>
            <a:r>
              <a:rPr lang="en-US" dirty="0" smtClean="0">
                <a:latin typeface="Cambria"/>
                <a:cs typeface="Cambria"/>
              </a:rPr>
              <a:t/>
            </a:r>
            <a:br>
              <a:rPr lang="en-US" dirty="0" smtClean="0">
                <a:latin typeface="Cambria"/>
                <a:cs typeface="Cambria"/>
              </a:rPr>
            </a:br>
            <a:endParaRPr lang="en-US" dirty="0"/>
          </a:p>
        </p:txBody>
      </p:sp>
      <p:sp>
        <p:nvSpPr>
          <p:cNvPr id="3" name="Content Placeholder 2"/>
          <p:cNvSpPr>
            <a:spLocks noGrp="1"/>
          </p:cNvSpPr>
          <p:nvPr>
            <p:ph idx="1"/>
          </p:nvPr>
        </p:nvSpPr>
        <p:spPr>
          <a:xfrm>
            <a:off x="6096000" y="1"/>
            <a:ext cx="6096000" cy="6857998"/>
          </a:xfrm>
        </p:spPr>
        <p:txBody>
          <a:bodyPr/>
          <a:lstStyle/>
          <a:p>
            <a:r>
              <a:rPr lang="en-US" dirty="0" smtClean="0">
                <a:solidFill>
                  <a:srgbClr val="FF0000"/>
                </a:solidFill>
              </a:rPr>
              <a:t>Team Teaching</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FF0000"/>
                </a:solidFill>
              </a:rPr>
              <a:t>Structured Devil’s Advocacy</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0" y="0"/>
            <a:ext cx="5926667" cy="3917244"/>
          </a:xfrm>
          <a:prstGeom prst="rect">
            <a:avLst/>
          </a:prstGeom>
        </p:spPr>
      </p:pic>
      <p:pic>
        <p:nvPicPr>
          <p:cNvPr id="5" name="Picture 4"/>
          <p:cNvPicPr>
            <a:picLocks noChangeAspect="1"/>
          </p:cNvPicPr>
          <p:nvPr/>
        </p:nvPicPr>
        <p:blipFill>
          <a:blip r:embed="rId3"/>
          <a:stretch>
            <a:fillRect/>
          </a:stretch>
        </p:blipFill>
        <p:spPr>
          <a:xfrm>
            <a:off x="6838245" y="548922"/>
            <a:ext cx="3289300" cy="2463800"/>
          </a:xfrm>
          <a:prstGeom prst="rect">
            <a:avLst/>
          </a:prstGeom>
        </p:spPr>
      </p:pic>
      <p:pic>
        <p:nvPicPr>
          <p:cNvPr id="6" name="Picture 5"/>
          <p:cNvPicPr>
            <a:picLocks noChangeAspect="1"/>
          </p:cNvPicPr>
          <p:nvPr/>
        </p:nvPicPr>
        <p:blipFill>
          <a:blip r:embed="rId4"/>
          <a:stretch>
            <a:fillRect/>
          </a:stretch>
        </p:blipFill>
        <p:spPr>
          <a:xfrm>
            <a:off x="6242756" y="4188178"/>
            <a:ext cx="2731911" cy="2201334"/>
          </a:xfrm>
          <a:prstGeom prst="rect">
            <a:avLst/>
          </a:prstGeom>
        </p:spPr>
      </p:pic>
      <p:pic>
        <p:nvPicPr>
          <p:cNvPr id="7" name="Picture 6"/>
          <p:cNvPicPr>
            <a:picLocks noChangeAspect="1"/>
          </p:cNvPicPr>
          <p:nvPr/>
        </p:nvPicPr>
        <p:blipFill>
          <a:blip r:embed="rId5"/>
          <a:stretch>
            <a:fillRect/>
          </a:stretch>
        </p:blipFill>
        <p:spPr>
          <a:xfrm>
            <a:off x="8974667" y="4222045"/>
            <a:ext cx="3217333" cy="2133600"/>
          </a:xfrm>
          <a:prstGeom prst="rect">
            <a:avLst/>
          </a:prstGeom>
        </p:spPr>
      </p:pic>
    </p:spTree>
    <p:extLst>
      <p:ext uri="{BB962C8B-B14F-4D97-AF65-F5344CB8AC3E}">
        <p14:creationId xmlns:p14="http://schemas.microsoft.com/office/powerpoint/2010/main" val="65472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28888"/>
          </a:xfrm>
        </p:spPr>
        <p:txBody>
          <a:bodyPr>
            <a:normAutofit fontScale="90000"/>
          </a:bodyPr>
          <a:lstStyle/>
          <a:p>
            <a:pPr algn="ctr"/>
            <a:r>
              <a:rPr lang="en-US" b="1" i="1" dirty="0" smtClean="0">
                <a:solidFill>
                  <a:srgbClr val="FF0000"/>
                </a:solidFill>
              </a:rPr>
              <a:t>Critical Thinking About My Teaching: </a:t>
            </a:r>
            <a:br>
              <a:rPr lang="en-US" b="1" i="1" dirty="0" smtClean="0">
                <a:solidFill>
                  <a:srgbClr val="FF0000"/>
                </a:solidFill>
              </a:rPr>
            </a:br>
            <a:r>
              <a:rPr lang="en-US" b="1" i="1" dirty="0" smtClean="0">
                <a:solidFill>
                  <a:srgbClr val="FF0000"/>
                </a:solidFill>
              </a:rPr>
              <a:t>The First Class Speech</a:t>
            </a:r>
            <a:endParaRPr lang="en-US" b="1" i="1" dirty="0">
              <a:solidFill>
                <a:srgbClr val="FF0000"/>
              </a:solidFill>
            </a:endParaRPr>
          </a:p>
        </p:txBody>
      </p:sp>
      <p:sp>
        <p:nvSpPr>
          <p:cNvPr id="3" name="Content Placeholder 2"/>
          <p:cNvSpPr>
            <a:spLocks noGrp="1"/>
          </p:cNvSpPr>
          <p:nvPr>
            <p:ph idx="1"/>
          </p:nvPr>
        </p:nvSpPr>
        <p:spPr>
          <a:xfrm>
            <a:off x="0" y="1128890"/>
            <a:ext cx="12192000" cy="5729110"/>
          </a:xfrm>
          <a:solidFill>
            <a:schemeClr val="accent6">
              <a:lumMod val="20000"/>
              <a:lumOff val="80000"/>
            </a:schemeClr>
          </a:solidFill>
        </p:spPr>
        <p:txBody>
          <a:bodyPr/>
          <a:lstStyle/>
          <a:p>
            <a:r>
              <a:rPr lang="en-US" sz="2400" dirty="0" smtClean="0"/>
              <a:t>Call me Stephen – friendly atmosphere</a:t>
            </a:r>
          </a:p>
          <a:p>
            <a:r>
              <a:rPr lang="en-US" sz="2400" dirty="0" smtClean="0"/>
              <a:t>I look forward to teaching – I learn so much from my students</a:t>
            </a:r>
          </a:p>
          <a:p>
            <a:r>
              <a:rPr lang="en-US" sz="2400" dirty="0" smtClean="0"/>
              <a:t>My job – help you realize what you know</a:t>
            </a:r>
          </a:p>
          <a:p>
            <a:r>
              <a:rPr lang="en-US" sz="2400" dirty="0" smtClean="0"/>
              <a:t>Questions – encouraged but</a:t>
            </a:r>
            <a:r>
              <a:rPr lang="mr-IN" sz="2400" dirty="0" smtClean="0"/>
              <a:t>…</a:t>
            </a:r>
            <a:r>
              <a:rPr lang="en-US" sz="2400" dirty="0" smtClean="0"/>
              <a:t> </a:t>
            </a:r>
          </a:p>
          <a:p>
            <a:r>
              <a:rPr lang="en-US" sz="2400" dirty="0" smtClean="0"/>
              <a:t>I don’t know all the answers </a:t>
            </a:r>
          </a:p>
          <a:p>
            <a:r>
              <a:rPr lang="en-US" sz="2400" dirty="0" smtClean="0"/>
              <a:t>Questions are </a:t>
            </a:r>
            <a:r>
              <a:rPr lang="en-US" sz="2400" dirty="0" smtClean="0"/>
              <a:t>gifts for my learning</a:t>
            </a:r>
          </a:p>
          <a:p>
            <a:r>
              <a:rPr lang="en-US" sz="2400" dirty="0" smtClean="0"/>
              <a:t>Mistakes – richest moment in learning</a:t>
            </a:r>
          </a:p>
          <a:p>
            <a:r>
              <a:rPr lang="en-US" sz="2400" dirty="0" smtClean="0"/>
              <a:t>Unexpected Event – pool our wisdom</a:t>
            </a:r>
          </a:p>
          <a:p>
            <a:r>
              <a:rPr lang="en-US" sz="2400" i="1" dirty="0" smtClean="0">
                <a:solidFill>
                  <a:srgbClr val="FF0000"/>
                </a:solidFill>
              </a:rPr>
              <a:t>This speech</a:t>
            </a:r>
            <a:r>
              <a:rPr lang="mr-IN" sz="2400" i="1" dirty="0" smtClean="0">
                <a:solidFill>
                  <a:srgbClr val="FF0000"/>
                </a:solidFill>
              </a:rPr>
              <a:t>…</a:t>
            </a:r>
            <a:r>
              <a:rPr lang="en-US" sz="2400" i="1" dirty="0" smtClean="0">
                <a:solidFill>
                  <a:srgbClr val="FF0000"/>
                </a:solidFill>
              </a:rPr>
              <a:t>. Puts students at ease</a:t>
            </a:r>
          </a:p>
          <a:p>
            <a:r>
              <a:rPr lang="en-US" sz="2400" i="1" dirty="0" smtClean="0">
                <a:solidFill>
                  <a:srgbClr val="FF0000"/>
                </a:solidFill>
              </a:rPr>
              <a:t>Makes me relatable/approachable </a:t>
            </a:r>
          </a:p>
          <a:p>
            <a:r>
              <a:rPr lang="en-US" sz="2400" i="1" dirty="0">
                <a:solidFill>
                  <a:srgbClr val="FF0000"/>
                </a:solidFill>
              </a:rPr>
              <a:t>L</a:t>
            </a:r>
            <a:r>
              <a:rPr lang="en-US" sz="2400" i="1" dirty="0" smtClean="0">
                <a:solidFill>
                  <a:srgbClr val="FF0000"/>
                </a:solidFill>
              </a:rPr>
              <a:t>ets them know mistakes are normal </a:t>
            </a:r>
          </a:p>
          <a:p>
            <a:r>
              <a:rPr lang="en-US" sz="2400" i="1" dirty="0" err="1" smtClean="0">
                <a:solidFill>
                  <a:srgbClr val="FF0000"/>
                </a:solidFill>
              </a:rPr>
              <a:t>Honours</a:t>
            </a:r>
            <a:r>
              <a:rPr lang="en-US" sz="2400" i="1" dirty="0" smtClean="0">
                <a:solidFill>
                  <a:srgbClr val="FF0000"/>
                </a:solidFill>
              </a:rPr>
              <a:t> &amp; respects their experiences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889" y="2878665"/>
            <a:ext cx="3770489" cy="3900311"/>
          </a:xfrm>
          <a:prstGeom prst="rect">
            <a:avLst/>
          </a:prstGeom>
        </p:spPr>
      </p:pic>
    </p:spTree>
    <p:extLst>
      <p:ext uri="{BB962C8B-B14F-4D97-AF65-F5344CB8AC3E}">
        <p14:creationId xmlns:p14="http://schemas.microsoft.com/office/powerpoint/2010/main" val="144562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Ark_white_water1101.jpg"/>
          <p:cNvPicPr>
            <a:picLocks noGrp="1" noChangeAspect="1"/>
          </p:cNvPicPr>
          <p:nvPr/>
        </p:nvPicPr>
        <p:blipFill>
          <a:blip r:embed="rId2">
            <a:extLst>
              <a:ext uri="{28A0092B-C50C-407E-A947-70E740481C1C}">
                <a14:useLocalDpi xmlns:a14="http://schemas.microsoft.com/office/drawing/2010/main" val="0"/>
              </a:ext>
            </a:extLst>
          </a:blip>
          <a:srcRect t="8661" b="8661"/>
          <a:stretch>
            <a:fillRect/>
          </a:stretch>
        </p:blipFill>
        <p:spPr>
          <a:xfrm>
            <a:off x="1" y="0"/>
            <a:ext cx="12192000" cy="6858000"/>
          </a:xfrm>
          <a:prstGeom prst="rect">
            <a:avLst/>
          </a:prstGeom>
        </p:spPr>
      </p:pic>
    </p:spTree>
    <p:extLst>
      <p:ext uri="{BB962C8B-B14F-4D97-AF65-F5344CB8AC3E}">
        <p14:creationId xmlns:p14="http://schemas.microsoft.com/office/powerpoint/2010/main" val="481971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i="1" dirty="0" smtClean="0">
                <a:solidFill>
                  <a:srgbClr val="FF0000"/>
                </a:solidFill>
              </a:rPr>
              <a:t>RESOURCES</a:t>
            </a:r>
            <a:endParaRPr lang="en-US" sz="8000" b="1" i="1" dirty="0">
              <a:solidFill>
                <a:srgbClr val="FF0000"/>
              </a:solidFill>
            </a:endParaRPr>
          </a:p>
        </p:txBody>
      </p:sp>
      <p:sp>
        <p:nvSpPr>
          <p:cNvPr id="3" name="Content Placeholder 2"/>
          <p:cNvSpPr>
            <a:spLocks noGrp="1"/>
          </p:cNvSpPr>
          <p:nvPr>
            <p:ph idx="1"/>
          </p:nvPr>
        </p:nvSpPr>
        <p:spPr>
          <a:xfrm>
            <a:off x="838200" y="1825624"/>
            <a:ext cx="10515600" cy="4936419"/>
          </a:xfrm>
          <a:solidFill>
            <a:schemeClr val="accent4">
              <a:lumMod val="20000"/>
              <a:lumOff val="80000"/>
            </a:schemeClr>
          </a:solidFill>
        </p:spPr>
        <p:txBody>
          <a:bodyPr>
            <a:normAutofit/>
          </a:bodyPr>
          <a:lstStyle/>
          <a:p>
            <a:pPr marL="0" indent="0" algn="ctr">
              <a:buNone/>
            </a:pPr>
            <a:r>
              <a:rPr lang="en-US" sz="4000" i="1" dirty="0" smtClean="0"/>
              <a:t>Becoming a Critically Reflective Teacher </a:t>
            </a:r>
            <a:r>
              <a:rPr lang="en-US" sz="4000" dirty="0" smtClean="0"/>
              <a:t>(2017, 2</a:t>
            </a:r>
            <a:r>
              <a:rPr lang="en-US" sz="4000" baseline="30000" dirty="0" smtClean="0"/>
              <a:t>nd</a:t>
            </a:r>
            <a:r>
              <a:rPr lang="en-US" sz="4000" dirty="0" smtClean="0"/>
              <a:t>. Ed.)</a:t>
            </a:r>
          </a:p>
          <a:p>
            <a:pPr marL="0" indent="0" algn="ctr">
              <a:buNone/>
            </a:pPr>
            <a:r>
              <a:rPr lang="en-US" sz="4000" i="1" dirty="0" smtClean="0"/>
              <a:t>Teaching for Critical Thinking </a:t>
            </a:r>
            <a:r>
              <a:rPr lang="en-US" sz="4000" dirty="0" smtClean="0"/>
              <a:t>(2012)</a:t>
            </a:r>
          </a:p>
          <a:p>
            <a:pPr marL="0" indent="0" algn="ctr">
              <a:buNone/>
            </a:pPr>
            <a:r>
              <a:rPr lang="en-US" sz="4000" i="1" dirty="0" smtClean="0"/>
              <a:t>The Skillful Teacher </a:t>
            </a:r>
            <a:r>
              <a:rPr lang="en-US" sz="4000" dirty="0" smtClean="0"/>
              <a:t>(2015 3rd. Ed.)</a:t>
            </a:r>
          </a:p>
          <a:p>
            <a:pPr marL="0" indent="0" algn="ctr">
              <a:buNone/>
            </a:pPr>
            <a:r>
              <a:rPr lang="en-US" sz="4000" i="1" dirty="0" smtClean="0"/>
              <a:t>The Discussion Book </a:t>
            </a:r>
            <a:r>
              <a:rPr lang="en-US" sz="4000" dirty="0" smtClean="0"/>
              <a:t>(2016) with Stephen </a:t>
            </a:r>
            <a:r>
              <a:rPr lang="en-US" sz="4000" dirty="0" err="1" smtClean="0"/>
              <a:t>Preskill</a:t>
            </a:r>
            <a:endParaRPr lang="en-US" sz="4000" dirty="0" smtClean="0"/>
          </a:p>
          <a:p>
            <a:pPr marL="0" indent="0" algn="ctr">
              <a:buNone/>
            </a:pPr>
            <a:r>
              <a:rPr lang="en-US" sz="4000" dirty="0" smtClean="0"/>
              <a:t>All published by </a:t>
            </a:r>
            <a:r>
              <a:rPr lang="en-US" sz="4000" dirty="0" err="1" smtClean="0"/>
              <a:t>Jossey</a:t>
            </a:r>
            <a:r>
              <a:rPr lang="en-US" sz="4000" dirty="0" smtClean="0"/>
              <a:t>-Bass/Wiley (Hoboken, NJ)</a:t>
            </a:r>
            <a:endParaRPr lang="en-US" sz="4000" dirty="0" smtClean="0"/>
          </a:p>
          <a:p>
            <a:pPr marL="0" indent="0" algn="ctr">
              <a:buNone/>
            </a:pPr>
            <a:r>
              <a:rPr lang="en-US" sz="6600" dirty="0" smtClean="0">
                <a:hlinkClick r:id="rId2"/>
              </a:rPr>
              <a:t>www.stephenbrookfield.com</a:t>
            </a:r>
            <a:endParaRPr lang="en-US" sz="6600" dirty="0" smtClean="0"/>
          </a:p>
          <a:p>
            <a:endParaRPr lang="en-US" dirty="0"/>
          </a:p>
        </p:txBody>
      </p:sp>
    </p:spTree>
    <p:extLst>
      <p:ext uri="{BB962C8B-B14F-4D97-AF65-F5344CB8AC3E}">
        <p14:creationId xmlns:p14="http://schemas.microsoft.com/office/powerpoint/2010/main" val="164209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My Web Site</a:t>
            </a:r>
            <a:endParaRPr lang="en-US" dirty="0"/>
          </a:p>
        </p:txBody>
      </p:sp>
      <p:sp>
        <p:nvSpPr>
          <p:cNvPr id="3" name="Content Placeholder 2"/>
          <p:cNvSpPr>
            <a:spLocks noGrp="1"/>
          </p:cNvSpPr>
          <p:nvPr>
            <p:ph idx="1"/>
          </p:nvPr>
        </p:nvSpPr>
        <p:spPr>
          <a:solidFill>
            <a:schemeClr val="accent2">
              <a:lumMod val="20000"/>
              <a:lumOff val="80000"/>
            </a:schemeClr>
          </a:solidFill>
        </p:spPr>
        <p:txBody>
          <a:bodyPr>
            <a:normAutofit fontScale="92500" lnSpcReduction="10000"/>
          </a:bodyPr>
          <a:lstStyle/>
          <a:p>
            <a:r>
              <a:rPr lang="en-US" dirty="0" smtClean="0"/>
              <a:t>My website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Today’s power point is the first one listed: </a:t>
            </a:r>
            <a:r>
              <a:rPr lang="en-US" dirty="0" smtClean="0">
                <a:hlinkClick r:id="rId2"/>
              </a:rPr>
              <a:t>http://www.stephenbrookfield.com/powerpoints-pdfs</a:t>
            </a:r>
            <a:endParaRPr lang="en-US" dirty="0" smtClean="0"/>
          </a:p>
          <a:p>
            <a:r>
              <a:rPr lang="en-US" dirty="0" smtClean="0"/>
              <a:t>You do not need to ask my permission to use any of these resources. If they’re useful then please try them out and adapt them to your context.</a:t>
            </a:r>
          </a:p>
          <a:p>
            <a:pPr algn="ctr"/>
            <a:r>
              <a:rPr lang="en-US" sz="6000" dirty="0" err="1" smtClean="0">
                <a:solidFill>
                  <a:srgbClr val="FF0000"/>
                </a:solidFill>
              </a:rPr>
              <a:t>www.stephenbrookfield.com</a:t>
            </a:r>
            <a:endParaRPr lang="en-US" sz="6000" dirty="0" smtClean="0"/>
          </a:p>
          <a:p>
            <a:endParaRPr lang="en-US" dirty="0"/>
          </a:p>
        </p:txBody>
      </p:sp>
    </p:spTree>
    <p:extLst>
      <p:ext uri="{BB962C8B-B14F-4D97-AF65-F5344CB8AC3E}">
        <p14:creationId xmlns:p14="http://schemas.microsoft.com/office/powerpoint/2010/main" val="9926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73422" cy="6857999"/>
          </a:xfrm>
          <a:solidFill>
            <a:schemeClr val="accent1">
              <a:lumMod val="20000"/>
              <a:lumOff val="80000"/>
            </a:schemeClr>
          </a:solidFill>
        </p:spPr>
        <p:txBody>
          <a:bodyPr>
            <a:normAutofit/>
          </a:bodyPr>
          <a:lstStyle/>
          <a:p>
            <a:pPr lvl="0">
              <a:lnSpc>
                <a:spcPct val="100000"/>
              </a:lnSpc>
              <a:spcBef>
                <a:spcPts val="0"/>
              </a:spcBef>
              <a:defRPr/>
            </a:pPr>
            <a:r>
              <a:rPr lang="en-US" sz="3200" i="1" dirty="0">
                <a:latin typeface="+mn-lt"/>
              </a:rPr>
              <a:t>Who I am as a teacher is influenced by who I am as a learner</a:t>
            </a:r>
            <a:r>
              <a:rPr lang="mr-IN" sz="3200" i="1" dirty="0">
                <a:latin typeface="+mn-lt"/>
              </a:rPr>
              <a:t>…</a:t>
            </a:r>
            <a:r>
              <a:rPr lang="en-US" sz="3200" i="1" dirty="0">
                <a:latin typeface="+mn-lt"/>
              </a:rPr>
              <a:t>.</a:t>
            </a:r>
            <a:br>
              <a:rPr lang="en-US" sz="3200" i="1" dirty="0">
                <a:latin typeface="+mn-lt"/>
              </a:rPr>
            </a:br>
            <a:r>
              <a:rPr lang="en-US" sz="3200" dirty="0">
                <a:latin typeface="+mn-lt"/>
              </a:rPr>
              <a:t/>
            </a:r>
            <a:br>
              <a:rPr lang="en-US" sz="3200" dirty="0">
                <a:latin typeface="+mn-lt"/>
              </a:rPr>
            </a:br>
            <a:r>
              <a:rPr lang="en-US" sz="3200" b="1" dirty="0">
                <a:solidFill>
                  <a:srgbClr val="FF0000"/>
                </a:solidFill>
                <a:latin typeface="+mn-lt"/>
              </a:rPr>
              <a:t>History of academic mediocrity </a:t>
            </a:r>
            <a:r>
              <a:rPr lang="en-US" sz="3200" dirty="0">
                <a:latin typeface="+mn-lt"/>
              </a:rPr>
              <a:t>–failed high school leaving exams, university places cancelled, College of Technology, graduated in bottom half of my class, turned down for graduate study, failed my master’s degree exam – </a:t>
            </a:r>
            <a:r>
              <a:rPr lang="en-US" sz="3200" i="1" dirty="0">
                <a:latin typeface="+mn-lt"/>
              </a:rPr>
              <a:t>Broadening student-centered assessment measures</a:t>
            </a:r>
            <a:endParaRPr lang="en-US" sz="3200" dirty="0">
              <a:latin typeface="+mn-lt"/>
            </a:endParaRPr>
          </a:p>
        </p:txBody>
      </p:sp>
      <p:sp>
        <p:nvSpPr>
          <p:cNvPr id="3" name="Content Placeholder 2"/>
          <p:cNvSpPr>
            <a:spLocks noGrp="1"/>
          </p:cNvSpPr>
          <p:nvPr>
            <p:ph idx="1"/>
          </p:nvPr>
        </p:nvSpPr>
        <p:spPr>
          <a:xfrm>
            <a:off x="6073422" y="-1"/>
            <a:ext cx="6118577" cy="6857999"/>
          </a:xfrm>
          <a:solidFill>
            <a:schemeClr val="accent6">
              <a:lumMod val="20000"/>
              <a:lumOff val="80000"/>
            </a:schemeClr>
          </a:solidFill>
        </p:spPr>
        <p:txBody>
          <a:bodyPr/>
          <a:lstStyle/>
          <a:p>
            <a:r>
              <a:rPr lang="en-US" b="1" dirty="0" smtClean="0">
                <a:solidFill>
                  <a:srgbClr val="FF0000"/>
                </a:solidFill>
                <a:latin typeface="+mn-lt"/>
              </a:rPr>
              <a:t>Watching my doctoral supervisor </a:t>
            </a:r>
            <a:r>
              <a:rPr lang="en-US" dirty="0" smtClean="0">
                <a:latin typeface="+mn-lt"/>
              </a:rPr>
              <a:t>– giving me ‘bad’ inconvenient news in a way that I knew was in my own best interests</a:t>
            </a:r>
            <a:br>
              <a:rPr lang="en-US" dirty="0" smtClean="0">
                <a:latin typeface="+mn-lt"/>
              </a:rPr>
            </a:br>
            <a:r>
              <a:rPr lang="en-US" i="1" dirty="0" smtClean="0">
                <a:latin typeface="+mn-lt"/>
              </a:rPr>
              <a:t>Ethical use of teacher power</a:t>
            </a:r>
            <a:br>
              <a:rPr lang="en-US" i="1" dirty="0" smtClean="0">
                <a:latin typeface="+mn-lt"/>
              </a:rPr>
            </a:br>
            <a:r>
              <a:rPr lang="en-US" i="1" dirty="0" smtClean="0">
                <a:latin typeface="+mn-lt"/>
              </a:rPr>
              <a:t>Relational underpinnings to critical thinking </a:t>
            </a:r>
            <a:br>
              <a:rPr lang="en-US" i="1" dirty="0" smtClean="0">
                <a:latin typeface="+mn-lt"/>
              </a:rPr>
            </a:br>
            <a:r>
              <a:rPr lang="en-US" i="1" dirty="0" smtClean="0">
                <a:latin typeface="+mn-lt"/>
              </a:rPr>
              <a:t>An authoritative ally </a:t>
            </a:r>
            <a:br>
              <a:rPr lang="en-US" i="1" dirty="0" smtClean="0">
                <a:latin typeface="+mn-lt"/>
              </a:rPr>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512" y="3349096"/>
            <a:ext cx="4334933" cy="3243615"/>
          </a:xfrm>
          <a:prstGeom prst="rect">
            <a:avLst/>
          </a:prstGeom>
        </p:spPr>
      </p:pic>
    </p:spTree>
    <p:extLst>
      <p:ext uri="{BB962C8B-B14F-4D97-AF65-F5344CB8AC3E}">
        <p14:creationId xmlns:p14="http://schemas.microsoft.com/office/powerpoint/2010/main" val="28196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821"/>
          </a:xfrm>
        </p:spPr>
        <p:txBody>
          <a:bodyPr>
            <a:normAutofit fontScale="90000"/>
          </a:bodyPr>
          <a:lstStyle/>
          <a:p>
            <a:pPr algn="ctr"/>
            <a:r>
              <a:rPr lang="en-US" sz="7200" b="1" i="1" dirty="0" err="1" smtClean="0">
                <a:solidFill>
                  <a:srgbClr val="FF0000"/>
                </a:solidFill>
              </a:rPr>
              <a:t>Sli.do</a:t>
            </a:r>
            <a:endParaRPr lang="en-US" sz="7200" dirty="0"/>
          </a:p>
        </p:txBody>
      </p:sp>
      <p:sp>
        <p:nvSpPr>
          <p:cNvPr id="3" name="Content Placeholder 2"/>
          <p:cNvSpPr>
            <a:spLocks noGrp="1"/>
          </p:cNvSpPr>
          <p:nvPr>
            <p:ph idx="1"/>
          </p:nvPr>
        </p:nvSpPr>
        <p:spPr>
          <a:xfrm>
            <a:off x="0" y="891822"/>
            <a:ext cx="12192000" cy="6050845"/>
          </a:xfrm>
          <a:solidFill>
            <a:schemeClr val="accent4">
              <a:lumMod val="20000"/>
              <a:lumOff val="80000"/>
            </a:schemeClr>
          </a:solidFill>
        </p:spPr>
        <p:txBody>
          <a:bodyPr>
            <a:normAutofit lnSpcReduction="10000"/>
          </a:bodyPr>
          <a:lstStyle/>
          <a:p>
            <a:r>
              <a:rPr lang="en-US" dirty="0" smtClean="0"/>
              <a:t>Go to</a:t>
            </a:r>
            <a:r>
              <a:rPr lang="en-US" sz="5400" dirty="0" smtClean="0"/>
              <a:t> </a:t>
            </a:r>
            <a:r>
              <a:rPr lang="en-US" sz="5400" i="1" dirty="0" err="1" smtClean="0">
                <a:solidFill>
                  <a:srgbClr val="FF0000"/>
                </a:solidFill>
              </a:rPr>
              <a:t>sli.do</a:t>
            </a:r>
            <a:r>
              <a:rPr lang="en-US" sz="5400" dirty="0" smtClean="0"/>
              <a:t> </a:t>
            </a:r>
            <a:endParaRPr lang="en-US" dirty="0"/>
          </a:p>
          <a:p>
            <a:r>
              <a:rPr lang="en-US" dirty="0"/>
              <a:t>E</a:t>
            </a:r>
            <a:r>
              <a:rPr lang="en-US" dirty="0" smtClean="0"/>
              <a:t>nter Code: </a:t>
            </a:r>
            <a:r>
              <a:rPr lang="en-US" sz="5400" dirty="0" smtClean="0">
                <a:solidFill>
                  <a:srgbClr val="FF0000"/>
                </a:solidFill>
              </a:rPr>
              <a:t>9030</a:t>
            </a:r>
            <a:r>
              <a:rPr lang="en-US" sz="5400" dirty="0" smtClean="0">
                <a:solidFill>
                  <a:srgbClr val="FF0000"/>
                </a:solidFill>
              </a:rPr>
              <a:t>11</a:t>
            </a:r>
          </a:p>
          <a:p>
            <a:r>
              <a:rPr lang="en-US" dirty="0" smtClean="0"/>
              <a:t>Or, use the QR Code opposite</a:t>
            </a:r>
          </a:p>
          <a:p>
            <a:endParaRPr lang="en-US" dirty="0" smtClean="0"/>
          </a:p>
          <a:p>
            <a:r>
              <a:rPr lang="en-US" dirty="0" smtClean="0"/>
              <a:t>Reply to the question</a:t>
            </a:r>
            <a:r>
              <a:rPr lang="mr-IN" dirty="0" smtClean="0"/>
              <a:t>…</a:t>
            </a:r>
            <a:r>
              <a:rPr lang="en-US" dirty="0" smtClean="0"/>
              <a:t>.. </a:t>
            </a:r>
            <a:endParaRPr lang="en-US" dirty="0"/>
          </a:p>
          <a:p>
            <a:endParaRPr lang="en-US" sz="5400" b="1" dirty="0" smtClean="0">
              <a:solidFill>
                <a:srgbClr val="00B050"/>
              </a:solidFill>
            </a:endParaRPr>
          </a:p>
          <a:p>
            <a:r>
              <a:rPr lang="en-US" sz="5400" b="1" dirty="0" smtClean="0">
                <a:solidFill>
                  <a:srgbClr val="00B050"/>
                </a:solidFill>
              </a:rPr>
              <a:t>When somebody is thinking critically, what does it LOOK, SOUND or FEEL like?</a:t>
            </a:r>
          </a:p>
          <a:p>
            <a:r>
              <a:rPr lang="en-US" dirty="0" smtClean="0">
                <a:hlinkClick r:id="rId2"/>
              </a:rPr>
              <a:t>https://app.sli.do/event/e1uafnjc/live/polls</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22" y="990600"/>
            <a:ext cx="3251200" cy="3251200"/>
          </a:xfrm>
          <a:prstGeom prst="rect">
            <a:avLst/>
          </a:prstGeom>
        </p:spPr>
      </p:pic>
    </p:spTree>
    <p:extLst>
      <p:ext uri="{BB962C8B-B14F-4D97-AF65-F5344CB8AC3E}">
        <p14:creationId xmlns:p14="http://schemas.microsoft.com/office/powerpoint/2010/main" val="133503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18578" cy="6857999"/>
          </a:xfrm>
          <a:solidFill>
            <a:schemeClr val="accent6">
              <a:lumMod val="20000"/>
              <a:lumOff val="80000"/>
            </a:schemeClr>
          </a:solidFill>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sli.do</a:t>
            </a:r>
            <a:r>
              <a:rPr lang="en-US" dirty="0" smtClean="0"/>
              <a:t/>
            </a:r>
            <a:br>
              <a:rPr lang="en-US" dirty="0" smtClean="0"/>
            </a:br>
            <a:r>
              <a:rPr lang="en-US" dirty="0" err="1" smtClean="0"/>
              <a:t>backchannelchat.com</a:t>
            </a:r>
            <a:r>
              <a:rPr lang="en-US" dirty="0" smtClean="0"/>
              <a:t/>
            </a:r>
            <a:br>
              <a:rPr lang="en-US" dirty="0" smtClean="0"/>
            </a:br>
            <a:r>
              <a:rPr lang="en-US" dirty="0" err="1" smtClean="0"/>
              <a:t>tweedback.de</a:t>
            </a:r>
            <a:endParaRPr lang="en-US" dirty="0">
              <a:latin typeface="+mn-lt"/>
            </a:endParaRPr>
          </a:p>
        </p:txBody>
      </p:sp>
      <p:sp>
        <p:nvSpPr>
          <p:cNvPr id="3" name="Content Placeholder 2"/>
          <p:cNvSpPr>
            <a:spLocks noGrp="1"/>
          </p:cNvSpPr>
          <p:nvPr>
            <p:ph idx="1"/>
          </p:nvPr>
        </p:nvSpPr>
        <p:spPr>
          <a:xfrm>
            <a:off x="6118578" y="0"/>
            <a:ext cx="6073422" cy="6858000"/>
          </a:xfrm>
          <a:solidFill>
            <a:schemeClr val="accent1">
              <a:lumMod val="20000"/>
              <a:lumOff val="80000"/>
            </a:schemeClr>
          </a:solidFill>
        </p:spPr>
        <p:txBody>
          <a:bodyPr>
            <a:normAutofit lnSpcReduction="10000"/>
          </a:bodyPr>
          <a:lstStyle/>
          <a:p>
            <a:r>
              <a:rPr lang="en-US" dirty="0" smtClean="0"/>
              <a:t>Interrupts the normal privileging of extroverts, host language speakers</a:t>
            </a:r>
          </a:p>
          <a:p>
            <a:r>
              <a:rPr lang="en-US" dirty="0" smtClean="0"/>
              <a:t>Students can ask questions without fear of seeming unintelligent</a:t>
            </a:r>
          </a:p>
          <a:p>
            <a:r>
              <a:rPr lang="en-US" dirty="0" smtClean="0"/>
              <a:t>You can pose a question at start of class to assess knowledge, experience &amp; preconceptions of students – but also to uncover ‘</a:t>
            </a:r>
            <a:r>
              <a:rPr lang="en-US" dirty="0" err="1" smtClean="0"/>
              <a:t>unsayables</a:t>
            </a:r>
            <a:r>
              <a:rPr lang="en-US" dirty="0" smtClean="0"/>
              <a:t>’: “what’s a recent example of structural racism you’ve witnessed, enacted or experienced at the university?”</a:t>
            </a:r>
          </a:p>
          <a:p>
            <a:r>
              <a:rPr lang="en-US" dirty="0" smtClean="0"/>
              <a:t>You can pose quick questions during class to check for understanding, identify misconceptions</a:t>
            </a:r>
          </a:p>
          <a:p>
            <a:r>
              <a:rPr lang="en-US" dirty="0" smtClean="0"/>
              <a:t>Students can critique your actions</a:t>
            </a:r>
          </a:p>
          <a:p>
            <a:r>
              <a:rPr lang="en-US" dirty="0" smtClean="0"/>
              <a:t>Illustrates diversity of reactions, interpretations, meaning-making</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977466" cy="4888088"/>
          </a:xfrm>
          <a:prstGeom prst="rect">
            <a:avLst/>
          </a:prstGeom>
        </p:spPr>
      </p:pic>
    </p:spTree>
    <p:extLst>
      <p:ext uri="{BB962C8B-B14F-4D97-AF65-F5344CB8AC3E}">
        <p14:creationId xmlns:p14="http://schemas.microsoft.com/office/powerpoint/2010/main" val="31304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29866" cy="6857999"/>
          </a:xfrm>
          <a:solidFill>
            <a:schemeClr val="accent4">
              <a:lumMod val="20000"/>
              <a:lumOff val="80000"/>
            </a:schemeClr>
          </a:solidFill>
          <a:ln>
            <a:solidFill>
              <a:schemeClr val="accent1"/>
            </a:solidFill>
          </a:ln>
        </p:spPr>
        <p:txBody>
          <a:bodyPr>
            <a:normAutofit fontScale="90000"/>
          </a:bodyPr>
          <a:lstStyle/>
          <a:p>
            <a:pPr algn="ct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Hunting &amp; Checking Assumptions</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solidFill>
                  <a:srgbClr val="00B050"/>
                </a:solidFill>
                <a:latin typeface="+mn-lt"/>
              </a:rPr>
              <a:t>TAKING INFORMED ACTIONS</a:t>
            </a:r>
            <a:r>
              <a:rPr lang="en-US" dirty="0" smtClean="0">
                <a:latin typeface="+mn-lt"/>
              </a:rPr>
              <a:t/>
            </a:r>
            <a:br>
              <a:rPr lang="en-US" dirty="0" smtClean="0">
                <a:latin typeface="+mn-lt"/>
              </a:rPr>
            </a:b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6129866" y="0"/>
            <a:ext cx="6062133" cy="6762044"/>
          </a:xfrm>
          <a:solidFill>
            <a:schemeClr val="accent4">
              <a:lumMod val="20000"/>
              <a:lumOff val="80000"/>
            </a:schemeClr>
          </a:solidFill>
        </p:spPr>
        <p:txBody>
          <a:bodyPr>
            <a:normAutofit/>
          </a:bodyPr>
          <a:lstStyle/>
          <a:p>
            <a:pPr algn="ctr"/>
            <a:endParaRPr lang="en-US" sz="4400" dirty="0" smtClean="0"/>
          </a:p>
          <a:p>
            <a:pPr algn="ctr"/>
            <a:endParaRPr lang="en-US" sz="4400" dirty="0"/>
          </a:p>
          <a:p>
            <a:pPr algn="ctr"/>
            <a:endParaRPr lang="en-US" sz="4400" dirty="0" smtClean="0"/>
          </a:p>
          <a:p>
            <a:pPr algn="ctr"/>
            <a:endParaRPr lang="en-US" sz="4400" dirty="0" smtClean="0"/>
          </a:p>
          <a:p>
            <a:pPr algn="ctr"/>
            <a:r>
              <a:rPr lang="en-US" sz="4400" dirty="0" smtClean="0"/>
              <a:t>Exploring Multiple Perspectives</a:t>
            </a:r>
          </a:p>
          <a:p>
            <a:pPr algn="ctr"/>
            <a:endParaRPr lang="en-US" sz="4000" dirty="0" smtClean="0"/>
          </a:p>
          <a:p>
            <a:pPr algn="ctr"/>
            <a:r>
              <a:rPr lang="en-US" sz="4000" dirty="0" smtClean="0">
                <a:solidFill>
                  <a:srgbClr val="00B050"/>
                </a:solidFill>
              </a:rPr>
              <a:t>TAKING INFORMED 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33" y="131233"/>
            <a:ext cx="2921000" cy="2781300"/>
          </a:xfrm>
          <a:prstGeom prst="rect">
            <a:avLst/>
          </a:prstGeom>
          <a:solidFill>
            <a:schemeClr val="accent4">
              <a:lumMod val="20000"/>
              <a:lumOff val="80000"/>
            </a:schemeClr>
          </a:solidFill>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42" y="131233"/>
            <a:ext cx="2921000" cy="2781300"/>
          </a:xfrm>
          <a:prstGeom prst="rect">
            <a:avLst/>
          </a:prstGeom>
        </p:spPr>
      </p:pic>
    </p:spTree>
    <p:extLst>
      <p:ext uri="{BB962C8B-B14F-4D97-AF65-F5344CB8AC3E}">
        <p14:creationId xmlns:p14="http://schemas.microsoft.com/office/powerpoint/2010/main" val="57685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lstStyle/>
          <a:p>
            <a:r>
              <a:rPr lang="en-US" b="1" i="1" dirty="0" smtClean="0">
                <a:solidFill>
                  <a:srgbClr val="FF0000"/>
                </a:solidFill>
              </a:rPr>
              <a:t>Critical Thinking as Survival</a:t>
            </a:r>
            <a:br>
              <a:rPr lang="en-US" b="1" i="1" dirty="0" smtClean="0">
                <a:solidFill>
                  <a:srgbClr val="FF0000"/>
                </a:solidFill>
              </a:rPr>
            </a:br>
            <a:r>
              <a:rPr lang="en-US" b="1" i="1" dirty="0" smtClean="0">
                <a:solidFill>
                  <a:srgbClr val="FF0000"/>
                </a:solidFill>
              </a:rPr>
              <a:t>-My Clinical Depression</a:t>
            </a:r>
            <a:endParaRPr lang="en-US" b="1" i="1" dirty="0">
              <a:solidFill>
                <a:srgbClr val="FF0000"/>
              </a:solidFill>
            </a:endParaRPr>
          </a:p>
        </p:txBody>
      </p:sp>
      <p:sp>
        <p:nvSpPr>
          <p:cNvPr id="3" name="Content Placeholder 2"/>
          <p:cNvSpPr>
            <a:spLocks noGrp="1"/>
          </p:cNvSpPr>
          <p:nvPr>
            <p:ph idx="1"/>
          </p:nvPr>
        </p:nvSpPr>
        <p:spPr>
          <a:xfrm>
            <a:off x="0" y="1825624"/>
            <a:ext cx="11353800" cy="5032375"/>
          </a:xfrm>
          <a:solidFill>
            <a:schemeClr val="accent6">
              <a:lumMod val="20000"/>
              <a:lumOff val="80000"/>
            </a:schemeClr>
          </a:solidFill>
        </p:spPr>
        <p:txBody>
          <a:bodyPr/>
          <a:lstStyle/>
          <a:p>
            <a:pPr marL="0" indent="0">
              <a:buNone/>
            </a:pPr>
            <a:r>
              <a:rPr lang="en-US" i="1" u="sng" dirty="0" smtClean="0"/>
              <a:t>Assumptions:</a:t>
            </a:r>
          </a:p>
          <a:p>
            <a:r>
              <a:rPr lang="en-US" dirty="0" smtClean="0"/>
              <a:t>Clinical Depression is Caused by External Circumstances</a:t>
            </a:r>
          </a:p>
          <a:p>
            <a:r>
              <a:rPr lang="en-US" dirty="0" smtClean="0"/>
              <a:t>Therefore I Shouldn’t Be Depressed</a:t>
            </a:r>
            <a:endParaRPr lang="en-US" dirty="0" smtClean="0"/>
          </a:p>
          <a:p>
            <a:r>
              <a:rPr lang="en-US" dirty="0" smtClean="0"/>
              <a:t>The Way to Deal With Depression Is To Reason Through It</a:t>
            </a:r>
          </a:p>
          <a:p>
            <a:r>
              <a:rPr lang="en-US" dirty="0" smtClean="0"/>
              <a:t>You Must Tell Yourself To Snap Out of It</a:t>
            </a:r>
          </a:p>
          <a:p>
            <a:r>
              <a:rPr lang="en-US" dirty="0" smtClean="0"/>
              <a:t>Medications Are For Those Too Weak To Deal With The World</a:t>
            </a:r>
          </a:p>
          <a:p>
            <a:pPr marL="0" indent="0">
              <a:buNone/>
            </a:pPr>
            <a:r>
              <a:rPr lang="en-US" b="1" dirty="0" smtClean="0"/>
              <a:t>                 Rooted in Ideology: PATRIARCHY</a:t>
            </a:r>
          </a:p>
          <a:p>
            <a:pPr marL="0" indent="0">
              <a:buNone/>
            </a:pPr>
            <a:r>
              <a:rPr lang="en-US" dirty="0" smtClean="0"/>
              <a:t>(Men are to be entrusted with making decisions </a:t>
            </a:r>
          </a:p>
          <a:p>
            <a:pPr marL="0" indent="0">
              <a:buNone/>
            </a:pPr>
            <a:r>
              <a:rPr lang="en-US" dirty="0" smtClean="0"/>
              <a:t>by virtue of their superior rationality &amp; logic)</a:t>
            </a:r>
          </a:p>
          <a:p>
            <a:endParaRPr lang="en-US" dirty="0"/>
          </a:p>
        </p:txBody>
      </p:sp>
      <p:pic>
        <p:nvPicPr>
          <p:cNvPr id="4" name="Picture 3"/>
          <p:cNvPicPr>
            <a:picLocks noChangeAspect="1"/>
          </p:cNvPicPr>
          <p:nvPr/>
        </p:nvPicPr>
        <p:blipFill>
          <a:blip r:embed="rId2"/>
          <a:stretch>
            <a:fillRect/>
          </a:stretch>
        </p:blipFill>
        <p:spPr>
          <a:xfrm>
            <a:off x="9997440" y="3098801"/>
            <a:ext cx="2194560" cy="3759199"/>
          </a:xfrm>
          <a:prstGeom prst="rect">
            <a:avLst/>
          </a:prstGeom>
        </p:spPr>
      </p:pic>
      <p:pic>
        <p:nvPicPr>
          <p:cNvPr id="5" name="Picture 4"/>
          <p:cNvPicPr>
            <a:picLocks noChangeAspect="1"/>
          </p:cNvPicPr>
          <p:nvPr/>
        </p:nvPicPr>
        <p:blipFill>
          <a:blip r:embed="rId3"/>
          <a:stretch>
            <a:fillRect/>
          </a:stretch>
        </p:blipFill>
        <p:spPr>
          <a:xfrm>
            <a:off x="9358488" y="186799"/>
            <a:ext cx="2833511" cy="2777066"/>
          </a:xfrm>
          <a:prstGeom prst="rect">
            <a:avLst/>
          </a:prstGeom>
        </p:spPr>
      </p:pic>
    </p:spTree>
    <p:extLst>
      <p:ext uri="{BB962C8B-B14F-4D97-AF65-F5344CB8AC3E}">
        <p14:creationId xmlns:p14="http://schemas.microsoft.com/office/powerpoint/2010/main" val="105961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FF0000"/>
                </a:solidFill>
              </a:rPr>
              <a:t>Re-Framed Assumptions</a:t>
            </a:r>
            <a:endParaRPr lang="en-US" b="1" i="1" dirty="0">
              <a:solidFill>
                <a:srgbClr val="FF0000"/>
              </a:solidFill>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US" dirty="0" smtClean="0"/>
              <a:t>Depression is a chemical imbalance in the brain – not a flaw in character</a:t>
            </a:r>
          </a:p>
          <a:p>
            <a:r>
              <a:rPr lang="en-US" dirty="0" smtClean="0"/>
              <a:t>Talk &amp; cognitive behavior therapy is helpful against a background of medication</a:t>
            </a:r>
          </a:p>
          <a:p>
            <a:r>
              <a:rPr lang="en-US" dirty="0" smtClean="0"/>
              <a:t>Patriarchy damages men by portraying toxic masculinity as the ideal – (“I can deal with this myself”, “I don’t need help”, “Women may need pills but I don’t”, “I need to be strong”)</a:t>
            </a:r>
          </a:p>
          <a:p>
            <a:r>
              <a:rPr lang="en-US" dirty="0" smtClean="0"/>
              <a:t>My responsibility is to make appropriate public disclosure of my own response to my own depression</a:t>
            </a:r>
          </a:p>
          <a:p>
            <a:endParaRPr lang="en-US" dirty="0"/>
          </a:p>
        </p:txBody>
      </p:sp>
    </p:spTree>
    <p:extLst>
      <p:ext uri="{BB962C8B-B14F-4D97-AF65-F5344CB8AC3E}">
        <p14:creationId xmlns:p14="http://schemas.microsoft.com/office/powerpoint/2010/main" val="1200263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1174</Words>
  <Application>Microsoft Macintosh PowerPoint</Application>
  <PresentationFormat>Widescreen</PresentationFormat>
  <Paragraphs>141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Calibri Light</vt:lpstr>
      <vt:lpstr>Cambria</vt:lpstr>
      <vt:lpstr>Mangal</vt:lpstr>
      <vt:lpstr>Arial</vt:lpstr>
      <vt:lpstr>Office Theme</vt:lpstr>
      <vt:lpstr>  The Dynamics of Teaching for Critical Thinking CRITICAL THINKING IN HIGHER EDUCATION AND LABOUR MARKET  INTERNATIONAL VIRTUAL SCIENTIFIC CONFERENCE December 9-10, 2021, Mykolas Romeris University </vt:lpstr>
      <vt:lpstr>PowerPoint Presentation</vt:lpstr>
      <vt:lpstr>My Web Site</vt:lpstr>
      <vt:lpstr>Who I am as a teacher is influenced by who I am as a learner….  History of academic mediocrity –failed high school leaving exams, university places cancelled, College of Technology, graduated in bottom half of my class, turned down for graduate study, failed my master’s degree exam – Broadening student-centered assessment measures</vt:lpstr>
      <vt:lpstr>Sli.do</vt:lpstr>
      <vt:lpstr>        sli.do backchannelchat.com tweedback.de</vt:lpstr>
      <vt:lpstr>     Hunting &amp; Checking Assumptions   TAKING INFORMED ACTIONS  </vt:lpstr>
      <vt:lpstr>Critical Thinking as Survival -My Clinical Depression</vt:lpstr>
      <vt:lpstr>Re-Framed Assumptions</vt:lpstr>
      <vt:lpstr>PowerPoint Presentation</vt:lpstr>
      <vt:lpstr>THE CIRCLE - My Assumptions</vt:lpstr>
      <vt:lpstr>      The Circle Through Students’ Eyes</vt:lpstr>
      <vt:lpstr>NOW…</vt:lpstr>
      <vt:lpstr>The Good White</vt:lpstr>
      <vt:lpstr>I will never be free of the ideology of White supremacy  I can try to unearth its presence personally &amp; institutionally  My responsibility is to raise racial questions &amp; not to wait for colleagues of color to do this </vt:lpstr>
      <vt:lpstr>PAUSE FOR QUESTIONS…</vt:lpstr>
      <vt:lpstr>Critical Thinking Through Students’ Eyes</vt:lpstr>
      <vt:lpstr>One Minute Paper – what questions are you left with after this discussion?  Muddiest Point – what part of the presentation did you find the hardest to understand?   After Hours Group – what do I need to know as your instructor about how to better support your learning in  this course?</vt:lpstr>
      <vt:lpstr>What Students Say is Helpful      </vt:lpstr>
      <vt:lpstr>         Spatially Separated Teaching Stations  Assumptions Inventories – Talking Out Loud Here’s the Assumptions I’m Working Under Here’s Why I Think They’re Accurate &amp; Valid – Experience as Corroboration  Here’s How My Assumptions have been Confirmed / Deepened by My Practice Here’s How My Assumptions have Been Challenged by My Practice or Peers </vt:lpstr>
      <vt:lpstr>Critical Thinking About My Teaching:  The First Class Speech</vt:lpstr>
      <vt:lpstr>PowerPoint Presentation</vt:lpstr>
      <vt:lpstr>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Dynamics of Teaching for Critical Thinking CRITICAL THINKING IN HIGHER EDUCATION AND LABOUR MARKET | INTERNATIONAL VIRTUAL SCIENTIFIC CONFERENCE December 9-10, 2021, Mykolas Romeris University </dc:title>
  <dc:creator>Brookfield, Stephen D.</dc:creator>
  <cp:lastModifiedBy>Brookfield, Stephen D.</cp:lastModifiedBy>
  <cp:revision>19</cp:revision>
  <dcterms:created xsi:type="dcterms:W3CDTF">2021-12-07T18:08:04Z</dcterms:created>
  <dcterms:modified xsi:type="dcterms:W3CDTF">2021-12-07T20:47:15Z</dcterms:modified>
</cp:coreProperties>
</file>