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1" r:id="rId4"/>
    <p:sldId id="258" r:id="rId5"/>
    <p:sldId id="259" r:id="rId6"/>
    <p:sldId id="260" r:id="rId7"/>
    <p:sldId id="262" r:id="rId8"/>
    <p:sldId id="264" r:id="rId9"/>
    <p:sldId id="265" r:id="rId10"/>
    <p:sldId id="266" r:id="rId11"/>
    <p:sldId id="267" r:id="rId12"/>
    <p:sldId id="268" r:id="rId13"/>
    <p:sldId id="273" r:id="rId14"/>
    <p:sldId id="269" r:id="rId15"/>
    <p:sldId id="270" r:id="rId16"/>
    <p:sldId id="271" r:id="rId17"/>
    <p:sldId id="272"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77"/>
    <p:restoredTop sz="95915"/>
  </p:normalViewPr>
  <p:slideViewPr>
    <p:cSldViewPr snapToGrid="0" snapToObjects="1">
      <p:cViewPr varScale="1">
        <p:scale>
          <a:sx n="115" d="100"/>
          <a:sy n="115" d="100"/>
        </p:scale>
        <p:origin x="248"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39B4C7-0A94-F740-8FDD-75E379354DCB}" type="datetimeFigureOut">
              <a:rPr lang="en-US" smtClean="0"/>
              <a:t>4/14/21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11AFF-A3D9-7747-86D3-1A0C5EC2FE99}" type="slidenum">
              <a:rPr lang="en-US" smtClean="0"/>
              <a:t>‹#›</a:t>
            </a:fld>
            <a:endParaRPr lang="en-US"/>
          </a:p>
        </p:txBody>
      </p:sp>
    </p:spTree>
    <p:extLst>
      <p:ext uri="{BB962C8B-B14F-4D97-AF65-F5344CB8AC3E}">
        <p14:creationId xmlns:p14="http://schemas.microsoft.com/office/powerpoint/2010/main" val="117909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39B4C7-0A94-F740-8FDD-75E379354DCB}" type="datetimeFigureOut">
              <a:rPr lang="en-US" smtClean="0"/>
              <a:t>4/14/21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11AFF-A3D9-7747-86D3-1A0C5EC2FE99}" type="slidenum">
              <a:rPr lang="en-US" smtClean="0"/>
              <a:t>‹#›</a:t>
            </a:fld>
            <a:endParaRPr lang="en-US"/>
          </a:p>
        </p:txBody>
      </p:sp>
    </p:spTree>
    <p:extLst>
      <p:ext uri="{BB962C8B-B14F-4D97-AF65-F5344CB8AC3E}">
        <p14:creationId xmlns:p14="http://schemas.microsoft.com/office/powerpoint/2010/main" val="1477488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39B4C7-0A94-F740-8FDD-75E379354DCB}" type="datetimeFigureOut">
              <a:rPr lang="en-US" smtClean="0"/>
              <a:t>4/14/21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11AFF-A3D9-7747-86D3-1A0C5EC2FE99}" type="slidenum">
              <a:rPr lang="en-US" smtClean="0"/>
              <a:t>‹#›</a:t>
            </a:fld>
            <a:endParaRPr lang="en-US"/>
          </a:p>
        </p:txBody>
      </p:sp>
    </p:spTree>
    <p:extLst>
      <p:ext uri="{BB962C8B-B14F-4D97-AF65-F5344CB8AC3E}">
        <p14:creationId xmlns:p14="http://schemas.microsoft.com/office/powerpoint/2010/main" val="799254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39B4C7-0A94-F740-8FDD-75E379354DCB}" type="datetimeFigureOut">
              <a:rPr lang="en-US" smtClean="0"/>
              <a:t>4/14/21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11AFF-A3D9-7747-86D3-1A0C5EC2FE99}" type="slidenum">
              <a:rPr lang="en-US" smtClean="0"/>
              <a:t>‹#›</a:t>
            </a:fld>
            <a:endParaRPr lang="en-US"/>
          </a:p>
        </p:txBody>
      </p:sp>
    </p:spTree>
    <p:extLst>
      <p:ext uri="{BB962C8B-B14F-4D97-AF65-F5344CB8AC3E}">
        <p14:creationId xmlns:p14="http://schemas.microsoft.com/office/powerpoint/2010/main" val="1083726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39B4C7-0A94-F740-8FDD-75E379354DCB}" type="datetimeFigureOut">
              <a:rPr lang="en-US" smtClean="0"/>
              <a:t>4/14/21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11AFF-A3D9-7747-86D3-1A0C5EC2FE99}" type="slidenum">
              <a:rPr lang="en-US" smtClean="0"/>
              <a:t>‹#›</a:t>
            </a:fld>
            <a:endParaRPr lang="en-US"/>
          </a:p>
        </p:txBody>
      </p:sp>
    </p:spTree>
    <p:extLst>
      <p:ext uri="{BB962C8B-B14F-4D97-AF65-F5344CB8AC3E}">
        <p14:creationId xmlns:p14="http://schemas.microsoft.com/office/powerpoint/2010/main" val="1348790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39B4C7-0A94-F740-8FDD-75E379354DCB}" type="datetimeFigureOut">
              <a:rPr lang="en-US" smtClean="0"/>
              <a:t>4/14/21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E11AFF-A3D9-7747-86D3-1A0C5EC2FE99}" type="slidenum">
              <a:rPr lang="en-US" smtClean="0"/>
              <a:t>‹#›</a:t>
            </a:fld>
            <a:endParaRPr lang="en-US"/>
          </a:p>
        </p:txBody>
      </p:sp>
    </p:spTree>
    <p:extLst>
      <p:ext uri="{BB962C8B-B14F-4D97-AF65-F5344CB8AC3E}">
        <p14:creationId xmlns:p14="http://schemas.microsoft.com/office/powerpoint/2010/main" val="281076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39B4C7-0A94-F740-8FDD-75E379354DCB}" type="datetimeFigureOut">
              <a:rPr lang="en-US" smtClean="0"/>
              <a:t>4/14/21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E11AFF-A3D9-7747-86D3-1A0C5EC2FE99}" type="slidenum">
              <a:rPr lang="en-US" smtClean="0"/>
              <a:t>‹#›</a:t>
            </a:fld>
            <a:endParaRPr lang="en-US"/>
          </a:p>
        </p:txBody>
      </p:sp>
    </p:spTree>
    <p:extLst>
      <p:ext uri="{BB962C8B-B14F-4D97-AF65-F5344CB8AC3E}">
        <p14:creationId xmlns:p14="http://schemas.microsoft.com/office/powerpoint/2010/main" val="1739876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39B4C7-0A94-F740-8FDD-75E379354DCB}" type="datetimeFigureOut">
              <a:rPr lang="en-US" smtClean="0"/>
              <a:t>4/14/21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E11AFF-A3D9-7747-86D3-1A0C5EC2FE99}" type="slidenum">
              <a:rPr lang="en-US" smtClean="0"/>
              <a:t>‹#›</a:t>
            </a:fld>
            <a:endParaRPr lang="en-US"/>
          </a:p>
        </p:txBody>
      </p:sp>
    </p:spTree>
    <p:extLst>
      <p:ext uri="{BB962C8B-B14F-4D97-AF65-F5344CB8AC3E}">
        <p14:creationId xmlns:p14="http://schemas.microsoft.com/office/powerpoint/2010/main" val="1966661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39B4C7-0A94-F740-8FDD-75E379354DCB}" type="datetimeFigureOut">
              <a:rPr lang="en-US" smtClean="0"/>
              <a:t>4/14/21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E11AFF-A3D9-7747-86D3-1A0C5EC2FE99}" type="slidenum">
              <a:rPr lang="en-US" smtClean="0"/>
              <a:t>‹#›</a:t>
            </a:fld>
            <a:endParaRPr lang="en-US"/>
          </a:p>
        </p:txBody>
      </p:sp>
    </p:spTree>
    <p:extLst>
      <p:ext uri="{BB962C8B-B14F-4D97-AF65-F5344CB8AC3E}">
        <p14:creationId xmlns:p14="http://schemas.microsoft.com/office/powerpoint/2010/main" val="1764196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39B4C7-0A94-F740-8FDD-75E379354DCB}" type="datetimeFigureOut">
              <a:rPr lang="en-US" smtClean="0"/>
              <a:t>4/14/21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E11AFF-A3D9-7747-86D3-1A0C5EC2FE99}" type="slidenum">
              <a:rPr lang="en-US" smtClean="0"/>
              <a:t>‹#›</a:t>
            </a:fld>
            <a:endParaRPr lang="en-US"/>
          </a:p>
        </p:txBody>
      </p:sp>
    </p:spTree>
    <p:extLst>
      <p:ext uri="{BB962C8B-B14F-4D97-AF65-F5344CB8AC3E}">
        <p14:creationId xmlns:p14="http://schemas.microsoft.com/office/powerpoint/2010/main" val="536785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39B4C7-0A94-F740-8FDD-75E379354DCB}" type="datetimeFigureOut">
              <a:rPr lang="en-US" smtClean="0"/>
              <a:t>4/14/21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E11AFF-A3D9-7747-86D3-1A0C5EC2FE99}" type="slidenum">
              <a:rPr lang="en-US" smtClean="0"/>
              <a:t>‹#›</a:t>
            </a:fld>
            <a:endParaRPr lang="en-US"/>
          </a:p>
        </p:txBody>
      </p:sp>
    </p:spTree>
    <p:extLst>
      <p:ext uri="{BB962C8B-B14F-4D97-AF65-F5344CB8AC3E}">
        <p14:creationId xmlns:p14="http://schemas.microsoft.com/office/powerpoint/2010/main" val="1771815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39B4C7-0A94-F740-8FDD-75E379354DCB}" type="datetimeFigureOut">
              <a:rPr lang="en-US" smtClean="0"/>
              <a:t>4/14/21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E11AFF-A3D9-7747-86D3-1A0C5EC2FE99}" type="slidenum">
              <a:rPr lang="en-US" smtClean="0"/>
              <a:t>‹#›</a:t>
            </a:fld>
            <a:endParaRPr lang="en-US"/>
          </a:p>
        </p:txBody>
      </p:sp>
    </p:spTree>
    <p:extLst>
      <p:ext uri="{BB962C8B-B14F-4D97-AF65-F5344CB8AC3E}">
        <p14:creationId xmlns:p14="http://schemas.microsoft.com/office/powerpoint/2010/main" val="1688081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stephenbrookfield.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files.eric.ed.gov/fulltext/EJ1163006.pdf" TargetMode="External"/><Relationship Id="rId4" Type="http://schemas.openxmlformats.org/officeDocument/2006/relationships/hyperlink" Target="NULL" TargetMode="External"/><Relationship Id="rId5" Type="http://schemas.openxmlformats.org/officeDocument/2006/relationships/hyperlink" Target="http://www.ccmountainwest.org/sites/default/files/Hessler-CriticalReflectionviaGoogleFormsCIQs_1.pdf" TargetMode="External"/><Relationship Id="rId1" Type="http://schemas.openxmlformats.org/officeDocument/2006/relationships/slideLayout" Target="../slideLayouts/slideLayout2.xml"/><Relationship Id="rId2" Type="http://schemas.openxmlformats.org/officeDocument/2006/relationships/hyperlink" Target="http://www.stephenbrookfield.com/critical-incident-questionnair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tephenbrookfield.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tephenbrookfield.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23385"/>
            <a:ext cx="9144000" cy="3186578"/>
          </a:xfrm>
        </p:spPr>
        <p:txBody>
          <a:bodyPr>
            <a:normAutofit/>
          </a:bodyPr>
          <a:lstStyle/>
          <a:p>
            <a:r>
              <a:rPr lang="en-US" sz="4400" b="1" dirty="0" smtClean="0"/>
              <a:t>Teaching Well: Going from Good to Great</a:t>
            </a:r>
            <a:r>
              <a:rPr lang="en-US" sz="4000" dirty="0" smtClean="0"/>
              <a:t/>
            </a:r>
            <a:br>
              <a:rPr lang="en-US" sz="4000" dirty="0" smtClean="0"/>
            </a:br>
            <a:r>
              <a:rPr lang="en-US" sz="4000" dirty="0" smtClean="0"/>
              <a:t/>
            </a:r>
            <a:br>
              <a:rPr lang="en-US" sz="4000" dirty="0" smtClean="0"/>
            </a:br>
            <a:r>
              <a:rPr lang="en-US" sz="3100" dirty="0" smtClean="0"/>
              <a:t>School of the Arts</a:t>
            </a:r>
            <a:br>
              <a:rPr lang="en-US" sz="3100" dirty="0" smtClean="0"/>
            </a:br>
            <a:r>
              <a:rPr lang="en-US" sz="3100" dirty="0" smtClean="0"/>
              <a:t>University of Nebraska, Omaha</a:t>
            </a:r>
            <a:br>
              <a:rPr lang="en-US" sz="3100" dirty="0" smtClean="0"/>
            </a:br>
            <a:r>
              <a:rPr lang="en-US" sz="3100" dirty="0" smtClean="0"/>
              <a:t>April 15</a:t>
            </a:r>
            <a:r>
              <a:rPr lang="en-US" sz="3100" baseline="30000" dirty="0" smtClean="0"/>
              <a:t>th</a:t>
            </a:r>
            <a:r>
              <a:rPr lang="en-US" sz="3100" dirty="0" smtClean="0"/>
              <a:t>, 2021</a:t>
            </a:r>
            <a:endParaRPr lang="en-US" sz="3100" dirty="0"/>
          </a:p>
        </p:txBody>
      </p:sp>
      <p:sp>
        <p:nvSpPr>
          <p:cNvPr id="3" name="Subtitle 2"/>
          <p:cNvSpPr>
            <a:spLocks noGrp="1"/>
          </p:cNvSpPr>
          <p:nvPr>
            <p:ph type="subTitle" idx="1"/>
          </p:nvPr>
        </p:nvSpPr>
        <p:spPr>
          <a:xfrm>
            <a:off x="1524000" y="3602038"/>
            <a:ext cx="9144000" cy="2743006"/>
          </a:xfrm>
        </p:spPr>
        <p:txBody>
          <a:bodyPr>
            <a:normAutofit fontScale="92500"/>
          </a:bodyPr>
          <a:lstStyle/>
          <a:p>
            <a:endParaRPr lang="en-US" dirty="0" smtClean="0"/>
          </a:p>
          <a:p>
            <a:r>
              <a:rPr lang="en-US" sz="3500" dirty="0" smtClean="0"/>
              <a:t>Stephen Brookfield (he, him, his)</a:t>
            </a:r>
          </a:p>
          <a:p>
            <a:r>
              <a:rPr lang="en-US" sz="3500" dirty="0" smtClean="0"/>
              <a:t>Distinguished Scholar, Antioch University</a:t>
            </a:r>
          </a:p>
          <a:p>
            <a:r>
              <a:rPr lang="en-US" sz="4800" dirty="0" smtClean="0">
                <a:hlinkClick r:id="rId2"/>
              </a:rPr>
              <a:t>http://www.stephenbrookfield.com/</a:t>
            </a:r>
            <a:endParaRPr lang="en-US" sz="4800" dirty="0" smtClean="0"/>
          </a:p>
          <a:p>
            <a:endParaRPr lang="en-US" dirty="0" smtClean="0"/>
          </a:p>
        </p:txBody>
      </p:sp>
    </p:spTree>
    <p:extLst>
      <p:ext uri="{BB962C8B-B14F-4D97-AF65-F5344CB8AC3E}">
        <p14:creationId xmlns:p14="http://schemas.microsoft.com/office/powerpoint/2010/main" val="11611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595" y="365125"/>
            <a:ext cx="2932771" cy="1325563"/>
          </a:xfrm>
          <a:solidFill>
            <a:schemeClr val="accent5">
              <a:lumMod val="40000"/>
              <a:lumOff val="60000"/>
            </a:schemeClr>
          </a:solidFill>
        </p:spPr>
        <p:txBody>
          <a:bodyPr/>
          <a:lstStyle/>
          <a:p>
            <a:r>
              <a:rPr lang="en-US" b="1" i="1" dirty="0" smtClean="0">
                <a:solidFill>
                  <a:srgbClr val="FF0000"/>
                </a:solidFill>
              </a:rPr>
              <a:t>Students’ Perceptions</a:t>
            </a:r>
            <a:endParaRPr lang="en-US" dirty="0"/>
          </a:p>
        </p:txBody>
      </p:sp>
      <p:sp>
        <p:nvSpPr>
          <p:cNvPr id="3" name="Content Placeholder 2"/>
          <p:cNvSpPr>
            <a:spLocks noGrp="1"/>
          </p:cNvSpPr>
          <p:nvPr>
            <p:ph idx="1"/>
          </p:nvPr>
        </p:nvSpPr>
        <p:spPr>
          <a:xfrm>
            <a:off x="3869473" y="1690688"/>
            <a:ext cx="7484327" cy="4988892"/>
          </a:xfrm>
          <a:solidFill>
            <a:schemeClr val="accent2">
              <a:lumMod val="20000"/>
              <a:lumOff val="80000"/>
            </a:schemeClr>
          </a:solidFill>
        </p:spPr>
        <p:txBody>
          <a:bodyPr>
            <a:normAutofit lnSpcReduction="10000"/>
          </a:bodyPr>
          <a:lstStyle/>
          <a:p>
            <a:r>
              <a:rPr lang="en-US" dirty="0" smtClean="0"/>
              <a:t>The circle is an arena of surveillance – everything I do will be seen, my mistakes will be noticed by everyone (peers &amp; instructor)</a:t>
            </a:r>
          </a:p>
          <a:p>
            <a:r>
              <a:rPr lang="en-US" dirty="0" smtClean="0"/>
              <a:t>The circle is alienating – if anything about me marks me out as different (how I look or sound) my discomfort is increased</a:t>
            </a:r>
          </a:p>
          <a:p>
            <a:r>
              <a:rPr lang="en-US" dirty="0" smtClean="0"/>
              <a:t>The circle is coercion – you are forcing me to speak before you’ve earned the right to do that</a:t>
            </a:r>
          </a:p>
          <a:p>
            <a:r>
              <a:rPr lang="en-US" dirty="0" smtClean="0"/>
              <a:t>The circle increases mistrust – I can’t sit back &amp; judge your competence or authenticity. Please just let me mull things over on my own. When I feel ready, I’ll move into the circle space </a:t>
            </a:r>
          </a:p>
        </p:txBody>
      </p:sp>
    </p:spTree>
    <p:extLst>
      <p:ext uri="{BB962C8B-B14F-4D97-AF65-F5344CB8AC3E}">
        <p14:creationId xmlns:p14="http://schemas.microsoft.com/office/powerpoint/2010/main" val="434411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2005361" cy="1325563"/>
          </a:xfrm>
          <a:solidFill>
            <a:schemeClr val="accent5">
              <a:lumMod val="60000"/>
              <a:lumOff val="40000"/>
            </a:schemeClr>
          </a:solidFill>
        </p:spPr>
        <p:txBody>
          <a:bodyPr/>
          <a:lstStyle/>
          <a:p>
            <a:r>
              <a:rPr lang="en-US" b="1" i="1" dirty="0" smtClean="0">
                <a:solidFill>
                  <a:srgbClr val="FF0000"/>
                </a:solidFill>
              </a:rPr>
              <a:t>Now….</a:t>
            </a:r>
            <a:endParaRPr lang="en-US" dirty="0"/>
          </a:p>
        </p:txBody>
      </p:sp>
      <p:sp>
        <p:nvSpPr>
          <p:cNvPr id="3" name="Content Placeholder 2"/>
          <p:cNvSpPr>
            <a:spLocks noGrp="1"/>
          </p:cNvSpPr>
          <p:nvPr>
            <p:ph idx="1"/>
          </p:nvPr>
        </p:nvSpPr>
        <p:spPr>
          <a:xfrm>
            <a:off x="2977376" y="1690688"/>
            <a:ext cx="8376424" cy="4486275"/>
          </a:xfrm>
          <a:solidFill>
            <a:schemeClr val="accent6">
              <a:lumMod val="20000"/>
              <a:lumOff val="80000"/>
            </a:schemeClr>
          </a:solidFill>
        </p:spPr>
        <p:txBody>
          <a:bodyPr>
            <a:normAutofit lnSpcReduction="10000"/>
          </a:bodyPr>
          <a:lstStyle/>
          <a:p>
            <a:pPr marL="0" indent="0">
              <a:buNone/>
            </a:pPr>
            <a:r>
              <a:rPr lang="en-US" dirty="0" smtClean="0"/>
              <a:t>I still use the circle but explain…</a:t>
            </a:r>
          </a:p>
          <a:p>
            <a:r>
              <a:rPr lang="en-US" dirty="0" smtClean="0"/>
              <a:t>It’s to keep sight lines clear – so students who wish to contribute or ask a question can do that easily</a:t>
            </a:r>
          </a:p>
          <a:p>
            <a:r>
              <a:rPr lang="en-US" dirty="0" smtClean="0"/>
              <a:t>It’s also so students don’t have to talk to the back of other people’s heads</a:t>
            </a:r>
          </a:p>
          <a:p>
            <a:r>
              <a:rPr lang="en-US" dirty="0" smtClean="0"/>
              <a:t>I won’t assume that those who are quiet are less diligent or intelligent</a:t>
            </a:r>
          </a:p>
          <a:p>
            <a:r>
              <a:rPr lang="en-US" dirty="0" smtClean="0"/>
              <a:t>I won’t assume those who speak are more diligent or intelligent</a:t>
            </a:r>
          </a:p>
          <a:p>
            <a:r>
              <a:rPr lang="en-US" dirty="0" smtClean="0"/>
              <a:t>I must self-disclose some ideas &amp; thoughts before expecting students to do the same</a:t>
            </a:r>
          </a:p>
        </p:txBody>
      </p:sp>
    </p:spTree>
    <p:extLst>
      <p:ext uri="{BB962C8B-B14F-4D97-AF65-F5344CB8AC3E}">
        <p14:creationId xmlns:p14="http://schemas.microsoft.com/office/powerpoint/2010/main" val="931865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3445727" cy="1025912"/>
          </a:xfrm>
        </p:spPr>
        <p:txBody>
          <a:bodyPr>
            <a:normAutofit fontScale="90000"/>
          </a:bodyPr>
          <a:lstStyle/>
          <a:p>
            <a:r>
              <a:rPr lang="en-US" b="1" i="1" dirty="0" smtClean="0">
                <a:solidFill>
                  <a:srgbClr val="FF0000"/>
                </a:solidFill>
              </a:rPr>
              <a:t>My climate setting speech</a:t>
            </a:r>
            <a:endParaRPr lang="en-US" b="1" i="1" dirty="0">
              <a:solidFill>
                <a:srgbClr val="FF0000"/>
              </a:solidFill>
            </a:endParaRPr>
          </a:p>
        </p:txBody>
      </p:sp>
      <p:sp>
        <p:nvSpPr>
          <p:cNvPr id="3" name="Content Placeholder 2"/>
          <p:cNvSpPr>
            <a:spLocks noGrp="1"/>
          </p:cNvSpPr>
          <p:nvPr>
            <p:ph idx="1"/>
          </p:nvPr>
        </p:nvSpPr>
        <p:spPr>
          <a:xfrm>
            <a:off x="3111189" y="0"/>
            <a:ext cx="9302483" cy="6746488"/>
          </a:xfrm>
          <a:solidFill>
            <a:schemeClr val="accent4">
              <a:lumMod val="20000"/>
              <a:lumOff val="80000"/>
            </a:schemeClr>
          </a:solidFill>
        </p:spPr>
        <p:txBody>
          <a:bodyPr>
            <a:normAutofit/>
          </a:bodyPr>
          <a:lstStyle/>
          <a:p>
            <a:r>
              <a:rPr lang="en-US" sz="3600" dirty="0" smtClean="0"/>
              <a:t>Call me Stephen – friendly atmosphere</a:t>
            </a:r>
          </a:p>
          <a:p>
            <a:r>
              <a:rPr lang="en-US" sz="3600" dirty="0" smtClean="0"/>
              <a:t>I look forward to teaching – I learn so much from my students</a:t>
            </a:r>
          </a:p>
          <a:p>
            <a:r>
              <a:rPr lang="en-US" sz="3600" dirty="0" smtClean="0"/>
              <a:t>My job – help you realize what you know &amp; can do</a:t>
            </a:r>
          </a:p>
          <a:p>
            <a:r>
              <a:rPr lang="en-US" sz="3600" dirty="0" smtClean="0"/>
              <a:t>Questions – encouraged but nobody (least of all me) knows all the answers  </a:t>
            </a:r>
          </a:p>
          <a:p>
            <a:r>
              <a:rPr lang="en-US" sz="3600" dirty="0" smtClean="0"/>
              <a:t>Unanswered = Gifts for learning</a:t>
            </a:r>
          </a:p>
          <a:p>
            <a:r>
              <a:rPr lang="en-US" sz="3600" dirty="0" smtClean="0"/>
              <a:t>No-one knows everything</a:t>
            </a:r>
          </a:p>
          <a:p>
            <a:r>
              <a:rPr lang="en-US" sz="3600" dirty="0" smtClean="0"/>
              <a:t>Mistakes – richest moment in learning</a:t>
            </a:r>
          </a:p>
          <a:p>
            <a:r>
              <a:rPr lang="en-US" sz="3600" dirty="0" smtClean="0"/>
              <a:t>Here’s examples of my errors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170218"/>
            <a:ext cx="3111191" cy="2576270"/>
          </a:xfrm>
          <a:prstGeom prst="rect">
            <a:avLst/>
          </a:prstGeom>
        </p:spPr>
      </p:pic>
    </p:spTree>
    <p:extLst>
      <p:ext uri="{BB962C8B-B14F-4D97-AF65-F5344CB8AC3E}">
        <p14:creationId xmlns:p14="http://schemas.microsoft.com/office/powerpoint/2010/main" val="1020545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descr="Ark_white_water1101.jpg"/>
          <p:cNvPicPr>
            <a:picLocks noGrp="1" noChangeAspect="1"/>
          </p:cNvPicPr>
          <p:nvPr/>
        </p:nvPicPr>
        <p:blipFill>
          <a:blip r:embed="rId2">
            <a:extLst>
              <a:ext uri="{28A0092B-C50C-407E-A947-70E740481C1C}">
                <a14:useLocalDpi xmlns:a14="http://schemas.microsoft.com/office/drawing/2010/main" val="0"/>
              </a:ext>
            </a:extLst>
          </a:blip>
          <a:srcRect t="8661" b="8661"/>
          <a:stretch>
            <a:fillRect/>
          </a:stretch>
        </p:blipFill>
        <p:spPr>
          <a:xfrm>
            <a:off x="838200" y="365124"/>
            <a:ext cx="10515600" cy="5811839"/>
          </a:xfrm>
          <a:prstGeom prst="rect">
            <a:avLst/>
          </a:prstGeom>
        </p:spPr>
      </p:pic>
    </p:spTree>
    <p:extLst>
      <p:ext uri="{BB962C8B-B14F-4D97-AF65-F5344CB8AC3E}">
        <p14:creationId xmlns:p14="http://schemas.microsoft.com/office/powerpoint/2010/main" val="929997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5720576" cy="970155"/>
          </a:xfrm>
        </p:spPr>
        <p:txBody>
          <a:bodyPr/>
          <a:lstStyle/>
          <a:p>
            <a:r>
              <a:rPr lang="en-US" b="1" i="1" dirty="0" smtClean="0">
                <a:solidFill>
                  <a:srgbClr val="FF0000"/>
                </a:solidFill>
              </a:rPr>
              <a:t>Circle of Voices Protocol</a:t>
            </a:r>
            <a:endParaRPr lang="en-US" dirty="0"/>
          </a:p>
        </p:txBody>
      </p:sp>
      <p:sp>
        <p:nvSpPr>
          <p:cNvPr id="3" name="Content Placeholder 2"/>
          <p:cNvSpPr>
            <a:spLocks noGrp="1"/>
          </p:cNvSpPr>
          <p:nvPr>
            <p:ph idx="1"/>
          </p:nvPr>
        </p:nvSpPr>
        <p:spPr>
          <a:xfrm>
            <a:off x="838200" y="970156"/>
            <a:ext cx="10515600" cy="5519854"/>
          </a:xfrm>
          <a:solidFill>
            <a:schemeClr val="accent5">
              <a:lumMod val="20000"/>
              <a:lumOff val="80000"/>
            </a:schemeClr>
          </a:solidFill>
        </p:spPr>
        <p:txBody>
          <a:bodyPr>
            <a:normAutofit fontScale="92500" lnSpcReduction="10000"/>
          </a:bodyPr>
          <a:lstStyle/>
          <a:p>
            <a:r>
              <a:rPr lang="en-US" sz="3200" dirty="0" smtClean="0"/>
              <a:t>(1</a:t>
            </a:r>
            <a:r>
              <a:rPr lang="en-US" dirty="0" smtClean="0"/>
              <a:t>) Begin with a period of 1-2 minutes silence where you think about your response to </a:t>
            </a:r>
            <a:r>
              <a:rPr lang="en-US" dirty="0"/>
              <a:t>a</a:t>
            </a:r>
            <a:r>
              <a:rPr lang="en-US" dirty="0" smtClean="0"/>
              <a:t> question </a:t>
            </a:r>
            <a:endParaRPr lang="en-US" sz="3200" i="1" dirty="0" smtClean="0">
              <a:solidFill>
                <a:srgbClr val="FF0000"/>
              </a:solidFill>
            </a:endParaRPr>
          </a:p>
          <a:p>
            <a:r>
              <a:rPr lang="en-US" sz="4400" i="1" dirty="0" smtClean="0">
                <a:solidFill>
                  <a:srgbClr val="FF0000"/>
                </a:solidFill>
              </a:rPr>
              <a:t>What would you like your students to say about your course or your teaching when they were out of your earshot? </a:t>
            </a:r>
          </a:p>
          <a:p>
            <a:r>
              <a:rPr lang="en-US" dirty="0" smtClean="0"/>
              <a:t>(2) Go alphabetically around the group and have each person give their response to the question(s) they’ve just been thinking about. Each person tries to keep their comments to a minute or so. No interruptions of each other please.</a:t>
            </a:r>
          </a:p>
          <a:p>
            <a:r>
              <a:rPr lang="en-US" dirty="0" smtClean="0"/>
              <a:t>(3) Once everyone has spoken move into open conversation – anyone can speak at any time &amp; there is no order of contribution. However, try to speak ONLY about what someone ELSE said in the opening round of comments.</a:t>
            </a:r>
          </a:p>
          <a:p>
            <a:endParaRPr lang="en-US" dirty="0"/>
          </a:p>
        </p:txBody>
      </p:sp>
    </p:spTree>
    <p:extLst>
      <p:ext uri="{BB962C8B-B14F-4D97-AF65-F5344CB8AC3E}">
        <p14:creationId xmlns:p14="http://schemas.microsoft.com/office/powerpoint/2010/main" val="2006077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760" y="365125"/>
            <a:ext cx="5805888" cy="5811838"/>
          </a:xfrm>
          <a:solidFill>
            <a:schemeClr val="accent4">
              <a:lumMod val="20000"/>
              <a:lumOff val="80000"/>
            </a:schemeClr>
          </a:solidFill>
        </p:spPr>
        <p:txBody>
          <a:bodyPr>
            <a:normAutofit fontScale="90000"/>
          </a:bodyPr>
          <a:lstStyle/>
          <a:p>
            <a:r>
              <a:rPr lang="en-US" sz="3100" b="1" i="1" dirty="0" smtClean="0">
                <a:solidFill>
                  <a:srgbClr val="FF0000"/>
                </a:solidFill>
              </a:rPr>
              <a:t/>
            </a:r>
            <a:br>
              <a:rPr lang="en-US" sz="3100" b="1" i="1" dirty="0" smtClean="0">
                <a:solidFill>
                  <a:srgbClr val="FF0000"/>
                </a:solidFill>
              </a:rPr>
            </a:br>
            <a:r>
              <a:rPr lang="en-US" sz="3100" b="1" i="1" dirty="0" smtClean="0">
                <a:solidFill>
                  <a:srgbClr val="7030A0"/>
                </a:solidFill>
                <a:latin typeface="+mn-lt"/>
              </a:rPr>
              <a:t>CREDIBILITY</a:t>
            </a:r>
            <a:r>
              <a:rPr lang="en-US" sz="3100" b="1" i="1" dirty="0">
                <a:solidFill>
                  <a:srgbClr val="FF0000"/>
                </a:solidFill>
                <a:latin typeface="+mn-lt"/>
              </a:rPr>
              <a:t/>
            </a:r>
            <a:br>
              <a:rPr lang="en-US" sz="3100" b="1" i="1" dirty="0">
                <a:solidFill>
                  <a:srgbClr val="FF0000"/>
                </a:solidFill>
                <a:latin typeface="+mn-lt"/>
              </a:rPr>
            </a:br>
            <a:r>
              <a:rPr lang="en-US" sz="3100" b="1" i="1" dirty="0" smtClean="0">
                <a:solidFill>
                  <a:srgbClr val="FF0000"/>
                </a:solidFill>
                <a:latin typeface="+mn-lt"/>
              </a:rPr>
              <a:t>Expertise</a:t>
            </a:r>
            <a:r>
              <a:rPr lang="en-US" sz="3100" b="1" dirty="0" smtClean="0">
                <a:latin typeface="+mn-lt"/>
              </a:rPr>
              <a:t> </a:t>
            </a:r>
            <a:r>
              <a:rPr lang="en-US" sz="3100" dirty="0" smtClean="0">
                <a:latin typeface="+mn-lt"/>
              </a:rPr>
              <a:t>– We know our stuff, give multiple examples, &amp; demonstrate our expertise by responding to unexpected questions</a:t>
            </a:r>
            <a:r>
              <a:rPr lang="en-US" sz="3100" b="1" dirty="0" smtClean="0">
                <a:latin typeface="+mn-lt"/>
              </a:rPr>
              <a:t/>
            </a:r>
            <a:br>
              <a:rPr lang="en-US" sz="3100" b="1" dirty="0" smtClean="0">
                <a:latin typeface="+mn-lt"/>
              </a:rPr>
            </a:br>
            <a:r>
              <a:rPr lang="en-US" sz="3100" b="1" i="1" dirty="0" smtClean="0">
                <a:solidFill>
                  <a:srgbClr val="FF0000"/>
                </a:solidFill>
                <a:latin typeface="+mn-lt"/>
              </a:rPr>
              <a:t>Experience</a:t>
            </a:r>
            <a:r>
              <a:rPr lang="en-US" sz="3100" dirty="0" smtClean="0">
                <a:latin typeface="+mn-lt"/>
              </a:rPr>
              <a:t> – We’ve been around the block, know our area of practice</a:t>
            </a:r>
            <a:r>
              <a:rPr lang="en-US" sz="3100" b="1" dirty="0" smtClean="0">
                <a:latin typeface="+mn-lt"/>
              </a:rPr>
              <a:t/>
            </a:r>
            <a:br>
              <a:rPr lang="en-US" sz="3100" b="1" dirty="0" smtClean="0">
                <a:latin typeface="+mn-lt"/>
              </a:rPr>
            </a:br>
            <a:r>
              <a:rPr lang="en-US" sz="3100" b="1" i="1" dirty="0" smtClean="0">
                <a:solidFill>
                  <a:srgbClr val="FF0000"/>
                </a:solidFill>
                <a:latin typeface="+mn-lt"/>
              </a:rPr>
              <a:t>Rationale</a:t>
            </a:r>
            <a:r>
              <a:rPr lang="en-US" sz="3100" b="1" dirty="0" smtClean="0">
                <a:solidFill>
                  <a:srgbClr val="FF0000"/>
                </a:solidFill>
                <a:latin typeface="+mn-lt"/>
              </a:rPr>
              <a:t> </a:t>
            </a:r>
            <a:r>
              <a:rPr lang="en-US" sz="3100" dirty="0" smtClean="0">
                <a:latin typeface="+mn-lt"/>
              </a:rPr>
              <a:t>– There’s a method to our madness, we explain why we do what we do</a:t>
            </a:r>
            <a:r>
              <a:rPr lang="en-US" sz="3100" b="1" dirty="0" smtClean="0">
                <a:latin typeface="+mn-lt"/>
              </a:rPr>
              <a:t/>
            </a:r>
            <a:br>
              <a:rPr lang="en-US" sz="3100" b="1" dirty="0" smtClean="0">
                <a:latin typeface="+mn-lt"/>
              </a:rPr>
            </a:br>
            <a:r>
              <a:rPr lang="en-US" sz="3100" b="1" i="1" dirty="0" smtClean="0">
                <a:solidFill>
                  <a:srgbClr val="FF0000"/>
                </a:solidFill>
                <a:latin typeface="+mn-lt"/>
              </a:rPr>
              <a:t>Conviction</a:t>
            </a:r>
            <a:r>
              <a:rPr lang="en-US" sz="3100" b="1" dirty="0" smtClean="0">
                <a:latin typeface="+mn-lt"/>
              </a:rPr>
              <a:t> </a:t>
            </a:r>
            <a:r>
              <a:rPr lang="en-US" sz="3100" dirty="0" smtClean="0">
                <a:latin typeface="+mn-lt"/>
              </a:rPr>
              <a:t>– We show students we want to make sure they’ve understood the material correctly by regular check-ins &amp; individualized evaluation</a:t>
            </a:r>
            <a:r>
              <a:rPr lang="en-US" sz="3100" dirty="0">
                <a:latin typeface="+mn-lt"/>
              </a:rPr>
              <a:t/>
            </a:r>
            <a:br>
              <a:rPr lang="en-US" sz="3100" dirty="0">
                <a:latin typeface="+mn-lt"/>
              </a:rPr>
            </a:br>
            <a:r>
              <a:rPr lang="en-US" sz="3100" dirty="0" smtClean="0">
                <a:latin typeface="+mn-lt"/>
              </a:rPr>
              <a:t>       </a:t>
            </a:r>
            <a:r>
              <a:rPr lang="en-US" sz="1800" dirty="0" smtClean="0">
                <a:latin typeface="+mn-lt"/>
              </a:rPr>
              <a:t>Brookfield, S.D. 2015 </a:t>
            </a:r>
            <a:r>
              <a:rPr lang="en-US" sz="1800" i="1" dirty="0" smtClean="0">
                <a:latin typeface="+mn-lt"/>
              </a:rPr>
              <a:t>The skillful teacher</a:t>
            </a:r>
            <a:r>
              <a:rPr lang="en-US" sz="1800" dirty="0" smtClean="0">
                <a:latin typeface="+mn-lt"/>
              </a:rPr>
              <a:t>. Hoboken, NJ: Wiley</a:t>
            </a:r>
            <a:r>
              <a:rPr lang="en-US" sz="1800" dirty="0" smtClean="0"/>
              <a:t/>
            </a:r>
            <a:br>
              <a:rPr lang="en-US" sz="1800" dirty="0" smtClean="0"/>
            </a:br>
            <a:endParaRPr lang="en-US" sz="1800" dirty="0"/>
          </a:p>
        </p:txBody>
      </p:sp>
      <p:sp>
        <p:nvSpPr>
          <p:cNvPr id="3" name="Content Placeholder 2"/>
          <p:cNvSpPr>
            <a:spLocks noGrp="1"/>
          </p:cNvSpPr>
          <p:nvPr>
            <p:ph idx="1"/>
          </p:nvPr>
        </p:nvSpPr>
        <p:spPr>
          <a:xfrm>
            <a:off x="6499951" y="365125"/>
            <a:ext cx="5530467" cy="5811838"/>
          </a:xfrm>
          <a:solidFill>
            <a:schemeClr val="accent4">
              <a:lumMod val="20000"/>
              <a:lumOff val="80000"/>
            </a:schemeClr>
          </a:solidFill>
        </p:spPr>
        <p:txBody>
          <a:bodyPr>
            <a:normAutofit lnSpcReduction="10000"/>
          </a:bodyPr>
          <a:lstStyle/>
          <a:p>
            <a:r>
              <a:rPr lang="en-US" sz="3200" b="1" i="1" dirty="0" smtClean="0">
                <a:solidFill>
                  <a:srgbClr val="7030A0"/>
                </a:solidFill>
              </a:rPr>
              <a:t>AUTHENTICITY</a:t>
            </a:r>
          </a:p>
          <a:p>
            <a:r>
              <a:rPr lang="en-US" b="1" i="1" dirty="0" smtClean="0">
                <a:solidFill>
                  <a:srgbClr val="FF0000"/>
                </a:solidFill>
              </a:rPr>
              <a:t>CONGRUENCE</a:t>
            </a:r>
            <a:r>
              <a:rPr lang="en-US" dirty="0" smtClean="0"/>
              <a:t> – our words &amp; actions match &amp; are consistent</a:t>
            </a:r>
          </a:p>
          <a:p>
            <a:r>
              <a:rPr lang="en-US" b="1" i="1" dirty="0" smtClean="0">
                <a:solidFill>
                  <a:srgbClr val="FF0000"/>
                </a:solidFill>
              </a:rPr>
              <a:t>FULL DISCLOSURE </a:t>
            </a:r>
            <a:r>
              <a:rPr lang="en-US" dirty="0" smtClean="0"/>
              <a:t>– any expectations, criteria, &amp; agendas we hold are regularly shared with students</a:t>
            </a:r>
          </a:p>
          <a:p>
            <a:r>
              <a:rPr lang="en-US" b="1" i="1" dirty="0" smtClean="0">
                <a:solidFill>
                  <a:srgbClr val="FF0000"/>
                </a:solidFill>
              </a:rPr>
              <a:t>RESPONSIVENESS</a:t>
            </a:r>
            <a:r>
              <a:rPr lang="en-US" dirty="0" smtClean="0"/>
              <a:t> – we seek out &amp; respond to students’ concerns</a:t>
            </a:r>
          </a:p>
          <a:p>
            <a:r>
              <a:rPr lang="en-US" b="1" i="1" dirty="0" smtClean="0">
                <a:solidFill>
                  <a:srgbClr val="FF0000"/>
                </a:solidFill>
              </a:rPr>
              <a:t>PERSONHOOD</a:t>
            </a:r>
            <a:r>
              <a:rPr lang="en-US" dirty="0" smtClean="0"/>
              <a:t> – we use </a:t>
            </a:r>
            <a:r>
              <a:rPr lang="en-US" i="1" u="sng" dirty="0" smtClean="0">
                <a:solidFill>
                  <a:srgbClr val="7030A0"/>
                </a:solidFill>
              </a:rPr>
              <a:t>appropriate</a:t>
            </a:r>
            <a:r>
              <a:rPr lang="en-US" dirty="0" smtClean="0"/>
              <a:t> autobiographical disclosure to engage attention &amp; support learning </a:t>
            </a:r>
          </a:p>
          <a:p>
            <a:r>
              <a:rPr lang="en-US" sz="1600" dirty="0"/>
              <a:t> </a:t>
            </a:r>
            <a:r>
              <a:rPr lang="en-US" sz="1600" dirty="0" smtClean="0"/>
              <a:t> Brookfield, S.D. 2015 </a:t>
            </a:r>
            <a:r>
              <a:rPr lang="en-US" sz="1600" i="1" dirty="0" smtClean="0"/>
              <a:t>The skillful teacher</a:t>
            </a:r>
            <a:r>
              <a:rPr lang="en-US" sz="1600" dirty="0" smtClean="0"/>
              <a:t>. Hoboken, NJ: Wiley</a:t>
            </a:r>
          </a:p>
        </p:txBody>
      </p:sp>
    </p:spTree>
    <p:extLst>
      <p:ext uri="{BB962C8B-B14F-4D97-AF65-F5344CB8AC3E}">
        <p14:creationId xmlns:p14="http://schemas.microsoft.com/office/powerpoint/2010/main" val="533730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34736"/>
          </a:xfrm>
        </p:spPr>
        <p:txBody>
          <a:bodyPr>
            <a:normAutofit fontScale="90000"/>
          </a:bodyPr>
          <a:lstStyle/>
          <a:p>
            <a:r>
              <a:rPr lang="en-US" b="1" i="1" dirty="0" smtClean="0">
                <a:solidFill>
                  <a:srgbClr val="FF0000"/>
                </a:solidFill>
              </a:rPr>
              <a:t>A weekly data source for what &amp; how students are learning – the Critical Incident Questionnaire (CIQ)</a:t>
            </a:r>
            <a:endParaRPr lang="en-US" b="1" i="1" dirty="0">
              <a:solidFill>
                <a:srgbClr val="FF0000"/>
              </a:solidFill>
            </a:endParaRPr>
          </a:p>
        </p:txBody>
      </p:sp>
      <p:sp>
        <p:nvSpPr>
          <p:cNvPr id="3" name="Content Placeholder 2"/>
          <p:cNvSpPr>
            <a:spLocks noGrp="1"/>
          </p:cNvSpPr>
          <p:nvPr>
            <p:ph idx="1"/>
          </p:nvPr>
        </p:nvSpPr>
        <p:spPr>
          <a:xfrm>
            <a:off x="451690" y="1134738"/>
            <a:ext cx="11468559" cy="5288096"/>
          </a:xfrm>
          <a:solidFill>
            <a:schemeClr val="accent2">
              <a:lumMod val="20000"/>
              <a:lumOff val="80000"/>
            </a:schemeClr>
          </a:solidFill>
        </p:spPr>
        <p:txBody>
          <a:bodyPr>
            <a:normAutofit fontScale="92500" lnSpcReduction="20000"/>
          </a:bodyPr>
          <a:lstStyle/>
          <a:p>
            <a:r>
              <a:rPr lang="en-US" i="1" dirty="0" smtClean="0"/>
              <a:t>At what moment in class this week were you most engaged as a learner?</a:t>
            </a:r>
          </a:p>
          <a:p>
            <a:r>
              <a:rPr lang="en-US" i="1" dirty="0" smtClean="0">
                <a:solidFill>
                  <a:srgbClr val="00B050"/>
                </a:solidFill>
              </a:rPr>
              <a:t>At what moment in class this week were you most distanced as a learner?</a:t>
            </a:r>
          </a:p>
          <a:p>
            <a:r>
              <a:rPr lang="en-US" i="1" dirty="0" smtClean="0">
                <a:solidFill>
                  <a:srgbClr val="0070C0"/>
                </a:solidFill>
              </a:rPr>
              <a:t>What action that anyone in class took this week was most helpful for your learning?</a:t>
            </a:r>
          </a:p>
          <a:p>
            <a:r>
              <a:rPr lang="en-US" i="1" dirty="0" smtClean="0">
                <a:solidFill>
                  <a:srgbClr val="FF0000"/>
                </a:solidFill>
              </a:rPr>
              <a:t>What action that anyone in class took this week was most confusing for your learning?</a:t>
            </a:r>
          </a:p>
          <a:p>
            <a:r>
              <a:rPr lang="en-US" i="1" dirty="0" smtClean="0">
                <a:solidFill>
                  <a:srgbClr val="7030A0"/>
                </a:solidFill>
              </a:rPr>
              <a:t>What surprised you most about your learning this week?</a:t>
            </a:r>
          </a:p>
          <a:p>
            <a:r>
              <a:rPr lang="en-US" dirty="0" smtClean="0"/>
              <a:t>Find the questionnaire &amp; download it at: </a:t>
            </a:r>
            <a:r>
              <a:rPr lang="en-US" dirty="0" smtClean="0">
                <a:hlinkClick r:id="rId2"/>
              </a:rPr>
              <a:t>http://www.stephenbrookfield.com/critical-incident-questionnaire</a:t>
            </a:r>
            <a:endParaRPr lang="en-US" dirty="0" smtClean="0"/>
          </a:p>
          <a:p>
            <a:r>
              <a:rPr lang="en-US" sz="1600" dirty="0">
                <a:hlinkClick r:id="rId3"/>
              </a:rPr>
              <a:t>By Their Pupils They’ll Be Taught: Using Critical Incident Questionnaire as Feedback</a:t>
            </a:r>
            <a:r>
              <a:rPr lang="en-US" sz="1600" dirty="0"/>
              <a:t> by Mary Ann Jacobs, Journal of Invitational Theory and Practice, 2015, Vol. 21, pp. 9-22</a:t>
            </a:r>
            <a:r>
              <a:rPr lang="en-US" sz="1600" dirty="0" smtClean="0"/>
              <a:t>.</a:t>
            </a:r>
          </a:p>
          <a:p>
            <a:r>
              <a:rPr lang="en-US" sz="1600" dirty="0">
                <a:hlinkClick r:id="rId4" invalidUrl="http://rd8hp6du2b.search.serialssolutions.com/?ctx_enc=info:ofi/enc:UTF-8&amp;ctx_ver=Z39.88-2004&amp;rfr_id=info:sid/summon.serialssolutions.com&amp;rft.atitle=Assessing learning, critical reflection, and quality educational outcomes: The critical incident questionnaire&amp;rft.au=Gilstrap, Donald L&amp;rft.au=Dupree, Jason&amp;rft.date=2008&amp;rft.eissn=2150-6701&amp;rft.epage=426&amp;rft.externalDBID=n/a&amp;rft.externalDocID=352508230&amp;rft.genre=article&amp;rft.issn=0010-0870&amp;rft.issue=5&amp;rft.jtitle=College and Research Libraries&amp;rft.spage=407&amp;rft.volume=69&amp;rft_id=info:doi/10.5860/0690407&amp;rft_val_fmt=info:ofi/fmt:kev:mtx:journal"/>
              </a:rPr>
              <a:t>Assessing learning, critical reflection, and quality educational outcomes: The Critical Incident Questionnaire</a:t>
            </a:r>
            <a:r>
              <a:rPr lang="en-US" sz="1600" dirty="0"/>
              <a:t> by Donald </a:t>
            </a:r>
            <a:r>
              <a:rPr lang="en-US" sz="1600" dirty="0" err="1"/>
              <a:t>Gilstrap</a:t>
            </a:r>
            <a:r>
              <a:rPr lang="en-US" sz="1600" dirty="0"/>
              <a:t> and Jason Dupree, College and Research Libraries, 2008, Vol 69, No. 5</a:t>
            </a:r>
            <a:r>
              <a:rPr lang="en-US" sz="1600" dirty="0" smtClean="0"/>
              <a:t>.</a:t>
            </a:r>
          </a:p>
          <a:p>
            <a:r>
              <a:rPr lang="en-US" sz="1600" dirty="0">
                <a:hlinkClick r:id="rId5"/>
              </a:rPr>
              <a:t>Using Critical Incident Questionnaires (CIQs) to Foster Critical Reflection and Formative Assessment­­simplified with Google Forms. </a:t>
            </a:r>
            <a:r>
              <a:rPr lang="en-US" sz="1600" dirty="0"/>
              <a:t>By H. Brooke </a:t>
            </a:r>
            <a:r>
              <a:rPr lang="en-US" sz="1600" dirty="0" err="1"/>
              <a:t>Hessler</a:t>
            </a:r>
            <a:r>
              <a:rPr lang="en-US" sz="1600" dirty="0"/>
              <a:t>, Ph.D.</a:t>
            </a:r>
            <a:endParaRPr lang="en-US" sz="1600" dirty="0" smtClean="0"/>
          </a:p>
          <a:p>
            <a:r>
              <a:rPr lang="en-US" sz="2200" dirty="0" smtClean="0"/>
              <a:t>Easily adaptable via </a:t>
            </a:r>
            <a:r>
              <a:rPr lang="en-US" sz="2200" dirty="0" err="1" smtClean="0"/>
              <a:t>googledocs</a:t>
            </a:r>
            <a:r>
              <a:rPr lang="en-US" sz="2200" dirty="0" smtClean="0"/>
              <a:t>, </a:t>
            </a:r>
            <a:r>
              <a:rPr lang="en-US" sz="2200" dirty="0" err="1" smtClean="0"/>
              <a:t>sli.do</a:t>
            </a:r>
            <a:r>
              <a:rPr lang="en-US" sz="2200" dirty="0" smtClean="0"/>
              <a:t>, </a:t>
            </a:r>
            <a:r>
              <a:rPr lang="en-US" sz="2200" dirty="0" err="1" smtClean="0"/>
              <a:t>backchannelchat.com</a:t>
            </a:r>
            <a:r>
              <a:rPr lang="en-US" sz="2200" dirty="0" smtClean="0"/>
              <a:t> etc.</a:t>
            </a:r>
            <a:endParaRPr lang="en-US" sz="2200" dirty="0"/>
          </a:p>
        </p:txBody>
      </p:sp>
    </p:spTree>
    <p:extLst>
      <p:ext uri="{BB962C8B-B14F-4D97-AF65-F5344CB8AC3E}">
        <p14:creationId xmlns:p14="http://schemas.microsoft.com/office/powerpoint/2010/main" val="1694235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
            <a:ext cx="3205907" cy="6858001"/>
          </a:xfrm>
          <a:solidFill>
            <a:schemeClr val="accent5">
              <a:lumMod val="60000"/>
              <a:lumOff val="40000"/>
            </a:schemeClr>
          </a:solidFill>
        </p:spPr>
        <p:txBody>
          <a:bodyPr/>
          <a:lstStyle/>
          <a:p>
            <a:r>
              <a:rPr lang="en-US" dirty="0" smtClean="0"/>
              <a:t>How it’s </a:t>
            </a:r>
            <a:br>
              <a:rPr lang="en-US" dirty="0" smtClean="0"/>
            </a:br>
            <a:r>
              <a:rPr lang="en-US" dirty="0" smtClean="0"/>
              <a:t>administered</a:t>
            </a:r>
            <a:endParaRPr lang="en-US" dirty="0"/>
          </a:p>
        </p:txBody>
      </p:sp>
      <p:sp>
        <p:nvSpPr>
          <p:cNvPr id="3" name="Content Placeholder 2"/>
          <p:cNvSpPr>
            <a:spLocks noGrp="1"/>
          </p:cNvSpPr>
          <p:nvPr>
            <p:ph idx="1"/>
          </p:nvPr>
        </p:nvSpPr>
        <p:spPr>
          <a:xfrm>
            <a:off x="3205909" y="0"/>
            <a:ext cx="8986092" cy="6858000"/>
          </a:xfrm>
          <a:solidFill>
            <a:schemeClr val="accent6">
              <a:lumMod val="20000"/>
              <a:lumOff val="80000"/>
            </a:schemeClr>
          </a:solidFill>
        </p:spPr>
        <p:txBody>
          <a:bodyPr>
            <a:normAutofit lnSpcReduction="10000"/>
          </a:bodyPr>
          <a:lstStyle/>
          <a:p>
            <a:pPr>
              <a:defRPr/>
            </a:pPr>
            <a:r>
              <a:rPr lang="en-US" dirty="0" smtClean="0"/>
              <a:t>Given out during the last </a:t>
            </a:r>
            <a:r>
              <a:rPr lang="en-US" dirty="0"/>
              <a:t>5 minutes of </a:t>
            </a:r>
            <a:r>
              <a:rPr lang="en-US" dirty="0" smtClean="0"/>
              <a:t>the last class of the week – students give their completed CIQ’s to a volunteer before they leave the room</a:t>
            </a:r>
            <a:endParaRPr lang="en-US" dirty="0"/>
          </a:p>
          <a:p>
            <a:pPr>
              <a:defRPr/>
            </a:pPr>
            <a:r>
              <a:rPr lang="en-US" dirty="0" smtClean="0"/>
              <a:t>It’s deliberately anonymous</a:t>
            </a:r>
            <a:endParaRPr lang="en-US" dirty="0"/>
          </a:p>
          <a:p>
            <a:pPr>
              <a:defRPr/>
            </a:pPr>
            <a:r>
              <a:rPr lang="en-US" dirty="0" smtClean="0"/>
              <a:t>You read the responses &amp;, </a:t>
            </a:r>
            <a:r>
              <a:rPr lang="en-US" dirty="0"/>
              <a:t>at the start of the next </a:t>
            </a:r>
            <a:r>
              <a:rPr lang="en-US" dirty="0" smtClean="0"/>
              <a:t>class, you report </a:t>
            </a:r>
            <a:r>
              <a:rPr lang="en-US" dirty="0"/>
              <a:t>back </a:t>
            </a:r>
            <a:r>
              <a:rPr lang="en-US" dirty="0" smtClean="0"/>
              <a:t>the main themes, </a:t>
            </a:r>
            <a:r>
              <a:rPr lang="en-US" dirty="0"/>
              <a:t>questions </a:t>
            </a:r>
            <a:r>
              <a:rPr lang="en-US" dirty="0" smtClean="0"/>
              <a:t>raised &amp; commonalities/differences revealed</a:t>
            </a:r>
          </a:p>
          <a:p>
            <a:pPr>
              <a:defRPr/>
            </a:pPr>
            <a:r>
              <a:rPr lang="en-US" dirty="0" smtClean="0"/>
              <a:t>As you respond </a:t>
            </a:r>
            <a:r>
              <a:rPr lang="en-US" dirty="0"/>
              <a:t>to </a:t>
            </a:r>
            <a:r>
              <a:rPr lang="en-US" dirty="0" smtClean="0"/>
              <a:t>the comments you talk about what they mean for your practices &amp; actions – you explain calibrations you’re making in response, OR explain why you need to stick to your agenda, format, process etc.</a:t>
            </a:r>
            <a:endParaRPr lang="en-US" dirty="0"/>
          </a:p>
          <a:p>
            <a:pPr>
              <a:defRPr/>
            </a:pPr>
            <a:r>
              <a:rPr lang="en-US" dirty="0" smtClean="0"/>
              <a:t>Student-centered responsiveness is a process of negotiation </a:t>
            </a:r>
            <a:r>
              <a:rPr lang="en-US" dirty="0"/>
              <a:t>NOT </a:t>
            </a:r>
            <a:r>
              <a:rPr lang="en-US" dirty="0" smtClean="0"/>
              <a:t>capitulation to majority wishes</a:t>
            </a:r>
          </a:p>
          <a:p>
            <a:pPr>
              <a:defRPr/>
            </a:pPr>
            <a:r>
              <a:rPr lang="en-US" dirty="0" smtClean="0"/>
              <a:t>Student-centeredness is finding out how students experience learning so you can build bridges to take them where they need to go</a:t>
            </a:r>
            <a:endParaRPr lang="en-US" dirty="0"/>
          </a:p>
          <a:p>
            <a:endParaRPr lang="en-US" dirty="0"/>
          </a:p>
        </p:txBody>
      </p:sp>
    </p:spTree>
    <p:extLst>
      <p:ext uri="{BB962C8B-B14F-4D97-AF65-F5344CB8AC3E}">
        <p14:creationId xmlns:p14="http://schemas.microsoft.com/office/powerpoint/2010/main" val="1180102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624" y="88136"/>
            <a:ext cx="2666082" cy="1916934"/>
          </a:xfrm>
          <a:solidFill>
            <a:schemeClr val="accent5">
              <a:lumMod val="60000"/>
              <a:lumOff val="40000"/>
            </a:schemeClr>
          </a:solidFill>
        </p:spPr>
        <p:txBody>
          <a:bodyPr>
            <a:normAutofit/>
          </a:bodyPr>
          <a:lstStyle/>
          <a:p>
            <a:r>
              <a:rPr lang="en-US" sz="2400" dirty="0" smtClean="0"/>
              <a:t>Some of Stephen’s Resources</a:t>
            </a:r>
            <a:endParaRPr lang="en-US" sz="2400" dirty="0"/>
          </a:p>
        </p:txBody>
      </p:sp>
      <p:sp>
        <p:nvSpPr>
          <p:cNvPr id="3" name="Content Placeholder 2"/>
          <p:cNvSpPr>
            <a:spLocks noGrp="1"/>
          </p:cNvSpPr>
          <p:nvPr>
            <p:ph idx="1"/>
          </p:nvPr>
        </p:nvSpPr>
        <p:spPr>
          <a:xfrm>
            <a:off x="2985570" y="760164"/>
            <a:ext cx="8368229" cy="5416799"/>
          </a:xfrm>
          <a:solidFill>
            <a:schemeClr val="accent4">
              <a:lumMod val="20000"/>
              <a:lumOff val="80000"/>
            </a:schemeClr>
          </a:solidFill>
        </p:spPr>
        <p:txBody>
          <a:bodyPr>
            <a:normAutofit fontScale="25000" lnSpcReduction="20000"/>
          </a:bodyPr>
          <a:lstStyle/>
          <a:p>
            <a:r>
              <a:rPr lang="en-US" sz="13500" dirty="0" smtClean="0">
                <a:hlinkClick r:id="rId2"/>
              </a:rPr>
              <a:t>http://www.stephenbrookfield.com/</a:t>
            </a:r>
            <a:r>
              <a:rPr lang="en-US" sz="13500" dirty="0" smtClean="0"/>
              <a:t> (CIQ, </a:t>
            </a:r>
            <a:r>
              <a:rPr lang="en-US" sz="13500" dirty="0" err="1" smtClean="0"/>
              <a:t>powerpoints</a:t>
            </a:r>
            <a:r>
              <a:rPr lang="en-US" sz="13500" dirty="0" smtClean="0"/>
              <a:t>, pdf’s, videos, writings, visuals</a:t>
            </a:r>
          </a:p>
          <a:p>
            <a:r>
              <a:rPr lang="en-US" sz="13500" i="1" u="sng" dirty="0" smtClean="0"/>
              <a:t>Books:</a:t>
            </a:r>
          </a:p>
          <a:p>
            <a:r>
              <a:rPr lang="en-US" sz="13500" i="1" dirty="0" smtClean="0">
                <a:solidFill>
                  <a:srgbClr val="7030A0"/>
                </a:solidFill>
              </a:rPr>
              <a:t>Engaging Imagination: Helping students become creative &amp; reflective thinkers </a:t>
            </a:r>
            <a:r>
              <a:rPr lang="en-US" sz="13500" dirty="0" smtClean="0">
                <a:solidFill>
                  <a:srgbClr val="7030A0"/>
                </a:solidFill>
              </a:rPr>
              <a:t>(w/ Alison James) (2014)</a:t>
            </a:r>
          </a:p>
          <a:p>
            <a:r>
              <a:rPr kumimoji="0" lang="en-US" sz="13500" i="1" dirty="0" smtClean="0"/>
              <a:t>The skillful </a:t>
            </a:r>
            <a:r>
              <a:rPr lang="en-US" sz="13500" i="1" dirty="0" smtClean="0"/>
              <a:t>t</a:t>
            </a:r>
            <a:r>
              <a:rPr kumimoji="0" lang="en-US" sz="13500" i="1" dirty="0" smtClean="0"/>
              <a:t>eacher: on trust, technique &amp; responsiveness in the classroom </a:t>
            </a:r>
            <a:r>
              <a:rPr kumimoji="0" lang="en-US" sz="13500" dirty="0" smtClean="0"/>
              <a:t>(3</a:t>
            </a:r>
            <a:r>
              <a:rPr kumimoji="0" lang="en-US" sz="13500" baseline="30000" dirty="0" smtClean="0"/>
              <a:t>rd</a:t>
            </a:r>
            <a:r>
              <a:rPr kumimoji="0" lang="en-US" sz="13500" dirty="0" smtClean="0"/>
              <a:t>. Ed. 2015)</a:t>
            </a:r>
          </a:p>
          <a:p>
            <a:r>
              <a:rPr lang="en-US" sz="13500" i="1" dirty="0" smtClean="0">
                <a:solidFill>
                  <a:srgbClr val="00B050"/>
                </a:solidFill>
              </a:rPr>
              <a:t>Becoming a critically </a:t>
            </a:r>
            <a:r>
              <a:rPr lang="en-US" sz="13500" i="1" dirty="0">
                <a:solidFill>
                  <a:srgbClr val="00B050"/>
                </a:solidFill>
              </a:rPr>
              <a:t>r</a:t>
            </a:r>
            <a:r>
              <a:rPr lang="en-US" sz="13500" i="1" dirty="0" smtClean="0">
                <a:solidFill>
                  <a:srgbClr val="00B050"/>
                </a:solidFill>
              </a:rPr>
              <a:t>eflective </a:t>
            </a:r>
            <a:r>
              <a:rPr lang="en-US" sz="13500" i="1" dirty="0">
                <a:solidFill>
                  <a:srgbClr val="00B050"/>
                </a:solidFill>
              </a:rPr>
              <a:t>t</a:t>
            </a:r>
            <a:r>
              <a:rPr lang="en-US" sz="13500" i="1" dirty="0" smtClean="0">
                <a:solidFill>
                  <a:srgbClr val="00B050"/>
                </a:solidFill>
              </a:rPr>
              <a:t>eacher </a:t>
            </a:r>
            <a:r>
              <a:rPr lang="en-US" sz="13500" dirty="0" smtClean="0"/>
              <a:t>(2</a:t>
            </a:r>
            <a:r>
              <a:rPr lang="en-US" sz="13500" baseline="30000" dirty="0" smtClean="0"/>
              <a:t>nd</a:t>
            </a:r>
            <a:r>
              <a:rPr lang="en-US" sz="13500" dirty="0" smtClean="0"/>
              <a:t> Ed. 2017)</a:t>
            </a:r>
          </a:p>
          <a:p>
            <a:r>
              <a:rPr kumimoji="0" lang="en-US" sz="13500" i="1" dirty="0" smtClean="0">
                <a:solidFill>
                  <a:srgbClr val="FF0000"/>
                </a:solidFill>
              </a:rPr>
              <a:t>The discussion </a:t>
            </a:r>
            <a:r>
              <a:rPr lang="en-US" sz="13500" i="1" dirty="0">
                <a:solidFill>
                  <a:srgbClr val="FF0000"/>
                </a:solidFill>
              </a:rPr>
              <a:t>b</a:t>
            </a:r>
            <a:r>
              <a:rPr kumimoji="0" lang="en-US" sz="13500" i="1" dirty="0" smtClean="0">
                <a:solidFill>
                  <a:srgbClr val="FF0000"/>
                </a:solidFill>
              </a:rPr>
              <a:t>ook: 50 great </a:t>
            </a:r>
            <a:r>
              <a:rPr lang="en-US" sz="13500" i="1" dirty="0">
                <a:solidFill>
                  <a:srgbClr val="FF0000"/>
                </a:solidFill>
              </a:rPr>
              <a:t>w</a:t>
            </a:r>
            <a:r>
              <a:rPr kumimoji="0" lang="en-US" sz="13500" i="1" dirty="0" smtClean="0">
                <a:solidFill>
                  <a:srgbClr val="FF0000"/>
                </a:solidFill>
              </a:rPr>
              <a:t>ays to </a:t>
            </a:r>
            <a:r>
              <a:rPr lang="en-US" sz="13500" i="1" dirty="0">
                <a:solidFill>
                  <a:srgbClr val="FF0000"/>
                </a:solidFill>
              </a:rPr>
              <a:t>g</a:t>
            </a:r>
            <a:r>
              <a:rPr kumimoji="0" lang="en-US" sz="13500" i="1" dirty="0" smtClean="0">
                <a:solidFill>
                  <a:srgbClr val="FF0000"/>
                </a:solidFill>
              </a:rPr>
              <a:t>et </a:t>
            </a:r>
            <a:r>
              <a:rPr lang="en-US" sz="13500" i="1" dirty="0">
                <a:solidFill>
                  <a:srgbClr val="FF0000"/>
                </a:solidFill>
              </a:rPr>
              <a:t>p</a:t>
            </a:r>
            <a:r>
              <a:rPr kumimoji="0" lang="en-US" sz="13500" i="1" dirty="0" smtClean="0">
                <a:solidFill>
                  <a:srgbClr val="FF0000"/>
                </a:solidFill>
              </a:rPr>
              <a:t>eople </a:t>
            </a:r>
            <a:r>
              <a:rPr lang="en-US" sz="13500" i="1" dirty="0">
                <a:solidFill>
                  <a:srgbClr val="FF0000"/>
                </a:solidFill>
              </a:rPr>
              <a:t>t</a:t>
            </a:r>
            <a:r>
              <a:rPr kumimoji="0" lang="en-US" sz="13500" i="1" dirty="0" smtClean="0">
                <a:solidFill>
                  <a:srgbClr val="FF0000"/>
                </a:solidFill>
              </a:rPr>
              <a:t>alking </a:t>
            </a:r>
            <a:r>
              <a:rPr kumimoji="0" lang="en-US" sz="13500" dirty="0" smtClean="0"/>
              <a:t>(2016)</a:t>
            </a:r>
          </a:p>
          <a:p>
            <a:pPr marL="0" indent="0">
              <a:buNone/>
            </a:pPr>
            <a:r>
              <a:rPr kumimoji="0" lang="en-US" sz="6500" dirty="0" smtClean="0"/>
              <a:t>  </a:t>
            </a:r>
          </a:p>
          <a:p>
            <a:pPr marL="0" indent="0" algn="ctr">
              <a:buNone/>
            </a:pPr>
            <a:r>
              <a:rPr kumimoji="0" lang="en-US" sz="3800" dirty="0" smtClean="0"/>
              <a:t>(All published by Wiley)</a:t>
            </a:r>
          </a:p>
          <a:p>
            <a:endParaRPr lang="en-US" dirty="0" smtClean="0"/>
          </a:p>
          <a:p>
            <a:endParaRPr lang="en-US" dirty="0"/>
          </a:p>
        </p:txBody>
      </p:sp>
    </p:spTree>
    <p:extLst>
      <p:ext uri="{BB962C8B-B14F-4D97-AF65-F5344CB8AC3E}">
        <p14:creationId xmlns:p14="http://schemas.microsoft.com/office/powerpoint/2010/main" val="369195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6118"/>
            <a:ext cx="9913434" cy="1293542"/>
          </a:xfrm>
        </p:spPr>
        <p:txBody>
          <a:bodyPr/>
          <a:lstStyle/>
          <a:p>
            <a:r>
              <a:rPr lang="en-US" b="1" i="1" dirty="0" smtClean="0">
                <a:solidFill>
                  <a:srgbClr val="FF0000"/>
                </a:solidFill>
              </a:rPr>
              <a:t>HOME PAGE - </a:t>
            </a:r>
            <a:r>
              <a:rPr lang="en-US" b="1" i="1" dirty="0" err="1" smtClean="0">
                <a:solidFill>
                  <a:srgbClr val="FF0000"/>
                </a:solidFill>
              </a:rPr>
              <a:t>www.stephenbrookfield.com</a:t>
            </a:r>
            <a:endParaRPr lang="en-US" dirty="0"/>
          </a:p>
        </p:txBody>
      </p:sp>
      <p:sp>
        <p:nvSpPr>
          <p:cNvPr id="3" name="Content Placeholder 2"/>
          <p:cNvSpPr>
            <a:spLocks noGrp="1"/>
          </p:cNvSpPr>
          <p:nvPr>
            <p:ph idx="1"/>
          </p:nvPr>
        </p:nvSpPr>
        <p:spPr>
          <a:xfrm>
            <a:off x="838200" y="1449660"/>
            <a:ext cx="10515600" cy="4951140"/>
          </a:xfrm>
          <a:solidFill>
            <a:schemeClr val="accent6">
              <a:lumMod val="20000"/>
              <a:lumOff val="80000"/>
            </a:schemeClr>
          </a:solidFill>
        </p:spPr>
        <p:txBody>
          <a:bodyPr>
            <a:normAutofit fontScale="92500"/>
          </a:bodyPr>
          <a:lstStyle/>
          <a:p>
            <a:r>
              <a:rPr lang="en-US" dirty="0" smtClean="0"/>
              <a:t>My home page is open access so if you want to find out more about any of the exercises or activities I mention go to the page and click on the ‘Resources’ link.</a:t>
            </a:r>
          </a:p>
          <a:p>
            <a:r>
              <a:rPr lang="en-US" dirty="0" smtClean="0"/>
              <a:t>Scroll down &amp; you will find multiple PDF files of workshop packets stuffed with activities or power point files.</a:t>
            </a:r>
          </a:p>
          <a:p>
            <a:r>
              <a:rPr lang="en-US" dirty="0" smtClean="0"/>
              <a:t>You do not need to ask my permission to use any of these resources. If they’re useful then please try them out and adapt them to your context.</a:t>
            </a:r>
          </a:p>
          <a:p>
            <a:r>
              <a:rPr lang="en-US" dirty="0" smtClean="0"/>
              <a:t>To follow along today or retrieve these slides later click on the ‘Resources’ link at the top right of page. This presentation is the </a:t>
            </a:r>
            <a:r>
              <a:rPr lang="en-US" dirty="0"/>
              <a:t>1</a:t>
            </a:r>
            <a:r>
              <a:rPr lang="en-US" dirty="0" smtClean="0"/>
              <a:t>st power point listed.</a:t>
            </a:r>
          </a:p>
          <a:p>
            <a:pPr algn="ctr"/>
            <a:r>
              <a:rPr lang="en-US" sz="5400" dirty="0" smtClean="0">
                <a:solidFill>
                  <a:srgbClr val="FF0000"/>
                </a:solidFill>
                <a:hlinkClick r:id="rId2"/>
              </a:rPr>
              <a:t>www.stephenbrookfield.com</a:t>
            </a:r>
            <a:endParaRPr lang="en-US" sz="5400" dirty="0" smtClean="0">
              <a:solidFill>
                <a:srgbClr val="FF0000"/>
              </a:solidFill>
            </a:endParaRPr>
          </a:p>
        </p:txBody>
      </p:sp>
    </p:spTree>
    <p:extLst>
      <p:ext uri="{BB962C8B-B14F-4D97-AF65-F5344CB8AC3E}">
        <p14:creationId xmlns:p14="http://schemas.microsoft.com/office/powerpoint/2010/main" val="1384155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397512" cy="1237785"/>
          </a:xfrm>
        </p:spPr>
        <p:txBody>
          <a:bodyPr/>
          <a:lstStyle/>
          <a:p>
            <a:r>
              <a:rPr lang="en-US" b="1" i="1" dirty="0" smtClean="0">
                <a:solidFill>
                  <a:srgbClr val="FF0000"/>
                </a:solidFill>
              </a:rPr>
              <a:t>Who I am</a:t>
            </a:r>
            <a:endParaRPr lang="en-US" b="1" i="1" dirty="0">
              <a:solidFill>
                <a:srgbClr val="FF0000"/>
              </a:solidFill>
            </a:endParaRPr>
          </a:p>
        </p:txBody>
      </p:sp>
      <p:sp>
        <p:nvSpPr>
          <p:cNvPr id="3" name="Content Placeholder 2"/>
          <p:cNvSpPr>
            <a:spLocks noGrp="1"/>
          </p:cNvSpPr>
          <p:nvPr>
            <p:ph idx="1"/>
          </p:nvPr>
        </p:nvSpPr>
        <p:spPr>
          <a:xfrm>
            <a:off x="2698595" y="108336"/>
            <a:ext cx="9400478" cy="6649303"/>
          </a:xfrm>
          <a:solidFill>
            <a:schemeClr val="accent2">
              <a:lumMod val="20000"/>
              <a:lumOff val="80000"/>
            </a:schemeClr>
          </a:solidFill>
        </p:spPr>
        <p:txBody>
          <a:bodyPr>
            <a:normAutofit fontScale="92500" lnSpcReduction="10000"/>
          </a:bodyPr>
          <a:lstStyle/>
          <a:p>
            <a:r>
              <a:rPr lang="en-US" i="1" dirty="0" smtClean="0"/>
              <a:t>I am from…*</a:t>
            </a:r>
            <a:endParaRPr lang="en-US" dirty="0" smtClean="0"/>
          </a:p>
          <a:p>
            <a:r>
              <a:rPr lang="en-US" i="1" dirty="0" smtClean="0">
                <a:solidFill>
                  <a:srgbClr val="FF0000"/>
                </a:solidFill>
              </a:rPr>
              <a:t>the </a:t>
            </a:r>
            <a:r>
              <a:rPr lang="en-US" b="1" i="1" dirty="0" smtClean="0">
                <a:solidFill>
                  <a:srgbClr val="FF0000"/>
                </a:solidFill>
              </a:rPr>
              <a:t>sound</a:t>
            </a:r>
            <a:r>
              <a:rPr lang="en-US" i="1" dirty="0" smtClean="0">
                <a:solidFill>
                  <a:srgbClr val="FF0000"/>
                </a:solidFill>
              </a:rPr>
              <a:t> of seagulls crying over the north sea and </a:t>
            </a:r>
            <a:r>
              <a:rPr lang="en-US" i="1" dirty="0" err="1" smtClean="0">
                <a:solidFill>
                  <a:srgbClr val="FF0000"/>
                </a:solidFill>
              </a:rPr>
              <a:t>merseybeat</a:t>
            </a:r>
            <a:r>
              <a:rPr lang="en-US" i="1" dirty="0" smtClean="0">
                <a:solidFill>
                  <a:srgbClr val="FF0000"/>
                </a:solidFill>
              </a:rPr>
              <a:t> blasting at the Cavern club, </a:t>
            </a:r>
            <a:r>
              <a:rPr lang="en-US" dirty="0" smtClean="0"/>
              <a:t> </a:t>
            </a:r>
          </a:p>
          <a:p>
            <a:r>
              <a:rPr lang="en-US" i="1" dirty="0" smtClean="0">
                <a:solidFill>
                  <a:srgbClr val="7030A0"/>
                </a:solidFill>
              </a:rPr>
              <a:t>the </a:t>
            </a:r>
            <a:r>
              <a:rPr lang="en-US" b="1" i="1" dirty="0" smtClean="0">
                <a:solidFill>
                  <a:srgbClr val="7030A0"/>
                </a:solidFill>
              </a:rPr>
              <a:t>smell</a:t>
            </a:r>
            <a:r>
              <a:rPr lang="en-US" i="1" dirty="0" smtClean="0">
                <a:solidFill>
                  <a:srgbClr val="7030A0"/>
                </a:solidFill>
              </a:rPr>
              <a:t> of fish &amp; chips, factory waste and coal burning fires, </a:t>
            </a:r>
            <a:r>
              <a:rPr lang="en-US" dirty="0" smtClean="0"/>
              <a:t> </a:t>
            </a:r>
          </a:p>
          <a:p>
            <a:r>
              <a:rPr lang="en-US" i="1" dirty="0" smtClean="0">
                <a:solidFill>
                  <a:srgbClr val="00B050"/>
                </a:solidFill>
              </a:rPr>
              <a:t>the </a:t>
            </a:r>
            <a:r>
              <a:rPr lang="en-US" b="1" i="1" dirty="0" smtClean="0">
                <a:solidFill>
                  <a:srgbClr val="00B050"/>
                </a:solidFill>
              </a:rPr>
              <a:t>taste</a:t>
            </a:r>
            <a:r>
              <a:rPr lang="en-US" i="1" dirty="0" smtClean="0">
                <a:solidFill>
                  <a:srgbClr val="00B050"/>
                </a:solidFill>
              </a:rPr>
              <a:t> of grease, sour milk tea and dust at the back of my throat</a:t>
            </a:r>
            <a:endParaRPr lang="en-US" dirty="0" smtClean="0">
              <a:solidFill>
                <a:srgbClr val="00B050"/>
              </a:solidFill>
            </a:endParaRPr>
          </a:p>
          <a:p>
            <a:r>
              <a:rPr lang="en-US" i="1" dirty="0" smtClean="0">
                <a:solidFill>
                  <a:srgbClr val="0070C0"/>
                </a:solidFill>
              </a:rPr>
              <a:t>the </a:t>
            </a:r>
            <a:r>
              <a:rPr lang="en-US" b="1" i="1" dirty="0" smtClean="0">
                <a:solidFill>
                  <a:srgbClr val="0070C0"/>
                </a:solidFill>
              </a:rPr>
              <a:t>idea</a:t>
            </a:r>
            <a:r>
              <a:rPr lang="en-US" i="1" dirty="0" smtClean="0">
                <a:solidFill>
                  <a:srgbClr val="0070C0"/>
                </a:solidFill>
              </a:rPr>
              <a:t> of community pride &amp; the triumph of humor over pretentiousness </a:t>
            </a:r>
            <a:endParaRPr lang="en-US" dirty="0" smtClean="0">
              <a:solidFill>
                <a:srgbClr val="0070C0"/>
              </a:solidFill>
            </a:endParaRPr>
          </a:p>
          <a:p>
            <a:r>
              <a:rPr lang="en-US" sz="2000" dirty="0" smtClean="0"/>
              <a:t>Born in </a:t>
            </a:r>
            <a:r>
              <a:rPr lang="en-US" sz="2000" dirty="0" err="1" smtClean="0"/>
              <a:t>Bootle</a:t>
            </a:r>
            <a:r>
              <a:rPr lang="en-US" sz="2000" dirty="0" smtClean="0"/>
              <a:t>, Liverpool, 1949</a:t>
            </a:r>
          </a:p>
          <a:p>
            <a:r>
              <a:rPr lang="en-US" sz="2000" dirty="0" smtClean="0"/>
              <a:t>Moved to the south of England as a teenager (mum hated Liverpool) - cultural genocide to rid me of my Scouse accent</a:t>
            </a:r>
          </a:p>
          <a:p>
            <a:r>
              <a:rPr lang="en-US" sz="2000" dirty="0" smtClean="0"/>
              <a:t>All education in UK, after graduation worked in community colleges &amp; adult education</a:t>
            </a:r>
          </a:p>
          <a:p>
            <a:r>
              <a:rPr lang="en-US" sz="2000" dirty="0" smtClean="0"/>
              <a:t>Lost my lecturer/organizer job in 1980 &amp; fled (temporarily) to New York – a Thatcher political refugee</a:t>
            </a:r>
          </a:p>
          <a:p>
            <a:r>
              <a:rPr lang="en-US" sz="2000" dirty="0" smtClean="0"/>
              <a:t>Met my partner there &amp; moved to her home state (Minnesota) in 1992, raising 2 kids there</a:t>
            </a:r>
          </a:p>
          <a:p>
            <a:r>
              <a:rPr lang="en-US" sz="2000" dirty="0" smtClean="0"/>
              <a:t>Now the part-time “Distinguished Scholar” at Antioch University</a:t>
            </a:r>
          </a:p>
          <a:p>
            <a:r>
              <a:rPr lang="en-US" sz="2000" dirty="0" smtClean="0"/>
              <a:t>Leader of The 99ers – pop punk band w/ 6 albums on Spinout Records (listen to us on Spotify, I Tunes, etc.)</a:t>
            </a:r>
          </a:p>
          <a:p>
            <a:r>
              <a:rPr lang="en-US" sz="2000" dirty="0" smtClean="0"/>
              <a:t>                                                    * Adapted from the poem </a:t>
            </a:r>
            <a:r>
              <a:rPr lang="en-US" sz="2000" i="1" dirty="0" smtClean="0"/>
              <a:t>Where I’m From </a:t>
            </a:r>
            <a:r>
              <a:rPr lang="en-US" sz="2000" dirty="0" smtClean="0"/>
              <a:t>by George Ella Lyon</a:t>
            </a:r>
          </a:p>
          <a:p>
            <a:endParaRPr lang="en-US" dirty="0"/>
          </a:p>
        </p:txBody>
      </p:sp>
    </p:spTree>
    <p:extLst>
      <p:ext uri="{BB962C8B-B14F-4D97-AF65-F5344CB8AC3E}">
        <p14:creationId xmlns:p14="http://schemas.microsoft.com/office/powerpoint/2010/main" val="83717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523462" cy="6768789"/>
          </a:xfrm>
          <a:solidFill>
            <a:schemeClr val="accent5">
              <a:lumMod val="20000"/>
              <a:lumOff val="80000"/>
            </a:schemeClr>
          </a:solidFill>
        </p:spPr>
        <p:txBody>
          <a:bodyPr>
            <a:normAutofit fontScale="90000"/>
          </a:bodyPr>
          <a:lstStyle/>
          <a:p>
            <a:r>
              <a:rPr lang="en-US" sz="2700" b="1" dirty="0" smtClean="0">
                <a:solidFill>
                  <a:srgbClr val="FF0000"/>
                </a:solidFill>
              </a:rPr>
              <a:t/>
            </a:r>
            <a:br>
              <a:rPr lang="en-US" sz="2700" b="1" dirty="0" smtClean="0">
                <a:solidFill>
                  <a:srgbClr val="FF0000"/>
                </a:solidFill>
              </a:rPr>
            </a:br>
            <a:r>
              <a:rPr lang="en-US" sz="2700" b="1" dirty="0" smtClean="0">
                <a:solidFill>
                  <a:srgbClr val="FF0000"/>
                </a:solidFill>
              </a:rPr>
              <a:t/>
            </a:r>
            <a:br>
              <a:rPr lang="en-US" sz="2700" b="1" dirty="0" smtClean="0">
                <a:solidFill>
                  <a:srgbClr val="FF0000"/>
                </a:solidFill>
              </a:rPr>
            </a:br>
            <a:r>
              <a:rPr lang="en-US" sz="4000" b="1" dirty="0" smtClean="0">
                <a:solidFill>
                  <a:srgbClr val="FF0000"/>
                </a:solidFill>
              </a:rPr>
              <a:t>Situating Myself as a Teacher</a:t>
            </a:r>
            <a:r>
              <a:rPr lang="mr-IN" sz="4000" b="1" dirty="0" smtClean="0">
                <a:solidFill>
                  <a:srgbClr val="FF0000"/>
                </a:solidFill>
              </a:rPr>
              <a:t>…</a:t>
            </a:r>
            <a:r>
              <a:rPr lang="en-US" sz="2700" b="1" dirty="0" smtClean="0">
                <a:solidFill>
                  <a:srgbClr val="FF0000"/>
                </a:solidFill>
              </a:rPr>
              <a:t/>
            </a:r>
            <a:br>
              <a:rPr lang="en-US" sz="2700" b="1" dirty="0" smtClean="0">
                <a:solidFill>
                  <a:srgbClr val="FF0000"/>
                </a:solidFill>
              </a:rPr>
            </a:br>
            <a:r>
              <a:rPr lang="en-US" sz="2700" b="1" dirty="0" smtClean="0">
                <a:solidFill>
                  <a:srgbClr val="FF0000"/>
                </a:solidFill>
              </a:rPr>
              <a:t/>
            </a:r>
            <a:br>
              <a:rPr lang="en-US" sz="2700" b="1" dirty="0" smtClean="0">
                <a:solidFill>
                  <a:srgbClr val="FF0000"/>
                </a:solidFill>
              </a:rPr>
            </a:br>
            <a:r>
              <a:rPr lang="en-US" sz="3100" b="1" dirty="0" smtClean="0">
                <a:solidFill>
                  <a:srgbClr val="FF0000"/>
                </a:solidFill>
              </a:rPr>
              <a:t>History of academic mediocrity </a:t>
            </a:r>
            <a:r>
              <a:rPr lang="en-US" sz="3100" dirty="0" smtClean="0"/>
              <a:t>–failed high school leaving exams, university places cancelled, College of Technology, graduated in bottom half of my class, turned down for graduate study, failed my master’s degree exam – </a:t>
            </a:r>
            <a:r>
              <a:rPr lang="en-US" sz="3100" i="1" dirty="0" smtClean="0"/>
              <a:t>Broadening student-centered assessment measures</a:t>
            </a:r>
            <a:br>
              <a:rPr lang="en-US" sz="3100" i="1" dirty="0" smtClean="0"/>
            </a:br>
            <a:r>
              <a:rPr lang="en-US" sz="3100" i="1" dirty="0" smtClean="0"/>
              <a:t/>
            </a:r>
            <a:br>
              <a:rPr lang="en-US" sz="3100" i="1" dirty="0" smtClean="0"/>
            </a:br>
            <a:r>
              <a:rPr lang="en-US" sz="3100" b="1" dirty="0" smtClean="0">
                <a:solidFill>
                  <a:srgbClr val="FF0000"/>
                </a:solidFill>
              </a:rPr>
              <a:t>Watching my doctoral supervisor </a:t>
            </a:r>
            <a:r>
              <a:rPr lang="en-US" sz="3100" dirty="0" smtClean="0"/>
              <a:t>– giving me ‘bad’ inconvenient news in a way that I knew was in my own best interests</a:t>
            </a:r>
            <a:br>
              <a:rPr lang="en-US" sz="3100" dirty="0" smtClean="0"/>
            </a:br>
            <a:r>
              <a:rPr lang="en-US" sz="3100" i="1" dirty="0" smtClean="0"/>
              <a:t>Ethical use of teacher power</a:t>
            </a:r>
            <a:br>
              <a:rPr lang="en-US" sz="3100" i="1" dirty="0" smtClean="0"/>
            </a:br>
            <a:r>
              <a:rPr lang="en-US" sz="3100" i="1" dirty="0" smtClean="0"/>
              <a:t>Relational underpinnings to critical thinking </a:t>
            </a:r>
            <a:br>
              <a:rPr lang="en-US" sz="3100" i="1" dirty="0" smtClean="0"/>
            </a:br>
            <a:r>
              <a:rPr lang="en-US" sz="3100" i="1" dirty="0" smtClean="0"/>
              <a:t>Balancing Credibility </a:t>
            </a:r>
            <a:r>
              <a:rPr lang="en-US" sz="3100" i="1" dirty="0"/>
              <a:t>&amp;</a:t>
            </a:r>
            <a:r>
              <a:rPr lang="en-US" sz="3100" i="1" dirty="0" smtClean="0"/>
              <a:t> Authenticity</a:t>
            </a:r>
            <a:r>
              <a:rPr lang="en-US" sz="2700" i="1" dirty="0" smtClean="0"/>
              <a:t/>
            </a:r>
            <a:br>
              <a:rPr lang="en-US" sz="2700" i="1" dirty="0" smtClean="0"/>
            </a:br>
            <a:r>
              <a:rPr lang="en-US" sz="5400" i="1" dirty="0" smtClean="0"/>
              <a:t/>
            </a:r>
            <a:br>
              <a:rPr lang="en-US" sz="5400" i="1" dirty="0" smtClean="0"/>
            </a:br>
            <a:endParaRPr lang="en-US" dirty="0"/>
          </a:p>
        </p:txBody>
      </p:sp>
      <p:sp>
        <p:nvSpPr>
          <p:cNvPr id="3" name="Content Placeholder 2"/>
          <p:cNvSpPr>
            <a:spLocks noGrp="1"/>
          </p:cNvSpPr>
          <p:nvPr>
            <p:ph idx="1"/>
          </p:nvPr>
        </p:nvSpPr>
        <p:spPr>
          <a:xfrm>
            <a:off x="6523462" y="2564781"/>
            <a:ext cx="5508703" cy="4204008"/>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1522" y="2564781"/>
            <a:ext cx="5441795" cy="4192858"/>
          </a:xfrm>
          <a:prstGeom prst="rect">
            <a:avLst/>
          </a:prstGeom>
        </p:spPr>
      </p:pic>
    </p:spTree>
    <p:extLst>
      <p:ext uri="{BB962C8B-B14F-4D97-AF65-F5344CB8AC3E}">
        <p14:creationId xmlns:p14="http://schemas.microsoft.com/office/powerpoint/2010/main" val="698268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59" y="365126"/>
            <a:ext cx="2575931" cy="1460500"/>
          </a:xfrm>
        </p:spPr>
        <p:txBody>
          <a:bodyPr>
            <a:normAutofit/>
          </a:bodyPr>
          <a:lstStyle/>
          <a:p>
            <a:r>
              <a:rPr lang="en-US" sz="3200" b="1" i="1" dirty="0" smtClean="0">
                <a:solidFill>
                  <a:srgbClr val="FF0000"/>
                </a:solidFill>
              </a:rPr>
              <a:t>Four Assumptions I’m Making</a:t>
            </a:r>
            <a:endParaRPr lang="en-US" sz="3200" b="1" i="1" dirty="0">
              <a:solidFill>
                <a:srgbClr val="FF0000"/>
              </a:solidFill>
            </a:endParaRPr>
          </a:p>
        </p:txBody>
      </p:sp>
      <p:sp>
        <p:nvSpPr>
          <p:cNvPr id="3" name="Content Placeholder 2"/>
          <p:cNvSpPr>
            <a:spLocks noGrp="1"/>
          </p:cNvSpPr>
          <p:nvPr>
            <p:ph idx="1"/>
          </p:nvPr>
        </p:nvSpPr>
        <p:spPr>
          <a:xfrm>
            <a:off x="3189248" y="365126"/>
            <a:ext cx="8164551" cy="6314454"/>
          </a:xfrm>
          <a:solidFill>
            <a:schemeClr val="tx2">
              <a:lumMod val="40000"/>
              <a:lumOff val="60000"/>
            </a:schemeClr>
          </a:solidFill>
        </p:spPr>
        <p:txBody>
          <a:bodyPr>
            <a:noAutofit/>
          </a:bodyPr>
          <a:lstStyle/>
          <a:p>
            <a:r>
              <a:rPr lang="en-US" sz="3200" dirty="0" smtClean="0"/>
              <a:t>We want to do good work</a:t>
            </a:r>
          </a:p>
          <a:p>
            <a:endParaRPr lang="en-US" sz="3200" dirty="0" smtClean="0"/>
          </a:p>
          <a:p>
            <a:r>
              <a:rPr lang="en-US" sz="3200" dirty="0" smtClean="0"/>
              <a:t>We want to teach well</a:t>
            </a:r>
          </a:p>
          <a:p>
            <a:endParaRPr lang="en-US" sz="3200" dirty="0" smtClean="0"/>
          </a:p>
          <a:p>
            <a:r>
              <a:rPr lang="en-US" sz="3200" dirty="0" smtClean="0"/>
              <a:t>We want students to learn to think and practice in ways we believe are valuable </a:t>
            </a:r>
          </a:p>
          <a:p>
            <a:endParaRPr lang="en-US" sz="3200" dirty="0"/>
          </a:p>
          <a:p>
            <a:r>
              <a:rPr lang="en-US" sz="3200" dirty="0" smtClean="0"/>
              <a:t>We’re happiest &amp; most fulfilled when we are fully engaged in, &amp; attentive to, the moments when we feel something important/significant is happening in our interactions with students</a:t>
            </a:r>
            <a:endParaRPr lang="en-US" sz="3200" dirty="0"/>
          </a:p>
        </p:txBody>
      </p:sp>
    </p:spTree>
    <p:extLst>
      <p:ext uri="{BB962C8B-B14F-4D97-AF65-F5344CB8AC3E}">
        <p14:creationId xmlns:p14="http://schemas.microsoft.com/office/powerpoint/2010/main" val="639717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12" y="100361"/>
            <a:ext cx="7660888" cy="6076602"/>
          </a:xfrm>
          <a:solidFill>
            <a:schemeClr val="accent4">
              <a:lumMod val="20000"/>
              <a:lumOff val="80000"/>
            </a:schemeClr>
          </a:solidFill>
        </p:spPr>
        <p:txBody>
          <a:bodyPr>
            <a:normAutofit/>
          </a:bodyPr>
          <a:lstStyle/>
          <a:p>
            <a:r>
              <a:rPr lang="en-US" sz="2800" dirty="0" smtClean="0"/>
              <a:t>Let’s use an anonymous feedback tool to receive immediate information</a:t>
            </a:r>
            <a:br>
              <a:rPr lang="en-US" sz="2800" dirty="0" smtClean="0"/>
            </a:br>
            <a:r>
              <a:rPr lang="en-US" sz="2800" dirty="0"/>
              <a:t/>
            </a:r>
            <a:br>
              <a:rPr lang="en-US" sz="2800" dirty="0"/>
            </a:br>
            <a:r>
              <a:rPr lang="en-US" sz="2800" dirty="0" smtClean="0"/>
              <a:t>Go to: </a:t>
            </a:r>
            <a:r>
              <a:rPr lang="en-US" sz="4800" b="1" dirty="0" err="1" smtClean="0"/>
              <a:t>sli.do</a:t>
            </a:r>
            <a:r>
              <a:rPr lang="en-US" sz="2800" dirty="0" smtClean="0"/>
              <a:t/>
            </a:r>
            <a:br>
              <a:rPr lang="en-US" sz="2800" dirty="0" smtClean="0"/>
            </a:br>
            <a:r>
              <a:rPr lang="en-US" sz="2800" dirty="0"/>
              <a:t/>
            </a:r>
            <a:br>
              <a:rPr lang="en-US" sz="2800" dirty="0"/>
            </a:br>
            <a:r>
              <a:rPr lang="en-US" dirty="0" smtClean="0">
                <a:solidFill>
                  <a:srgbClr val="FF0000"/>
                </a:solidFill>
              </a:rPr>
              <a:t>Enter Code: </a:t>
            </a:r>
            <a:r>
              <a:rPr lang="en-US" sz="6000" b="1" dirty="0" smtClean="0">
                <a:solidFill>
                  <a:srgbClr val="FF0000"/>
                </a:solidFill>
              </a:rPr>
              <a:t>341791  </a:t>
            </a:r>
            <a:r>
              <a:rPr lang="en-US" sz="2800" dirty="0" smtClean="0"/>
              <a:t/>
            </a:r>
            <a:br>
              <a:rPr lang="en-US" sz="2800" dirty="0" smtClean="0"/>
            </a:br>
            <a:r>
              <a:rPr lang="en-US" sz="2800" dirty="0"/>
              <a:t>O</a:t>
            </a:r>
            <a:r>
              <a:rPr lang="en-US" sz="2800" dirty="0" smtClean="0"/>
              <a:t>r use the QR code opposite</a:t>
            </a:r>
            <a:br>
              <a:rPr lang="en-US" sz="2800" dirty="0" smtClean="0"/>
            </a:br>
            <a:r>
              <a:rPr lang="en-US" sz="2800" dirty="0"/>
              <a:t/>
            </a:r>
            <a:br>
              <a:rPr lang="en-US" sz="2800" dirty="0"/>
            </a:br>
            <a:r>
              <a:rPr lang="en-US" sz="2800" dirty="0" smtClean="0"/>
              <a:t>Respond to the following question – </a:t>
            </a:r>
            <a:r>
              <a:rPr lang="en-US" sz="4000" b="1" dirty="0" smtClean="0">
                <a:solidFill>
                  <a:srgbClr val="FF0000"/>
                </a:solidFill>
              </a:rPr>
              <a:t>When you feel that you’re teaching well, what does that LOOK, SOUND &amp;/or FEEL like?</a:t>
            </a:r>
            <a:endParaRPr lang="en-US" sz="4000" b="1"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49481" y="2851150"/>
            <a:ext cx="3251200" cy="3251200"/>
          </a:xfrm>
        </p:spPr>
      </p:pic>
    </p:spTree>
    <p:extLst>
      <p:ext uri="{BB962C8B-B14F-4D97-AF65-F5344CB8AC3E}">
        <p14:creationId xmlns:p14="http://schemas.microsoft.com/office/powerpoint/2010/main" val="1107104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932" y="267629"/>
            <a:ext cx="5664819" cy="5909334"/>
          </a:xfrm>
          <a:solidFill>
            <a:schemeClr val="accent6">
              <a:lumMod val="60000"/>
              <a:lumOff val="40000"/>
            </a:schemeClr>
          </a:solidFill>
        </p:spPr>
        <p:txBody>
          <a:bodyPr>
            <a:normAutofit/>
          </a:bodyPr>
          <a:lstStyle/>
          <a:p>
            <a:r>
              <a:rPr lang="en-US" sz="2800" b="1" dirty="0" smtClean="0">
                <a:solidFill>
                  <a:srgbClr val="FF0000"/>
                </a:solidFill>
              </a:rPr>
              <a:t>Content Knowledge</a:t>
            </a:r>
            <a:r>
              <a:rPr lang="en-US" sz="2800" b="1" dirty="0" smtClean="0"/>
              <a:t/>
            </a:r>
            <a:br>
              <a:rPr lang="en-US" sz="2800" b="1" dirty="0" smtClean="0"/>
            </a:br>
            <a:r>
              <a:rPr lang="en-US" sz="2800" b="1" dirty="0"/>
              <a:t/>
            </a:r>
            <a:br>
              <a:rPr lang="en-US" sz="2800" b="1" dirty="0"/>
            </a:br>
            <a:r>
              <a:rPr lang="en-US" sz="2800" b="1" dirty="0" smtClean="0">
                <a:solidFill>
                  <a:srgbClr val="FF0000"/>
                </a:solidFill>
              </a:rPr>
              <a:t>Content grammar </a:t>
            </a:r>
            <a:r>
              <a:rPr lang="en-US" sz="2800" b="1" dirty="0" smtClean="0"/>
              <a:t>– a comprehensive, deep &amp; up to date knowledge of the building blocks of skill and information that students need to think and work as an artist, writer, designer, art historian, actor, playwright, poet, director, etc.</a:t>
            </a:r>
            <a:br>
              <a:rPr lang="en-US" sz="2800" b="1" dirty="0" smtClean="0"/>
            </a:br>
            <a:r>
              <a:rPr lang="en-US" sz="2800" b="1" dirty="0"/>
              <a:t/>
            </a:r>
            <a:br>
              <a:rPr lang="en-US" sz="2800" b="1" dirty="0"/>
            </a:br>
            <a:r>
              <a:rPr lang="en-US" sz="2800" b="1" dirty="0" smtClean="0">
                <a:solidFill>
                  <a:srgbClr val="FF0000"/>
                </a:solidFill>
              </a:rPr>
              <a:t>Epistemological grammar </a:t>
            </a:r>
            <a:r>
              <a:rPr lang="en-US" sz="2800" b="1" dirty="0" smtClean="0"/>
              <a:t>– the multiple &amp; contested ways people in your artistic discipline judge creative work to be important, significant, powerful  authentic &amp; legitimate</a:t>
            </a:r>
            <a:endParaRPr lang="en-US" sz="2800" b="1" dirty="0"/>
          </a:p>
        </p:txBody>
      </p:sp>
      <p:sp>
        <p:nvSpPr>
          <p:cNvPr id="3" name="Content Placeholder 2"/>
          <p:cNvSpPr>
            <a:spLocks noGrp="1"/>
          </p:cNvSpPr>
          <p:nvPr>
            <p:ph idx="1"/>
          </p:nvPr>
        </p:nvSpPr>
        <p:spPr>
          <a:xfrm>
            <a:off x="6478858" y="267630"/>
            <a:ext cx="5519854" cy="5909334"/>
          </a:xfrm>
          <a:solidFill>
            <a:schemeClr val="accent5">
              <a:lumMod val="60000"/>
              <a:lumOff val="40000"/>
            </a:schemeClr>
          </a:solidFill>
        </p:spPr>
        <p:txBody>
          <a:bodyPr>
            <a:normAutofit/>
          </a:bodyPr>
          <a:lstStyle/>
          <a:p>
            <a:r>
              <a:rPr lang="en-US" dirty="0" smtClean="0">
                <a:solidFill>
                  <a:srgbClr val="FF0000"/>
                </a:solidFill>
              </a:rPr>
              <a:t>Pedagogic Knowledge</a:t>
            </a:r>
            <a:endParaRPr lang="en-US" dirty="0"/>
          </a:p>
          <a:p>
            <a:r>
              <a:rPr lang="en-US" sz="2000" dirty="0" smtClean="0"/>
              <a:t>A continuous awareness of how students experience learning in your course in multiple ways – </a:t>
            </a:r>
            <a:r>
              <a:rPr lang="en-US" sz="2000" dirty="0" err="1" smtClean="0"/>
              <a:t>sli.do</a:t>
            </a:r>
            <a:r>
              <a:rPr lang="en-US" sz="2000" dirty="0" smtClean="0"/>
              <a:t>, </a:t>
            </a:r>
            <a:r>
              <a:rPr lang="en-US" sz="2000" dirty="0" err="1" smtClean="0"/>
              <a:t>backchannelchat.com</a:t>
            </a:r>
            <a:r>
              <a:rPr lang="en-US" sz="2000" dirty="0" smtClean="0"/>
              <a:t>, the CIQ</a:t>
            </a:r>
          </a:p>
          <a:p>
            <a:endParaRPr lang="en-US" sz="2000" dirty="0"/>
          </a:p>
          <a:p>
            <a:r>
              <a:rPr lang="en-US" sz="2000" dirty="0" smtClean="0"/>
              <a:t>An ability to design learning in which you can adjust activities so that students are supported but also challenged to move beyond current levels of aesthetic skill, judgment &amp; creativity </a:t>
            </a:r>
          </a:p>
          <a:p>
            <a:endParaRPr lang="en-US" sz="2000" dirty="0"/>
          </a:p>
          <a:p>
            <a:r>
              <a:rPr lang="en-US" sz="2000" dirty="0" smtClean="0"/>
              <a:t>A readiness to explain your process to students, saying what your activities are trying to achieve and the experience or theory they’re based on</a:t>
            </a:r>
          </a:p>
          <a:p>
            <a:endParaRPr lang="en-US" sz="2000" dirty="0"/>
          </a:p>
          <a:p>
            <a:r>
              <a:rPr lang="en-US" sz="2000" dirty="0" smtClean="0"/>
              <a:t>A willingness to model publicly learning activities &amp; processes before asking students to engage in these – bringing in your own work for critique </a:t>
            </a:r>
          </a:p>
          <a:p>
            <a:endParaRPr lang="en-US" sz="2000" dirty="0"/>
          </a:p>
          <a:p>
            <a:endParaRPr lang="en-US" sz="2000" dirty="0" smtClean="0"/>
          </a:p>
          <a:p>
            <a:endParaRPr lang="en-US" sz="2400" dirty="0"/>
          </a:p>
          <a:p>
            <a:endParaRPr lang="en-US" sz="2400" dirty="0" smtClean="0"/>
          </a:p>
          <a:p>
            <a:endParaRPr lang="en-US" sz="2400" dirty="0"/>
          </a:p>
          <a:p>
            <a:endParaRPr lang="en-US" sz="2400" dirty="0"/>
          </a:p>
        </p:txBody>
      </p:sp>
    </p:spTree>
    <p:extLst>
      <p:ext uri="{BB962C8B-B14F-4D97-AF65-F5344CB8AC3E}">
        <p14:creationId xmlns:p14="http://schemas.microsoft.com/office/powerpoint/2010/main" val="907107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descr="Talking Circle-1.jpg"/>
          <p:cNvPicPr>
            <a:picLocks noChangeAspect="1"/>
          </p:cNvPicPr>
          <p:nvPr/>
        </p:nvPicPr>
        <p:blipFill>
          <a:blip r:embed="rId2">
            <a:extLst>
              <a:ext uri="{28A0092B-C50C-407E-A947-70E740481C1C}">
                <a14:useLocalDpi xmlns:a14="http://schemas.microsoft.com/office/drawing/2010/main" val="0"/>
              </a:ext>
            </a:extLst>
          </a:blip>
          <a:srcRect t="9246" b="9246"/>
          <a:stretch>
            <a:fillRect/>
          </a:stretch>
        </p:blipFill>
        <p:spPr>
          <a:xfrm>
            <a:off x="0" y="0"/>
            <a:ext cx="12192000" cy="6585666"/>
          </a:xfrm>
          <a:prstGeom prst="rect">
            <a:avLst/>
          </a:prstGeom>
        </p:spPr>
      </p:pic>
    </p:spTree>
    <p:extLst>
      <p:ext uri="{BB962C8B-B14F-4D97-AF65-F5344CB8AC3E}">
        <p14:creationId xmlns:p14="http://schemas.microsoft.com/office/powerpoint/2010/main" val="1753520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840" y="365125"/>
            <a:ext cx="3088888" cy="4619470"/>
          </a:xfrm>
          <a:solidFill>
            <a:schemeClr val="accent5">
              <a:lumMod val="40000"/>
              <a:lumOff val="60000"/>
            </a:schemeClr>
          </a:solidFill>
        </p:spPr>
        <p:txBody>
          <a:bodyPr>
            <a:normAutofit/>
          </a:bodyPr>
          <a:lstStyle/>
          <a:p>
            <a:r>
              <a:rPr lang="en-US" b="1" i="1" dirty="0" smtClean="0">
                <a:solidFill>
                  <a:srgbClr val="FF0000"/>
                </a:solidFill>
              </a:rPr>
              <a:t>Assumptions </a:t>
            </a:r>
            <a:br>
              <a:rPr lang="en-US" b="1" i="1" dirty="0" smtClean="0">
                <a:solidFill>
                  <a:srgbClr val="FF0000"/>
                </a:solidFill>
              </a:rPr>
            </a:br>
            <a:r>
              <a:rPr lang="en-US" b="1" i="1" dirty="0" smtClean="0">
                <a:solidFill>
                  <a:srgbClr val="FF0000"/>
                </a:solidFill>
              </a:rPr>
              <a:t/>
            </a:r>
            <a:br>
              <a:rPr lang="en-US" b="1" i="1" dirty="0" smtClean="0">
                <a:solidFill>
                  <a:srgbClr val="FF0000"/>
                </a:solidFill>
              </a:rPr>
            </a:br>
            <a:r>
              <a:rPr lang="en-US" b="1" i="1" dirty="0" smtClean="0">
                <a:solidFill>
                  <a:srgbClr val="FF0000"/>
                </a:solidFill>
              </a:rPr>
              <a:t>If I arrange chairs in a circle</a:t>
            </a:r>
            <a:endParaRPr lang="en-US" dirty="0"/>
          </a:p>
        </p:txBody>
      </p:sp>
      <p:sp>
        <p:nvSpPr>
          <p:cNvPr id="3" name="Content Placeholder 2"/>
          <p:cNvSpPr>
            <a:spLocks noGrp="1"/>
          </p:cNvSpPr>
          <p:nvPr>
            <p:ph idx="1"/>
          </p:nvPr>
        </p:nvSpPr>
        <p:spPr>
          <a:xfrm>
            <a:off x="4460488" y="1182029"/>
            <a:ext cx="6893312" cy="5341434"/>
          </a:xfrm>
          <a:solidFill>
            <a:schemeClr val="accent2">
              <a:lumMod val="20000"/>
              <a:lumOff val="80000"/>
            </a:schemeClr>
          </a:solidFill>
        </p:spPr>
        <p:txBody>
          <a:bodyPr>
            <a:normAutofit/>
          </a:bodyPr>
          <a:lstStyle/>
          <a:p>
            <a:r>
              <a:rPr lang="en-US" sz="3200" dirty="0" smtClean="0"/>
              <a:t>Students will feel their experience is respected &amp; acknowledged when they walk in.  </a:t>
            </a:r>
          </a:p>
          <a:p>
            <a:r>
              <a:rPr lang="en-US" sz="3200" dirty="0" smtClean="0"/>
              <a:t>This will create a relaxed and congenial environment for learning</a:t>
            </a:r>
          </a:p>
          <a:p>
            <a:r>
              <a:rPr lang="en-US" sz="3200" dirty="0" smtClean="0"/>
              <a:t>The distance between me as the teacher &amp; them as the students will be reduced</a:t>
            </a:r>
          </a:p>
          <a:p>
            <a:r>
              <a:rPr lang="en-US" sz="3200" dirty="0" smtClean="0"/>
              <a:t>Students will be more likely to participate, contribute &amp; ask questions</a:t>
            </a:r>
          </a:p>
        </p:txBody>
      </p:sp>
    </p:spTree>
    <p:extLst>
      <p:ext uri="{BB962C8B-B14F-4D97-AF65-F5344CB8AC3E}">
        <p14:creationId xmlns:p14="http://schemas.microsoft.com/office/powerpoint/2010/main" val="16870598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3313</TotalTime>
  <Words>1304</Words>
  <Application>Microsoft Macintosh PowerPoint</Application>
  <PresentationFormat>Widescreen</PresentationFormat>
  <Paragraphs>113</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Calibri Light</vt:lpstr>
      <vt:lpstr>Mangal</vt:lpstr>
      <vt:lpstr>Arial</vt:lpstr>
      <vt:lpstr>Office Theme</vt:lpstr>
      <vt:lpstr>Teaching Well: Going from Good to Great  School of the Arts University of Nebraska, Omaha April 15th, 2021</vt:lpstr>
      <vt:lpstr>HOME PAGE - www.stephenbrookfield.com</vt:lpstr>
      <vt:lpstr>Who I am</vt:lpstr>
      <vt:lpstr>  Situating Myself as a Teacher…  History of academic mediocrity –failed high school leaving exams, university places cancelled, College of Technology, graduated in bottom half of my class, turned down for graduate study, failed my master’s degree exam – Broadening student-centered assessment measures  Watching my doctoral supervisor – giving me ‘bad’ inconvenient news in a way that I knew was in my own best interests Ethical use of teacher power Relational underpinnings to critical thinking  Balancing Credibility &amp; Authenticity  </vt:lpstr>
      <vt:lpstr>Four Assumptions I’m Making</vt:lpstr>
      <vt:lpstr>Let’s use an anonymous feedback tool to receive immediate information  Go to: sli.do  Enter Code: 341791   Or use the QR code opposite  Respond to the following question – When you feel that you’re teaching well, what does that LOOK, SOUND &amp;/or FEEL like?</vt:lpstr>
      <vt:lpstr>Content Knowledge  Content grammar – a comprehensive, deep &amp; up to date knowledge of the building blocks of skill and information that students need to think and work as an artist, writer, designer, art historian, actor, playwright, poet, director, etc.  Epistemological grammar – the multiple &amp; contested ways people in your artistic discipline judge creative work to be important, significant, powerful  authentic &amp; legitimate</vt:lpstr>
      <vt:lpstr>PowerPoint Presentation</vt:lpstr>
      <vt:lpstr>Assumptions   If I arrange chairs in a circle</vt:lpstr>
      <vt:lpstr>Students’ Perceptions</vt:lpstr>
      <vt:lpstr>Now….</vt:lpstr>
      <vt:lpstr>My climate setting speech</vt:lpstr>
      <vt:lpstr>PowerPoint Presentation</vt:lpstr>
      <vt:lpstr>Circle of Voices Protocol</vt:lpstr>
      <vt:lpstr> CREDIBILITY Expertise – We know our stuff, give multiple examples, &amp; demonstrate our expertise by responding to unexpected questions Experience – We’ve been around the block, know our area of practice Rationale – There’s a method to our madness, we explain why we do what we do Conviction – We show students we want to make sure they’ve understood the material correctly by regular check-ins &amp; individualized evaluation        Brookfield, S.D. 2015 The skillful teacher. Hoboken, NJ: Wiley </vt:lpstr>
      <vt:lpstr>A weekly data source for what &amp; how students are learning – the Critical Incident Questionnaire (CIQ)</vt:lpstr>
      <vt:lpstr>How it’s  administered</vt:lpstr>
      <vt:lpstr>Some of Stephen’s Resources</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Well: Going from Good to Great  School of the Arts University of Nebraska, Omaha April 15th, 2021</dc:title>
  <dc:creator>Brookfield, Stephen D.</dc:creator>
  <cp:lastModifiedBy>Brookfield, Stephen D.</cp:lastModifiedBy>
  <cp:revision>22</cp:revision>
  <dcterms:created xsi:type="dcterms:W3CDTF">2021-04-06T18:45:04Z</dcterms:created>
  <dcterms:modified xsi:type="dcterms:W3CDTF">2021-04-14T18:18:13Z</dcterms:modified>
</cp:coreProperties>
</file>