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86" r:id="rId11"/>
    <p:sldId id="285" r:id="rId12"/>
    <p:sldId id="282" r:id="rId13"/>
    <p:sldId id="278" r:id="rId14"/>
    <p:sldId id="279" r:id="rId15"/>
    <p:sldId id="280" r:id="rId16"/>
    <p:sldId id="276" r:id="rId17"/>
    <p:sldId id="269" r:id="rId18"/>
    <p:sldId id="277" r:id="rId19"/>
    <p:sldId id="287" r:id="rId20"/>
    <p:sldId id="266" r:id="rId21"/>
    <p:sldId id="284" r:id="rId22"/>
    <p:sldId id="283" r:id="rId23"/>
    <p:sldId id="267" r:id="rId24"/>
    <p:sldId id="272" r:id="rId25"/>
    <p:sldId id="273" r:id="rId26"/>
    <p:sldId id="271" r:id="rId27"/>
    <p:sldId id="270" r:id="rId28"/>
    <p:sldId id="263" r:id="rId29"/>
    <p:sldId id="268" r:id="rId30"/>
    <p:sldId id="275"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65"/>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2343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3275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2633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25C57-F615-704D-99F0-B09B7A7A2063}"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36903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25C57-F615-704D-99F0-B09B7A7A2063}" type="datetimeFigureOut">
              <a:rPr lang="en-US" smtClean="0"/>
              <a:t>3/23/22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55986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925C57-F615-704D-99F0-B09B7A7A2063}"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44981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25C57-F615-704D-99F0-B09B7A7A2063}" type="datetimeFigureOut">
              <a:rPr lang="en-US" smtClean="0"/>
              <a:t>3/23/22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4331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925C57-F615-704D-99F0-B09B7A7A2063}" type="datetimeFigureOut">
              <a:rPr lang="en-US" smtClean="0"/>
              <a:t>3/23/22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6276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25C57-F615-704D-99F0-B09B7A7A2063}" type="datetimeFigureOut">
              <a:rPr lang="en-US" smtClean="0"/>
              <a:t>3/23/22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3632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25C57-F615-704D-99F0-B09B7A7A2063}"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96001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25C57-F615-704D-99F0-B09B7A7A2063}" type="datetimeFigureOut">
              <a:rPr lang="en-US" smtClean="0"/>
              <a:t>3/23/22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D70CF-7897-2041-98FB-505568FAAA71}" type="slidenum">
              <a:rPr lang="en-US" smtClean="0"/>
              <a:t>‹#›</a:t>
            </a:fld>
            <a:endParaRPr lang="en-US"/>
          </a:p>
        </p:txBody>
      </p:sp>
    </p:spTree>
    <p:extLst>
      <p:ext uri="{BB962C8B-B14F-4D97-AF65-F5344CB8AC3E}">
        <p14:creationId xmlns:p14="http://schemas.microsoft.com/office/powerpoint/2010/main" val="1764427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5C57-F615-704D-99F0-B09B7A7A2063}" type="datetimeFigureOut">
              <a:rPr lang="en-US" smtClean="0"/>
              <a:t>3/23/22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D70CF-7897-2041-98FB-505568FAAA71}" type="slidenum">
              <a:rPr lang="en-US" smtClean="0"/>
              <a:t>‹#›</a:t>
            </a:fld>
            <a:endParaRPr lang="en-US"/>
          </a:p>
        </p:txBody>
      </p:sp>
    </p:spTree>
    <p:extLst>
      <p:ext uri="{BB962C8B-B14F-4D97-AF65-F5344CB8AC3E}">
        <p14:creationId xmlns:p14="http://schemas.microsoft.com/office/powerpoint/2010/main" val="160324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UlDWRZ7IYqw)" TargetMode="Externa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 Id="rId3" Type="http://schemas.openxmlformats.org/officeDocument/2006/relationships/hyperlink" Target="http://www.stephenbrookfield.com/powerpoints-pdf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 Id="rId3" Type="http://schemas.openxmlformats.org/officeDocument/2006/relationships/image" Target="../media/image2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 Id="rId3" Type="http://schemas.openxmlformats.org/officeDocument/2006/relationships/image" Target="../media/image21.tif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time_continue=3&amp;v=2nmhAJYxFT4&amp;feature=emb_logo" TargetMode="External"/><Relationship Id="rId4" Type="http://schemas.openxmlformats.org/officeDocument/2006/relationships/hyperlink" Target="https://www.nytimes.com/interactive/projects/your-stories/conversations-on-race" TargetMode="External"/><Relationship Id="rId5" Type="http://schemas.openxmlformats.org/officeDocument/2006/relationships/hyperlink" Target="https://www.youtube.com/watch?v=ZkedkvNn5V0" TargetMode="External"/><Relationship Id="rId1" Type="http://schemas.openxmlformats.org/officeDocument/2006/relationships/slideLayout" Target="../slideLayouts/slideLayout2.xml"/><Relationship Id="rId2" Type="http://schemas.openxmlformats.org/officeDocument/2006/relationships/hyperlink" Target="https://opinionator.blogs.nytimes.com/2015/12/24/dear-white-americ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ephenbrookfield.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yZNAAr8czE" TargetMode="External"/><Relationship Id="rId4" Type="http://schemas.openxmlformats.org/officeDocument/2006/relationships/hyperlink" Target="https://www.youtube.com/watch?v=gMEXBFhA-NY" TargetMode="External"/><Relationship Id="rId5" Type="http://schemas.openxmlformats.org/officeDocument/2006/relationships/hyperlink" Target="https://www.youtube.com/watch?v=Nrw6Bf5weTM&amp;t=53s" TargetMode="External"/><Relationship Id="rId6" Type="http://schemas.openxmlformats.org/officeDocument/2006/relationships/hyperlink" Target="https://www.youtube.com/watch?v=UZo06BjmbbE" TargetMode="External"/><Relationship Id="rId7" Type="http://schemas.openxmlformats.org/officeDocument/2006/relationships/hyperlink" Target="https://www.youtube.com/watch?v=45ey4jgoxeU" TargetMode="External"/><Relationship Id="rId8" Type="http://schemas.openxmlformats.org/officeDocument/2006/relationships/hyperlink" Target="https://www.youtube.com/watch?v=TzuOlyyQlug" TargetMode="External"/><Relationship Id="rId9" Type="http://schemas.openxmlformats.org/officeDocument/2006/relationships/hyperlink" Target="https://www.youtube.com/watch?v=IwaOBXzJ3hs" TargetMode="External"/><Relationship Id="rId10" Type="http://schemas.openxmlformats.org/officeDocument/2006/relationships/hyperlink" Target="https://www.youtube.com/watch?v=Cc51rbZok3k" TargetMode="External"/><Relationship Id="rId11" Type="http://schemas.openxmlformats.org/officeDocument/2006/relationships/hyperlink" Target="https://www.youtube.com/watch?v=N4fbr1LlxEk" TargetMode="External"/><Relationship Id="rId1" Type="http://schemas.openxmlformats.org/officeDocument/2006/relationships/slideLayout" Target="../slideLayouts/slideLayout2.xml"/><Relationship Id="rId2" Type="http://schemas.openxmlformats.org/officeDocument/2006/relationships/hyperlink" Target="https://www.youtube.com/watch?v=TnybJZRWi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9289"/>
            <a:ext cx="9144000" cy="2990674"/>
          </a:xfrm>
          <a:solidFill>
            <a:schemeClr val="accent2">
              <a:lumMod val="20000"/>
              <a:lumOff val="80000"/>
            </a:schemeClr>
          </a:solidFill>
        </p:spPr>
        <p:txBody>
          <a:bodyPr>
            <a:normAutofit/>
          </a:bodyPr>
          <a:lstStyle/>
          <a:p>
            <a:r>
              <a:rPr lang="en-US" i="1" dirty="0" smtClean="0">
                <a:solidFill>
                  <a:srgbClr val="FF0000"/>
                </a:solidFill>
                <a:latin typeface="+mn-lt"/>
              </a:rPr>
              <a:t>Teaching with Racial Identity in Mind</a:t>
            </a:r>
            <a:r>
              <a:rPr lang="en-US" dirty="0" smtClean="0">
                <a:latin typeface="+mn-lt"/>
              </a:rPr>
              <a:t/>
            </a:r>
            <a:br>
              <a:rPr lang="en-US" dirty="0" smtClean="0">
                <a:latin typeface="+mn-lt"/>
              </a:rPr>
            </a:br>
            <a:r>
              <a:rPr lang="en-US" sz="3600" dirty="0" smtClean="0">
                <a:latin typeface="+mn-lt"/>
              </a:rPr>
              <a:t>Thomas Jefferson University</a:t>
            </a:r>
            <a:br>
              <a:rPr lang="en-US" sz="3600" dirty="0" smtClean="0">
                <a:latin typeface="+mn-lt"/>
              </a:rPr>
            </a:br>
            <a:r>
              <a:rPr lang="en-US" sz="3600" dirty="0" smtClean="0">
                <a:latin typeface="+mn-lt"/>
              </a:rPr>
              <a:t>April 4</a:t>
            </a:r>
            <a:r>
              <a:rPr lang="en-US" sz="3600" baseline="30000" dirty="0" smtClean="0">
                <a:latin typeface="+mn-lt"/>
              </a:rPr>
              <a:t>th</a:t>
            </a:r>
            <a:r>
              <a:rPr lang="en-US" sz="3600" dirty="0" smtClean="0">
                <a:latin typeface="+mn-lt"/>
              </a:rPr>
              <a:t>, 2022</a:t>
            </a:r>
            <a:endParaRPr lang="en-US" sz="3600" dirty="0">
              <a:latin typeface="+mn-lt"/>
            </a:endParaRPr>
          </a:p>
        </p:txBody>
      </p:sp>
      <p:sp>
        <p:nvSpPr>
          <p:cNvPr id="3" name="Subtitle 2"/>
          <p:cNvSpPr>
            <a:spLocks noGrp="1"/>
          </p:cNvSpPr>
          <p:nvPr>
            <p:ph type="subTitle" idx="1"/>
          </p:nvPr>
        </p:nvSpPr>
        <p:spPr>
          <a:xfrm>
            <a:off x="1524000" y="4086578"/>
            <a:ext cx="9144000" cy="2009422"/>
          </a:xfrm>
          <a:solidFill>
            <a:schemeClr val="accent4">
              <a:lumMod val="20000"/>
              <a:lumOff val="80000"/>
            </a:schemeClr>
          </a:solidFill>
        </p:spPr>
        <p:txBody>
          <a:bodyPr>
            <a:normAutofit fontScale="92500"/>
          </a:bodyPr>
          <a:lstStyle/>
          <a:p>
            <a:r>
              <a:rPr lang="en-US" sz="3200" dirty="0" smtClean="0"/>
              <a:t>Stephen Brookfield</a:t>
            </a:r>
          </a:p>
          <a:p>
            <a:r>
              <a:rPr lang="en-US" sz="3200" dirty="0" smtClean="0"/>
              <a:t>Distinguished Scholar, Antioch University</a:t>
            </a:r>
          </a:p>
          <a:p>
            <a:r>
              <a:rPr lang="en-US" sz="4800" dirty="0" smtClean="0">
                <a:hlinkClick r:id="rId2"/>
              </a:rPr>
              <a:t>http://www.stephenbrookfield.com/</a:t>
            </a:r>
            <a:endParaRPr lang="en-US" sz="4800" dirty="0" smtClean="0"/>
          </a:p>
          <a:p>
            <a:endParaRPr lang="en-US" dirty="0"/>
          </a:p>
        </p:txBody>
      </p:sp>
    </p:spTree>
    <p:extLst>
      <p:ext uri="{BB962C8B-B14F-4D97-AF65-F5344CB8AC3E}">
        <p14:creationId xmlns:p14="http://schemas.microsoft.com/office/powerpoint/2010/main" val="108939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8" y="365124"/>
            <a:ext cx="3770489" cy="6035675"/>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b="1" dirty="0" smtClean="0">
                <a:solidFill>
                  <a:srgbClr val="FF0000"/>
                </a:solidFill>
                <a:latin typeface="+mn-lt"/>
              </a:rPr>
              <a:t>How students of color experience predominantly White spaces</a:t>
            </a:r>
            <a:endParaRPr lang="en-US" b="1" dirty="0">
              <a:solidFill>
                <a:srgbClr val="FF0000"/>
              </a:solidFill>
              <a:latin typeface="+mn-lt"/>
            </a:endParaRPr>
          </a:p>
        </p:txBody>
      </p:sp>
      <p:sp>
        <p:nvSpPr>
          <p:cNvPr id="3" name="Content Placeholder 2"/>
          <p:cNvSpPr>
            <a:spLocks noGrp="1"/>
          </p:cNvSpPr>
          <p:nvPr>
            <p:ph idx="1"/>
          </p:nvPr>
        </p:nvSpPr>
        <p:spPr>
          <a:xfrm>
            <a:off x="4199466" y="365125"/>
            <a:ext cx="7789334" cy="6035674"/>
          </a:xfrm>
          <a:solidFill>
            <a:schemeClr val="accent4">
              <a:lumMod val="20000"/>
              <a:lumOff val="80000"/>
            </a:schemeClr>
          </a:solidFill>
        </p:spPr>
        <p:txBody>
          <a:bodyPr>
            <a:normAutofit fontScale="92500" lnSpcReduction="10000"/>
          </a:bodyPr>
          <a:lstStyle/>
          <a:p>
            <a:r>
              <a:rPr lang="en-US" dirty="0" smtClean="0"/>
              <a:t>This is an unsafe space as regards us raising questions or issues around race</a:t>
            </a:r>
          </a:p>
          <a:p>
            <a:r>
              <a:rPr lang="en-US" dirty="0" smtClean="0"/>
              <a:t>It’s better for us to stay silent than risk being regarded as troublesome or playing the race card</a:t>
            </a:r>
          </a:p>
          <a:p>
            <a:r>
              <a:rPr lang="en-US" dirty="0" smtClean="0"/>
              <a:t>We feel there are constant unspoken assumptions being made about our intellectual capability based on my racial identity </a:t>
            </a:r>
          </a:p>
          <a:p>
            <a:r>
              <a:rPr lang="en-US" dirty="0" smtClean="0"/>
              <a:t>Where are BIPOC amongst faculty and leadership?</a:t>
            </a:r>
          </a:p>
          <a:p>
            <a:r>
              <a:rPr lang="en-US" dirty="0" smtClean="0"/>
              <a:t>Where are BIPOC only spaces where we can engage in ‘real’ talk about survival?</a:t>
            </a:r>
          </a:p>
          <a:p>
            <a:r>
              <a:rPr lang="en-US" dirty="0" smtClean="0"/>
              <a:t>Why don’t White folks raise questions of race? Why do we always have to do this?</a:t>
            </a:r>
          </a:p>
          <a:p>
            <a:r>
              <a:rPr lang="en-US" dirty="0" smtClean="0"/>
              <a:t>Please stop asking us to educate you about this</a:t>
            </a:r>
          </a:p>
          <a:p>
            <a:r>
              <a:rPr lang="en-US" dirty="0" smtClean="0"/>
              <a:t>Please stop showing us how ‘woke’ you are</a:t>
            </a:r>
          </a:p>
          <a:p>
            <a:r>
              <a:rPr lang="en-US" dirty="0" smtClean="0"/>
              <a:t>Please show us that you take equity seriously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39" y="702733"/>
            <a:ext cx="3492500" cy="2480734"/>
          </a:xfrm>
          <a:prstGeom prst="rect">
            <a:avLst/>
          </a:prstGeom>
        </p:spPr>
      </p:pic>
    </p:spTree>
    <p:extLst>
      <p:ext uri="{BB962C8B-B14F-4D97-AF65-F5344CB8AC3E}">
        <p14:creationId xmlns:p14="http://schemas.microsoft.com/office/powerpoint/2010/main" val="76429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23" y="365125"/>
            <a:ext cx="1670756" cy="1325563"/>
          </a:xfrm>
        </p:spPr>
        <p:txBody>
          <a:bodyPr/>
          <a:lstStyle/>
          <a:p>
            <a:r>
              <a:rPr lang="en-US" b="1" i="1" dirty="0" smtClean="0">
                <a:solidFill>
                  <a:srgbClr val="FF0000"/>
                </a:solidFill>
                <a:latin typeface="+mn-lt"/>
              </a:rPr>
              <a:t>Equity</a:t>
            </a:r>
            <a:endParaRPr lang="en-US" b="1" i="1" dirty="0">
              <a:solidFill>
                <a:srgbClr val="FF0000"/>
              </a:solidFill>
              <a:latin typeface="+mn-lt"/>
            </a:endParaRPr>
          </a:p>
        </p:txBody>
      </p:sp>
      <p:sp>
        <p:nvSpPr>
          <p:cNvPr id="3" name="Content Placeholder 2"/>
          <p:cNvSpPr>
            <a:spLocks noGrp="1"/>
          </p:cNvSpPr>
          <p:nvPr>
            <p:ph idx="1"/>
          </p:nvPr>
        </p:nvSpPr>
        <p:spPr>
          <a:xfrm>
            <a:off x="1952979" y="365126"/>
            <a:ext cx="7721600" cy="6340474"/>
          </a:xfrm>
          <a:solidFill>
            <a:schemeClr val="accent6">
              <a:lumMod val="20000"/>
              <a:lumOff val="80000"/>
            </a:schemeClr>
          </a:solidFill>
        </p:spPr>
        <p:txBody>
          <a:bodyPr>
            <a:normAutofit/>
          </a:bodyPr>
          <a:lstStyle/>
          <a:p>
            <a:r>
              <a:rPr lang="en-US" dirty="0"/>
              <a:t>A partially functioning ideal - something we never achieve exactly but we strive for</a:t>
            </a:r>
          </a:p>
          <a:p>
            <a:r>
              <a:rPr lang="en-US" dirty="0"/>
              <a:t>Something students attend to &amp; take seriously – “that’s not fair” = unequal access to resources or unequal treatment based on arbitrary variable</a:t>
            </a:r>
          </a:p>
          <a:p>
            <a:r>
              <a:rPr lang="en-US" dirty="0"/>
              <a:t>Often conceptualized &amp; practiced as an equal opportunity for all to participate in learning &amp;/or decision-making</a:t>
            </a:r>
          </a:p>
          <a:p>
            <a:r>
              <a:rPr lang="en-US" dirty="0"/>
              <a:t>Often conflated with inclusion and balance – all perspectives are considered, striving for representation of students, teachers, authors, content</a:t>
            </a:r>
          </a:p>
          <a:p>
            <a:r>
              <a:rPr lang="en-US" dirty="0"/>
              <a:t>Equal time &amp; weight given to arguments</a:t>
            </a:r>
          </a:p>
          <a:p>
            <a:r>
              <a:rPr lang="en-US" dirty="0"/>
              <a:t>Entails redressing an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4579" y="4233334"/>
            <a:ext cx="2517421" cy="2280356"/>
          </a:xfrm>
          <a:prstGeom prst="rect">
            <a:avLst/>
          </a:prstGeom>
        </p:spPr>
      </p:pic>
    </p:spTree>
    <p:extLst>
      <p:ext uri="{BB962C8B-B14F-4D97-AF65-F5344CB8AC3E}">
        <p14:creationId xmlns:p14="http://schemas.microsoft.com/office/powerpoint/2010/main" val="129989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365125"/>
            <a:ext cx="4425244" cy="5811838"/>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b="1" dirty="0" smtClean="0">
                <a:solidFill>
                  <a:srgbClr val="FF0000"/>
                </a:solidFill>
                <a:latin typeface="+mn-lt"/>
              </a:rPr>
              <a:t>Some Equity Emphases</a:t>
            </a:r>
            <a:endParaRPr lang="en-US" b="1" dirty="0">
              <a:solidFill>
                <a:srgbClr val="FF0000"/>
              </a:solidFill>
              <a:latin typeface="+mn-lt"/>
            </a:endParaRPr>
          </a:p>
        </p:txBody>
      </p:sp>
      <p:sp>
        <p:nvSpPr>
          <p:cNvPr id="3" name="Content Placeholder 2"/>
          <p:cNvSpPr>
            <a:spLocks noGrp="1"/>
          </p:cNvSpPr>
          <p:nvPr>
            <p:ph idx="1"/>
          </p:nvPr>
        </p:nvSpPr>
        <p:spPr>
          <a:xfrm>
            <a:off x="4605867" y="365125"/>
            <a:ext cx="7405512" cy="6148564"/>
          </a:xfrm>
          <a:solidFill>
            <a:schemeClr val="accent4">
              <a:lumMod val="20000"/>
              <a:lumOff val="80000"/>
            </a:schemeClr>
          </a:solidFill>
        </p:spPr>
        <p:txBody>
          <a:bodyPr>
            <a:normAutofit fontScale="70000" lnSpcReduction="20000"/>
          </a:bodyPr>
          <a:lstStyle/>
          <a:p>
            <a:r>
              <a:rPr lang="en-GB" sz="3400" dirty="0" smtClean="0"/>
              <a:t>Provision </a:t>
            </a:r>
            <a:r>
              <a:rPr lang="en-GB" sz="3400" dirty="0"/>
              <a:t>of supports for those previously marginalized once they arrive on campus – cluster hires, BIPOC-only support spaces</a:t>
            </a:r>
          </a:p>
          <a:p>
            <a:r>
              <a:rPr lang="en-GB" sz="3400" dirty="0"/>
              <a:t>The fight against dominant ideologies such as white supremacy, patriarchy, ableism and transphobia</a:t>
            </a:r>
          </a:p>
          <a:p>
            <a:r>
              <a:rPr lang="en-GB" sz="3400" dirty="0"/>
              <a:t>The deliberate attempt to include scholarship, paradigms &amp; practices from previously excluded groups</a:t>
            </a:r>
          </a:p>
          <a:p>
            <a:r>
              <a:rPr lang="en-GB" sz="3400" dirty="0"/>
              <a:t>The inclusion of multiple perspectives, bodies of knowledge, ways of knowing, modes of communication and forms of assessment – orality, aesthetics, visual, musical</a:t>
            </a:r>
            <a:r>
              <a:rPr lang="en-US" sz="3400" dirty="0"/>
              <a:t> (</a:t>
            </a:r>
            <a:r>
              <a:rPr lang="en-US" sz="3400" dirty="0" smtClean="0"/>
              <a:t>Dancing </a:t>
            </a:r>
            <a:r>
              <a:rPr lang="en-US" sz="3400" dirty="0"/>
              <a:t>your Physics Ph.D. </a:t>
            </a:r>
            <a:r>
              <a:rPr lang="en-US" sz="3400" dirty="0">
                <a:hlinkClick r:id="rId2"/>
              </a:rPr>
              <a:t>https://</a:t>
            </a:r>
            <a:r>
              <a:rPr lang="en-US" sz="3400" dirty="0" smtClean="0">
                <a:hlinkClick r:id="rId2"/>
              </a:rPr>
              <a:t>www.youtube.com/watch?v=UlDWRZ7IYqw)</a:t>
            </a:r>
            <a:endParaRPr lang="en-US" sz="3400" dirty="0"/>
          </a:p>
          <a:p>
            <a:r>
              <a:rPr lang="en-US" sz="3400" dirty="0"/>
              <a:t>Questioning the automatic privileging of Eurocentric epistemology – </a:t>
            </a:r>
            <a:r>
              <a:rPr lang="en-US" sz="3400" dirty="0" smtClean="0"/>
              <a:t>written text</a:t>
            </a:r>
            <a:r>
              <a:rPr lang="en-US" sz="3400" dirty="0"/>
              <a:t>, solo </a:t>
            </a:r>
            <a:r>
              <a:rPr lang="en-US" sz="3400" dirty="0" smtClean="0"/>
              <a:t>scholarship, narrative as overly subjective &amp; untrustworthy, suspicion of emotional expression </a:t>
            </a:r>
            <a:endParaRPr lang="en-US" sz="3400" dirty="0"/>
          </a:p>
          <a:p>
            <a:r>
              <a:rPr lang="en-US" sz="3400" dirty="0"/>
              <a:t>An attempt to incorporate &amp; examine questions of establishing truth &amp; legitimate knowledge, “regimes of truth*” </a:t>
            </a:r>
          </a:p>
          <a:p>
            <a:r>
              <a:rPr lang="en-US" sz="2000" dirty="0"/>
              <a:t>*Foucault, M. 1980. </a:t>
            </a:r>
            <a:r>
              <a:rPr lang="en-US" sz="2000" i="1" dirty="0"/>
              <a:t>Power/knowledge:</a:t>
            </a:r>
            <a:r>
              <a:rPr lang="en-US" sz="2000" dirty="0"/>
              <a:t> </a:t>
            </a:r>
            <a:r>
              <a:rPr lang="en-US" sz="2000" i="1" dirty="0"/>
              <a:t>Selected interviews and other writings, 1972-1977</a:t>
            </a:r>
            <a:r>
              <a:rPr lang="en-US" sz="2000" dirty="0"/>
              <a:t>. New York: Pantheon Press.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4" y="746512"/>
            <a:ext cx="3849510" cy="2854643"/>
          </a:xfrm>
          <a:prstGeom prst="rect">
            <a:avLst/>
          </a:prstGeom>
        </p:spPr>
      </p:pic>
    </p:spTree>
    <p:extLst>
      <p:ext uri="{BB962C8B-B14F-4D97-AF65-F5344CB8AC3E}">
        <p14:creationId xmlns:p14="http://schemas.microsoft.com/office/powerpoint/2010/main" val="143124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2" y="365125"/>
            <a:ext cx="4899378" cy="6351764"/>
          </a:xfrm>
        </p:spPr>
        <p:txBody>
          <a:bodyPr>
            <a:normAutofit fontScale="90000"/>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b="1" dirty="0" smtClean="0">
                <a:solidFill>
                  <a:srgbClr val="FF0000"/>
                </a:solidFill>
              </a:rPr>
              <a:t>In a predominantly White faculty, staff &amp; leadership institution “Good </a:t>
            </a:r>
            <a:r>
              <a:rPr lang="en-US" b="1" dirty="0">
                <a:solidFill>
                  <a:srgbClr val="FF0000"/>
                </a:solidFill>
              </a:rPr>
              <a:t>Whites” – like me (Stephen)</a:t>
            </a:r>
            <a:endParaRPr lang="en-US" dirty="0"/>
          </a:p>
        </p:txBody>
      </p:sp>
      <p:sp>
        <p:nvSpPr>
          <p:cNvPr id="3" name="Content Placeholder 2"/>
          <p:cNvSpPr>
            <a:spLocks noGrp="1"/>
          </p:cNvSpPr>
          <p:nvPr>
            <p:ph idx="1"/>
          </p:nvPr>
        </p:nvSpPr>
        <p:spPr>
          <a:xfrm>
            <a:off x="5238044" y="365125"/>
            <a:ext cx="6115756" cy="6351764"/>
          </a:xfrm>
          <a:solidFill>
            <a:schemeClr val="accent1">
              <a:lumMod val="20000"/>
              <a:lumOff val="80000"/>
            </a:schemeClr>
          </a:solidFill>
        </p:spPr>
        <p:txBody>
          <a:bodyPr>
            <a:normAutofit fontScale="85000" lnSpcReduction="20000"/>
          </a:bodyPr>
          <a:lstStyle/>
          <a:p>
            <a:r>
              <a:rPr lang="en-US" sz="3300" dirty="0"/>
              <a:t>Believe that we don’t see race </a:t>
            </a:r>
          </a:p>
          <a:p>
            <a:r>
              <a:rPr lang="en-US" sz="3300" dirty="0"/>
              <a:t>Believe everyone is a human being &amp; we should treat everyone the same (colorblind ideology)</a:t>
            </a:r>
          </a:p>
          <a:p>
            <a:r>
              <a:rPr lang="en-US" sz="3300" dirty="0"/>
              <a:t>Believe we focus on actions &amp; individual character, not racial identity</a:t>
            </a:r>
          </a:p>
          <a:p>
            <a:r>
              <a:rPr lang="en-US" sz="3300" dirty="0"/>
              <a:t>Choose when to engage in race and anti-racism</a:t>
            </a:r>
          </a:p>
          <a:p>
            <a:r>
              <a:rPr lang="en-US" sz="3300" dirty="0"/>
              <a:t>Can monitor our own racism</a:t>
            </a:r>
          </a:p>
          <a:p>
            <a:r>
              <a:rPr lang="en-US" sz="3300" dirty="0"/>
              <a:t>Believe we have a pure, anti-racist soul</a:t>
            </a:r>
          </a:p>
          <a:p>
            <a:r>
              <a:rPr lang="en-US" sz="3300" dirty="0"/>
              <a:t>Believe we are free of white supremacist conditioning</a:t>
            </a:r>
          </a:p>
          <a:p>
            <a:r>
              <a:rPr lang="en-US" sz="3300" dirty="0"/>
              <a:t>View racism as something committed by less enlightened whites</a:t>
            </a:r>
          </a:p>
          <a:p>
            <a:r>
              <a:rPr lang="en-US" sz="3300" dirty="0" smtClean="0"/>
              <a:t>View </a:t>
            </a:r>
            <a:r>
              <a:rPr lang="en-US" sz="3300" dirty="0"/>
              <a:t>ourselves as allies of people of color </a:t>
            </a:r>
          </a:p>
          <a:p>
            <a:r>
              <a:rPr lang="en-US" sz="2100" dirty="0" smtClean="0"/>
              <a:t>(</a:t>
            </a:r>
            <a:r>
              <a:rPr lang="en-US" sz="2100" dirty="0"/>
              <a:t>Shannon Sullivan </a:t>
            </a:r>
            <a:r>
              <a:rPr lang="en-US" sz="2100" i="1" dirty="0"/>
              <a:t>Good White People </a:t>
            </a:r>
            <a:r>
              <a:rPr lang="en-US" sz="2100" dirty="0"/>
              <a:t>2014)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90" y="474133"/>
            <a:ext cx="2734734" cy="2968978"/>
          </a:xfrm>
          <a:prstGeom prst="rect">
            <a:avLst/>
          </a:prstGeom>
        </p:spPr>
      </p:pic>
    </p:spTree>
    <p:extLst>
      <p:ext uri="{BB962C8B-B14F-4D97-AF65-F5344CB8AC3E}">
        <p14:creationId xmlns:p14="http://schemas.microsoft.com/office/powerpoint/2010/main" val="1679751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8" y="365124"/>
            <a:ext cx="3657599" cy="2840919"/>
          </a:xfrm>
        </p:spPr>
        <p:txBody>
          <a:bodyPr>
            <a:normAutofit/>
          </a:bodyPr>
          <a:lstStyle/>
          <a:p>
            <a:pPr algn="ctr"/>
            <a:r>
              <a:rPr lang="en-US" sz="3600" b="1" i="1" dirty="0" smtClean="0">
                <a:solidFill>
                  <a:srgbClr val="FF0000"/>
                </a:solidFill>
              </a:rPr>
              <a:t>Typical Behaviors </a:t>
            </a:r>
            <a:r>
              <a:rPr lang="en-US" sz="3600" b="1" i="1" dirty="0">
                <a:solidFill>
                  <a:srgbClr val="FF0000"/>
                </a:solidFill>
              </a:rPr>
              <a:t>of “Good Whites</a:t>
            </a:r>
            <a:r>
              <a:rPr lang="en-US" sz="3600" b="1" i="1" dirty="0" smtClean="0">
                <a:solidFill>
                  <a:srgbClr val="FF0000"/>
                </a:solidFill>
              </a:rPr>
              <a:t>” in a Predominantly White Organization </a:t>
            </a:r>
            <a:endParaRPr lang="en-US" sz="3600" dirty="0"/>
          </a:p>
        </p:txBody>
      </p:sp>
      <p:sp>
        <p:nvSpPr>
          <p:cNvPr id="3" name="Content Placeholder 2"/>
          <p:cNvSpPr>
            <a:spLocks noGrp="1"/>
          </p:cNvSpPr>
          <p:nvPr>
            <p:ph idx="1"/>
          </p:nvPr>
        </p:nvSpPr>
        <p:spPr>
          <a:xfrm>
            <a:off x="4030132" y="365124"/>
            <a:ext cx="7323667" cy="6317897"/>
          </a:xfrm>
          <a:solidFill>
            <a:schemeClr val="accent1">
              <a:lumMod val="20000"/>
              <a:lumOff val="80000"/>
            </a:schemeClr>
          </a:solidFill>
        </p:spPr>
        <p:txBody>
          <a:bodyPr>
            <a:normAutofit fontScale="92500" lnSpcReduction="20000"/>
          </a:bodyPr>
          <a:lstStyle/>
          <a:p>
            <a:r>
              <a:rPr lang="en-US" dirty="0"/>
              <a:t>When confronted with examples of their learned racism, good Whites will vigorously deny any racist intent, claim they have been misunderstood, are acting innocently, &amp; are being unfairly accused</a:t>
            </a:r>
          </a:p>
          <a:p>
            <a:r>
              <a:rPr lang="en-US" dirty="0" smtClean="0"/>
              <a:t>We will </a:t>
            </a:r>
            <a:r>
              <a:rPr lang="en-US" dirty="0"/>
              <a:t>become defensive &amp; immediately seek to explain to people of color the “real” meaning of their behavior</a:t>
            </a:r>
          </a:p>
          <a:p>
            <a:r>
              <a:rPr lang="en-US" dirty="0" smtClean="0"/>
              <a:t>We will </a:t>
            </a:r>
            <a:r>
              <a:rPr lang="en-US" dirty="0"/>
              <a:t>resist “sitting with” the reality that they have learned racism &amp; White supremacy throughout their lives &amp; carry those viruses</a:t>
            </a:r>
          </a:p>
          <a:p>
            <a:r>
              <a:rPr lang="en-US" dirty="0" smtClean="0"/>
              <a:t>We will </a:t>
            </a:r>
            <a:r>
              <a:rPr lang="en-US" dirty="0"/>
              <a:t>accuse people of color of imagining things, seeing racism where it doesn’t exist, &amp; denying the validity of Whites’ experience</a:t>
            </a:r>
          </a:p>
          <a:p>
            <a:r>
              <a:rPr lang="en-US" dirty="0" smtClean="0"/>
              <a:t>We will </a:t>
            </a:r>
            <a:r>
              <a:rPr lang="en-US" dirty="0"/>
              <a:t>come to each other’s defense in multi-racial discussions</a:t>
            </a:r>
          </a:p>
          <a:p>
            <a:r>
              <a:rPr lang="en-US" dirty="0"/>
              <a:t>I know this because these are all of my learned behaviors </a:t>
            </a:r>
            <a:r>
              <a:rPr lang="en-US" sz="2000" dirty="0"/>
              <a:t>   </a:t>
            </a:r>
          </a:p>
          <a:p>
            <a:r>
              <a:rPr lang="en-US" sz="2000" dirty="0"/>
              <a:t>(Robin </a:t>
            </a:r>
            <a:r>
              <a:rPr lang="en-US" sz="2000" dirty="0" err="1"/>
              <a:t>DiAngelo</a:t>
            </a:r>
            <a:r>
              <a:rPr lang="en-US" sz="2000" dirty="0"/>
              <a:t> </a:t>
            </a:r>
            <a:r>
              <a:rPr lang="en-US" sz="2000" i="1" dirty="0"/>
              <a:t>White Fragility </a:t>
            </a:r>
            <a:r>
              <a:rPr lang="en-US" sz="2000" dirty="0"/>
              <a:t>2018)  (Shannon Sullivan </a:t>
            </a:r>
            <a:r>
              <a:rPr lang="en-US" sz="2000" i="1" dirty="0"/>
              <a:t>Good White People </a:t>
            </a:r>
            <a:r>
              <a:rPr lang="en-US" sz="2000" dirty="0"/>
              <a:t>2014)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77" y="3307643"/>
            <a:ext cx="2936523" cy="3048002"/>
          </a:xfrm>
          <a:prstGeom prst="rect">
            <a:avLst/>
          </a:prstGeom>
        </p:spPr>
      </p:pic>
    </p:spTree>
    <p:extLst>
      <p:ext uri="{BB962C8B-B14F-4D97-AF65-F5344CB8AC3E}">
        <p14:creationId xmlns:p14="http://schemas.microsoft.com/office/powerpoint/2010/main" val="2150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796822" cy="3856919"/>
          </a:xfrm>
        </p:spPr>
        <p:txBody>
          <a:bodyPr>
            <a:normAutofit/>
          </a:bodyPr>
          <a:lstStyle/>
          <a:p>
            <a:r>
              <a:rPr lang="en-US" sz="3200" b="1" i="1" dirty="0">
                <a:solidFill>
                  <a:srgbClr val="FF0000"/>
                </a:solidFill>
              </a:rPr>
              <a:t>Hard Truths – What I Know as a White Instructor in a </a:t>
            </a:r>
            <a:r>
              <a:rPr lang="en-US" sz="3200" b="1" i="1" dirty="0" smtClean="0">
                <a:solidFill>
                  <a:srgbClr val="FF0000"/>
                </a:solidFill>
              </a:rPr>
              <a:t>Predominantly White </a:t>
            </a:r>
            <a:r>
              <a:rPr lang="en-US" sz="3200" b="1" i="1" dirty="0">
                <a:solidFill>
                  <a:srgbClr val="FF0000"/>
                </a:solidFill>
              </a:rPr>
              <a:t>Environment</a:t>
            </a:r>
            <a:endParaRPr lang="en-US" sz="3200" dirty="0"/>
          </a:p>
        </p:txBody>
      </p:sp>
      <p:sp>
        <p:nvSpPr>
          <p:cNvPr id="3" name="Content Placeholder 2"/>
          <p:cNvSpPr>
            <a:spLocks noGrp="1"/>
          </p:cNvSpPr>
          <p:nvPr>
            <p:ph idx="1"/>
          </p:nvPr>
        </p:nvSpPr>
        <p:spPr>
          <a:xfrm>
            <a:off x="4143022" y="365125"/>
            <a:ext cx="7495822" cy="6329186"/>
          </a:xfrm>
          <a:solidFill>
            <a:schemeClr val="accent1">
              <a:lumMod val="20000"/>
              <a:lumOff val="80000"/>
            </a:schemeClr>
          </a:solidFill>
        </p:spPr>
        <p:txBody>
          <a:bodyPr>
            <a:normAutofit fontScale="85000" lnSpcReduction="20000"/>
          </a:bodyPr>
          <a:lstStyle/>
          <a:p>
            <a:r>
              <a:rPr lang="en-US" dirty="0"/>
              <a:t>I MUST call out racist behavior (including in myself) as soon as I see it. If I don’t I will have no credibility in the eyes of students and colleagues of color.</a:t>
            </a:r>
          </a:p>
          <a:p>
            <a:r>
              <a:rPr lang="en-US" dirty="0"/>
              <a:t>I MUST assume that for students and colleagues of color EVERYTHING is seen through the lens of race. For them, NOTHING is “race free”.</a:t>
            </a:r>
          </a:p>
          <a:p>
            <a:r>
              <a:rPr lang="en-US" dirty="0"/>
              <a:t>I MUST acknowledge my own racist behavior when it’s pointed out to me – not try to ‘explain’ it away, not protest my innocence: I must regard it as truth.</a:t>
            </a:r>
          </a:p>
          <a:p>
            <a:r>
              <a:rPr lang="en-US" dirty="0"/>
              <a:t>I MUST NEVER try to talk people of color “out of” their testimony of racism.</a:t>
            </a:r>
          </a:p>
          <a:p>
            <a:r>
              <a:rPr lang="en-US" dirty="0"/>
              <a:t>I MUST NEVER invoke “being respectful” or “seeing all sides of this” as a way of avoiding painful truths about my own socialization into, &amp; learning of, racism.</a:t>
            </a:r>
          </a:p>
          <a:p>
            <a:r>
              <a:rPr lang="en-US" dirty="0"/>
              <a:t>I MUST NEVER claim to be an “ally” or anti-racist “friend”.</a:t>
            </a:r>
          </a:p>
          <a:p>
            <a:r>
              <a:rPr lang="en-US" dirty="0"/>
              <a:t>I MUST NEVER ask people of color to teach me about racism or to tell me what I should do – figuring out what whites should do is OUR responsibility.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33" y="4222044"/>
            <a:ext cx="2393245" cy="2472267"/>
          </a:xfrm>
          <a:prstGeom prst="rect">
            <a:avLst/>
          </a:prstGeom>
        </p:spPr>
      </p:pic>
    </p:spTree>
    <p:extLst>
      <p:ext uri="{BB962C8B-B14F-4D97-AF65-F5344CB8AC3E}">
        <p14:creationId xmlns:p14="http://schemas.microsoft.com/office/powerpoint/2010/main" val="28440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84711" cy="6857998"/>
          </a:xfrm>
          <a:solidFill>
            <a:schemeClr val="accent4">
              <a:lumMod val="20000"/>
              <a:lumOff val="80000"/>
            </a:schemeClr>
          </a:solidFill>
        </p:spPr>
        <p:txBody>
          <a:bodyPr>
            <a:noAutofit/>
          </a:bodyPr>
          <a:lstStyle/>
          <a:p>
            <a:pPr algn="ctr"/>
            <a:r>
              <a:rPr lang="en-US" sz="3200" b="1" i="1" dirty="0" smtClean="0">
                <a:solidFill>
                  <a:srgbClr val="7030A0"/>
                </a:solidFill>
              </a:rPr>
              <a:t>So What Can We Expect in a Multiracial classroom? </a:t>
            </a:r>
            <a:br>
              <a:rPr lang="en-US" sz="3200" b="1" i="1" dirty="0" smtClean="0">
                <a:solidFill>
                  <a:srgbClr val="7030A0"/>
                </a:solidFill>
              </a:rPr>
            </a:br>
            <a:r>
              <a:rPr lang="en-US" sz="3200" b="1" i="1" dirty="0">
                <a:solidFill>
                  <a:srgbClr val="7030A0"/>
                </a:solidFill>
              </a:rPr>
              <a:t/>
            </a:r>
            <a:br>
              <a:rPr lang="en-US" sz="3200" b="1" i="1" dirty="0">
                <a:solidFill>
                  <a:srgbClr val="7030A0"/>
                </a:solidFill>
              </a:rPr>
            </a:br>
            <a:r>
              <a:rPr lang="en-US" sz="3200" b="1" i="1" dirty="0" smtClean="0">
                <a:solidFill>
                  <a:srgbClr val="7030A0"/>
                </a:solidFill>
              </a:rPr>
              <a:t/>
            </a:r>
            <a:br>
              <a:rPr lang="en-US" sz="3200" b="1" i="1" dirty="0" smtClean="0">
                <a:solidFill>
                  <a:srgbClr val="7030A0"/>
                </a:solidFill>
              </a:rPr>
            </a:br>
            <a:r>
              <a:rPr lang="en-US" sz="3200" b="1" i="1" dirty="0">
                <a:solidFill>
                  <a:srgbClr val="7030A0"/>
                </a:solidFill>
              </a:rPr>
              <a:t/>
            </a:r>
            <a:br>
              <a:rPr lang="en-US" sz="3200" b="1" i="1" dirty="0">
                <a:solidFill>
                  <a:srgbClr val="7030A0"/>
                </a:solidFill>
              </a:rPr>
            </a:br>
            <a:r>
              <a:rPr lang="en-US" sz="3200" b="1" i="1" dirty="0" smtClean="0"/>
              <a:t/>
            </a:r>
            <a:br>
              <a:rPr lang="en-US" sz="3200" b="1" i="1" dirty="0" smtClean="0"/>
            </a:br>
            <a:r>
              <a:rPr lang="en-US" sz="3200" b="1" dirty="0" smtClean="0"/>
              <a:t/>
            </a:r>
            <a:br>
              <a:rPr lang="en-US" sz="3200" b="1" dirty="0" smtClean="0"/>
            </a:br>
            <a:r>
              <a:rPr lang="en-US" sz="3200" b="1" dirty="0" smtClean="0"/>
              <a:t/>
            </a:r>
            <a:br>
              <a:rPr lang="en-US" sz="3200" b="1" dirty="0" smtClean="0"/>
            </a:br>
            <a:r>
              <a:rPr lang="en-US" sz="2800" b="1" dirty="0" smtClean="0"/>
              <a:t>An </a:t>
            </a:r>
            <a:r>
              <a:rPr lang="en-US" sz="2800" b="1" dirty="0">
                <a:solidFill>
                  <a:srgbClr val="FF0000"/>
                </a:solidFill>
              </a:rPr>
              <a:t>arithmetic level </a:t>
            </a:r>
            <a:r>
              <a:rPr lang="en-US" sz="2800" b="1" dirty="0"/>
              <a:t>of understanding of the dynamics of pervasive, structural racism amongst many whites who have not thought much about racial identity &amp; whiteness</a:t>
            </a:r>
            <a:r>
              <a:rPr lang="en-US" sz="3200" b="1" dirty="0"/>
              <a:t/>
            </a:r>
            <a:br>
              <a:rPr lang="en-US" sz="3200" b="1" dirty="0"/>
            </a:br>
            <a:r>
              <a:rPr lang="en-US" sz="3200" b="1" dirty="0"/>
              <a:t>  </a:t>
            </a:r>
            <a:r>
              <a:rPr lang="en-US" sz="3200" b="1" i="1" dirty="0">
                <a:solidFill>
                  <a:srgbClr val="00B050"/>
                </a:solidFill>
              </a:rPr>
              <a:t>THIS IS A REASON FOR</a:t>
            </a:r>
            <a:br>
              <a:rPr lang="en-US" sz="3200" b="1" i="1" dirty="0">
                <a:solidFill>
                  <a:srgbClr val="00B050"/>
                </a:solidFill>
              </a:rPr>
            </a:br>
            <a:r>
              <a:rPr lang="en-US" sz="3200" b="1" i="1" dirty="0">
                <a:solidFill>
                  <a:srgbClr val="00B050"/>
                </a:solidFill>
              </a:rPr>
              <a:t>AFFINITY GROUPS</a:t>
            </a:r>
            <a:endParaRPr lang="en-US" sz="3200" dirty="0">
              <a:solidFill>
                <a:srgbClr val="00B050"/>
              </a:solidFill>
            </a:endParaRPr>
          </a:p>
        </p:txBody>
      </p:sp>
      <p:sp>
        <p:nvSpPr>
          <p:cNvPr id="3" name="Content Placeholder 2"/>
          <p:cNvSpPr>
            <a:spLocks noGrp="1"/>
          </p:cNvSpPr>
          <p:nvPr>
            <p:ph idx="1"/>
          </p:nvPr>
        </p:nvSpPr>
        <p:spPr>
          <a:xfrm>
            <a:off x="6084710" y="0"/>
            <a:ext cx="6107290" cy="6857999"/>
          </a:xfrm>
          <a:solidFill>
            <a:schemeClr val="accent2">
              <a:lumMod val="20000"/>
              <a:lumOff val="80000"/>
            </a:schemeClr>
          </a:solidFill>
        </p:spPr>
        <p:txBody>
          <a:bodyPr>
            <a:normAutofit lnSpcReduction="10000"/>
          </a:bodyPr>
          <a:lstStyle/>
          <a:p>
            <a:endParaRPr lang="en-US" sz="3200" dirty="0"/>
          </a:p>
          <a:p>
            <a:endParaRPr lang="en-US" sz="3200" dirty="0" smtClean="0"/>
          </a:p>
          <a:p>
            <a:endParaRPr lang="en-US" sz="3200" dirty="0" smtClean="0"/>
          </a:p>
          <a:p>
            <a:endParaRPr lang="en-US" sz="3200" dirty="0" smtClean="0"/>
          </a:p>
          <a:p>
            <a:endParaRPr lang="en-US" sz="3200" dirty="0"/>
          </a:p>
          <a:p>
            <a:endParaRPr lang="en-US" sz="3200" dirty="0" smtClean="0"/>
          </a:p>
          <a:p>
            <a:endParaRPr lang="en-US" sz="3200" dirty="0"/>
          </a:p>
          <a:p>
            <a:pPr algn="ctr"/>
            <a:r>
              <a:rPr lang="en-US" dirty="0" smtClean="0"/>
              <a:t>A </a:t>
            </a:r>
            <a:r>
              <a:rPr lang="en-US" dirty="0">
                <a:solidFill>
                  <a:srgbClr val="FF0000"/>
                </a:solidFill>
              </a:rPr>
              <a:t>calculus level </a:t>
            </a:r>
            <a:r>
              <a:rPr lang="en-US" dirty="0"/>
              <a:t>of understanding amongst black, indigenous and people of color (BIPOC) who have negotiated the dynamics of structural racism &amp; white supremacy all their lives</a:t>
            </a:r>
          </a:p>
          <a:p>
            <a:pPr algn="ctr"/>
            <a:r>
              <a:rPr lang="en-US" sz="3200" i="1" dirty="0">
                <a:solidFill>
                  <a:srgbClr val="00B050"/>
                </a:solidFill>
              </a:rPr>
              <a:t>TIRED OF WITNESSING ‘WOKENESS’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55" y="533401"/>
            <a:ext cx="3810000" cy="213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55" y="1325034"/>
            <a:ext cx="4038600" cy="2019300"/>
          </a:xfrm>
          <a:prstGeom prst="rect">
            <a:avLst/>
          </a:prstGeom>
        </p:spPr>
      </p:pic>
    </p:spTree>
    <p:extLst>
      <p:ext uri="{BB962C8B-B14F-4D97-AF65-F5344CB8AC3E}">
        <p14:creationId xmlns:p14="http://schemas.microsoft.com/office/powerpoint/2010/main" val="1618592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08888" cy="6857999"/>
          </a:xfrm>
          <a:solidFill>
            <a:schemeClr val="accent4">
              <a:lumMod val="20000"/>
              <a:lumOff val="80000"/>
            </a:schemeClr>
          </a:solidFill>
        </p:spPr>
        <p:txBody>
          <a:bodyPr>
            <a:normAutofit/>
          </a:bodyPr>
          <a:lstStyle/>
          <a:p>
            <a:pPr algn="ct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a:solidFill>
                  <a:srgbClr val="FF0000"/>
                </a:solidFill>
                <a:latin typeface="+mn-lt"/>
              </a:rPr>
              <a:t/>
            </a:r>
            <a:br>
              <a:rPr lang="en-US" sz="2400" b="1" i="1" dirty="0">
                <a:solidFill>
                  <a:srgbClr val="FF0000"/>
                </a:solidFill>
                <a:latin typeface="+mn-lt"/>
              </a:rPr>
            </a:br>
            <a:r>
              <a:rPr lang="en-US" sz="2400" b="1" i="1" dirty="0" smtClean="0">
                <a:solidFill>
                  <a:srgbClr val="FF0000"/>
                </a:solidFill>
                <a:latin typeface="+mn-lt"/>
              </a:rPr>
              <a:t/>
            </a:r>
            <a:br>
              <a:rPr lang="en-US" sz="2400" b="1" i="1" dirty="0" smtClean="0">
                <a:solidFill>
                  <a:srgbClr val="FF0000"/>
                </a:solidFill>
                <a:latin typeface="+mn-lt"/>
              </a:rPr>
            </a:br>
            <a:r>
              <a:rPr lang="en-US" sz="2400" b="1" i="1" dirty="0" smtClean="0">
                <a:solidFill>
                  <a:srgbClr val="FF0000"/>
                </a:solidFill>
                <a:latin typeface="+mn-lt"/>
              </a:rPr>
              <a:t>WHITE </a:t>
            </a:r>
            <a:r>
              <a:rPr lang="en-US" sz="2400" b="1" i="1" dirty="0">
                <a:solidFill>
                  <a:srgbClr val="FF0000"/>
                </a:solidFill>
                <a:latin typeface="+mn-lt"/>
              </a:rPr>
              <a:t>AFFINITY GROUPS</a:t>
            </a:r>
            <a:r>
              <a:rPr lang="en-US" sz="2400" dirty="0" smtClean="0">
                <a:latin typeface="+mn-lt"/>
              </a:rPr>
              <a:t/>
            </a:r>
            <a:br>
              <a:rPr lang="en-US" sz="2400" dirty="0" smtClean="0">
                <a:latin typeface="+mn-lt"/>
              </a:rPr>
            </a:br>
            <a:r>
              <a:rPr lang="en-US" sz="2400" dirty="0">
                <a:latin typeface="+mn-lt"/>
              </a:rPr>
              <a:t>No need to prove oneself as a “good, woke White person” – or to declare </a:t>
            </a:r>
            <a:r>
              <a:rPr lang="en-US" sz="2400" dirty="0" err="1">
                <a:latin typeface="+mn-lt"/>
              </a:rPr>
              <a:t>allyship</a:t>
            </a: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No opportunity to ask BIPOC to educate White people on race</a:t>
            </a:r>
            <a:br>
              <a:rPr lang="en-US" sz="2400" dirty="0">
                <a:latin typeface="+mn-lt"/>
              </a:rPr>
            </a:br>
            <a:r>
              <a:rPr lang="en-US" sz="2400" dirty="0">
                <a:latin typeface="+mn-lt"/>
              </a:rPr>
              <a:t/>
            </a:r>
            <a:br>
              <a:rPr lang="en-US" sz="2400" dirty="0">
                <a:latin typeface="+mn-lt"/>
              </a:rPr>
            </a:br>
            <a:r>
              <a:rPr lang="en-US" sz="2400" dirty="0">
                <a:latin typeface="+mn-lt"/>
              </a:rPr>
              <a:t>Lessens fear of saying the ‘wrong’ thing in front of BIPOC peers</a:t>
            </a:r>
            <a:br>
              <a:rPr lang="en-US" sz="2400" dirty="0">
                <a:latin typeface="+mn-lt"/>
              </a:rPr>
            </a:br>
            <a:r>
              <a:rPr lang="en-US" sz="2400" dirty="0">
                <a:latin typeface="+mn-lt"/>
              </a:rPr>
              <a:t/>
            </a:r>
            <a:br>
              <a:rPr lang="en-US" sz="2400" dirty="0">
                <a:latin typeface="+mn-lt"/>
              </a:rPr>
            </a:br>
            <a:r>
              <a:rPr lang="en-US" sz="2400" dirty="0">
                <a:latin typeface="+mn-lt"/>
              </a:rPr>
              <a:t>Removes temptation to ‘confess’ to racism &amp; ask absolution from BIPOC</a:t>
            </a:r>
          </a:p>
        </p:txBody>
      </p:sp>
      <p:sp>
        <p:nvSpPr>
          <p:cNvPr id="3" name="Content Placeholder 2"/>
          <p:cNvSpPr>
            <a:spLocks noGrp="1"/>
          </p:cNvSpPr>
          <p:nvPr>
            <p:ph idx="1"/>
          </p:nvPr>
        </p:nvSpPr>
        <p:spPr>
          <a:xfrm>
            <a:off x="6208888" y="0"/>
            <a:ext cx="5983112" cy="6858000"/>
          </a:xfrm>
          <a:solidFill>
            <a:schemeClr val="accent1">
              <a:lumMod val="20000"/>
              <a:lumOff val="80000"/>
            </a:schemeClr>
          </a:solidFill>
        </p:spPr>
        <p:txBody>
          <a:bodyPr>
            <a:normAutofit/>
          </a:bodyPr>
          <a:lstStyle/>
          <a:p>
            <a:pPr algn="ctr"/>
            <a:r>
              <a:rPr lang="en-US" sz="2400" b="1" i="1" dirty="0" smtClean="0">
                <a:solidFill>
                  <a:srgbClr val="FF0000"/>
                </a:solidFill>
              </a:rPr>
              <a:t>BIPOC AFFINITY GROUPS</a:t>
            </a:r>
          </a:p>
          <a:p>
            <a:pPr algn="ctr"/>
            <a:r>
              <a:rPr lang="en-US" sz="2400" dirty="0" smtClean="0"/>
              <a:t>No need to ‘take care’ of sensitivities of White egos</a:t>
            </a:r>
          </a:p>
          <a:p>
            <a:pPr algn="ctr"/>
            <a:r>
              <a:rPr lang="en-US" sz="2400" dirty="0" smtClean="0"/>
              <a:t>Chance to relax in real talk around experiences of racism</a:t>
            </a:r>
          </a:p>
          <a:p>
            <a:pPr algn="ctr"/>
            <a:r>
              <a:rPr lang="en-US" sz="2400" dirty="0" smtClean="0"/>
              <a:t>Can develop support networks &amp; provide emotional sustenance</a:t>
            </a:r>
          </a:p>
          <a:p>
            <a:pPr algn="ctr"/>
            <a:r>
              <a:rPr lang="en-US" sz="2400" dirty="0" smtClean="0"/>
              <a:t>Share knowledge of negotiating the White power structure</a:t>
            </a:r>
          </a:p>
          <a:p>
            <a:pPr algn="ctr"/>
            <a:r>
              <a:rPr lang="en-US" sz="2400" dirty="0" smtClean="0"/>
              <a:t>No requests to ‘teach’ Whites about race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40" y="100361"/>
            <a:ext cx="3187700" cy="2552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425" y="4086578"/>
            <a:ext cx="4003286" cy="2687444"/>
          </a:xfrm>
          <a:prstGeom prst="rect">
            <a:avLst/>
          </a:prstGeom>
        </p:spPr>
      </p:pic>
    </p:spTree>
    <p:extLst>
      <p:ext uri="{BB962C8B-B14F-4D97-AF65-F5344CB8AC3E}">
        <p14:creationId xmlns:p14="http://schemas.microsoft.com/office/powerpoint/2010/main" val="13405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27289"/>
          </a:xfrm>
        </p:spPr>
        <p:txBody>
          <a:bodyPr/>
          <a:lstStyle/>
          <a:p>
            <a:r>
              <a:rPr lang="en-US" b="1" i="1" dirty="0">
                <a:solidFill>
                  <a:srgbClr val="FF0000"/>
                </a:solidFill>
              </a:rPr>
              <a:t>The danger of </a:t>
            </a:r>
            <a:r>
              <a:rPr lang="en-US" b="1" i="1" dirty="0" smtClean="0">
                <a:solidFill>
                  <a:srgbClr val="FF0000"/>
                </a:solidFill>
              </a:rPr>
              <a:t>performing White </a:t>
            </a:r>
            <a:r>
              <a:rPr lang="en-US" b="1" i="1" dirty="0">
                <a:solidFill>
                  <a:srgbClr val="FF0000"/>
                </a:solidFill>
              </a:rPr>
              <a:t>‘</a:t>
            </a:r>
            <a:r>
              <a:rPr lang="en-US" b="1" i="1" dirty="0" err="1">
                <a:solidFill>
                  <a:srgbClr val="FF0000"/>
                </a:solidFill>
              </a:rPr>
              <a:t>wokeness</a:t>
            </a:r>
            <a:r>
              <a:rPr lang="en-US" dirty="0"/>
              <a:t>’</a:t>
            </a:r>
          </a:p>
        </p:txBody>
      </p:sp>
      <p:sp>
        <p:nvSpPr>
          <p:cNvPr id="3" name="Content Placeholder 2"/>
          <p:cNvSpPr>
            <a:spLocks noGrp="1"/>
          </p:cNvSpPr>
          <p:nvPr>
            <p:ph idx="1"/>
          </p:nvPr>
        </p:nvSpPr>
        <p:spPr>
          <a:xfrm>
            <a:off x="0" y="1027288"/>
            <a:ext cx="12192000" cy="5830711"/>
          </a:xfrm>
          <a:solidFill>
            <a:schemeClr val="accent6">
              <a:lumMod val="20000"/>
              <a:lumOff val="80000"/>
            </a:schemeClr>
          </a:solidFill>
        </p:spPr>
        <p:txBody>
          <a:bodyPr>
            <a:normAutofit fontScale="85000" lnSpcReduction="20000"/>
          </a:bodyPr>
          <a:lstStyle/>
          <a:p>
            <a:pPr marL="0" lvl="0" indent="0">
              <a:lnSpc>
                <a:spcPct val="100000"/>
              </a:lnSpc>
              <a:spcBef>
                <a:spcPts val="0"/>
              </a:spcBef>
              <a:buNone/>
            </a:pPr>
            <a:r>
              <a:rPr lang="en-US" dirty="0"/>
              <a:t>“I honestly have been having a hard time being in predominately white classes lately as people in this country realize, </a:t>
            </a:r>
            <a:r>
              <a:rPr lang="en-US" i="1" dirty="0"/>
              <a:t>again</a:t>
            </a:r>
            <a:r>
              <a:rPr lang="en-US" dirty="0"/>
              <a:t>, the issues that exist in America for Black people.</a:t>
            </a:r>
          </a:p>
          <a:p>
            <a:pPr marL="0" lvl="0" indent="0">
              <a:lnSpc>
                <a:spcPct val="100000"/>
              </a:lnSpc>
              <a:spcBef>
                <a:spcPts val="0"/>
              </a:spcBef>
              <a:buNone/>
            </a:pPr>
            <a:r>
              <a:rPr lang="en-US" dirty="0"/>
              <a:t> </a:t>
            </a:r>
          </a:p>
          <a:p>
            <a:pPr marL="0" lvl="0" indent="0">
              <a:lnSpc>
                <a:spcPct val="100000"/>
              </a:lnSpc>
              <a:spcBef>
                <a:spcPts val="0"/>
              </a:spcBef>
              <a:buNone/>
            </a:pPr>
            <a:r>
              <a:rPr lang="en-US" dirty="0"/>
              <a:t>While she was giving her long spiel on her good work, I couldn't figure out where to place my feelings. I could see it from a mile away; I even prepped myself for it before the class. </a:t>
            </a:r>
          </a:p>
          <a:p>
            <a:pPr marL="0" lvl="0" indent="0">
              <a:lnSpc>
                <a:spcPct val="100000"/>
              </a:lnSpc>
              <a:spcBef>
                <a:spcPts val="0"/>
              </a:spcBef>
              <a:buNone/>
            </a:pPr>
            <a:endParaRPr lang="en-US" dirty="0"/>
          </a:p>
          <a:p>
            <a:pPr marL="0" lvl="0" indent="0">
              <a:lnSpc>
                <a:spcPct val="100000"/>
              </a:lnSpc>
              <a:spcBef>
                <a:spcPts val="0"/>
              </a:spcBef>
              <a:buNone/>
            </a:pPr>
            <a:r>
              <a:rPr lang="en-US" dirty="0"/>
              <a:t>I prepared for </a:t>
            </a:r>
            <a:r>
              <a:rPr lang="en-US" i="1" dirty="0"/>
              <a:t>THIS</a:t>
            </a:r>
            <a:r>
              <a:rPr lang="en-US" dirty="0"/>
              <a:t>, but I still wasn’t ready. Her actions were </a:t>
            </a:r>
            <a:r>
              <a:rPr lang="en-US" dirty="0" err="1"/>
              <a:t>soooo</a:t>
            </a:r>
            <a:r>
              <a:rPr lang="en-US" dirty="0"/>
              <a:t> predictable, well, to me. It was something I knew was bound to happen in a class placed right in the heart of the world grappling with whether or not Black lives matter. But still I felt completely uncomfortable, sick. </a:t>
            </a:r>
          </a:p>
          <a:p>
            <a:pPr marL="0" lvl="0" indent="0">
              <a:lnSpc>
                <a:spcPct val="100000"/>
              </a:lnSpc>
              <a:spcBef>
                <a:spcPts val="0"/>
              </a:spcBef>
              <a:buNone/>
            </a:pPr>
            <a:endParaRPr lang="en-US" dirty="0"/>
          </a:p>
          <a:p>
            <a:pPr marL="0" lvl="0" indent="0">
              <a:lnSpc>
                <a:spcPct val="100000"/>
              </a:lnSpc>
              <a:spcBef>
                <a:spcPts val="0"/>
              </a:spcBef>
              <a:buNone/>
            </a:pPr>
            <a:r>
              <a:rPr lang="en-US" dirty="0"/>
              <a:t>Now, I am not one to dim anyone's light, but all I felt like saying was, "oh, okay. That's cute. You want a cookie?" </a:t>
            </a:r>
          </a:p>
          <a:p>
            <a:pPr marL="0" lvl="0" indent="0">
              <a:lnSpc>
                <a:spcPct val="100000"/>
              </a:lnSpc>
              <a:spcBef>
                <a:spcPts val="0"/>
              </a:spcBef>
              <a:buNone/>
            </a:pPr>
            <a:endParaRPr lang="en-US" dirty="0"/>
          </a:p>
          <a:p>
            <a:pPr marL="0" lvl="0" indent="0">
              <a:lnSpc>
                <a:spcPct val="100000"/>
              </a:lnSpc>
              <a:spcBef>
                <a:spcPts val="0"/>
              </a:spcBef>
              <a:buNone/>
            </a:pPr>
            <a:r>
              <a:rPr lang="en-US" dirty="0"/>
              <a:t>I couldn't help but think, "this is not something new, why is it new to you? Why are you just now having these conversations?" </a:t>
            </a:r>
          </a:p>
          <a:p>
            <a:pPr marL="0" lvl="0" indent="0">
              <a:lnSpc>
                <a:spcPct val="100000"/>
              </a:lnSpc>
              <a:spcBef>
                <a:spcPts val="0"/>
              </a:spcBef>
              <a:buNone/>
            </a:pPr>
            <a:endParaRPr lang="en-US" dirty="0"/>
          </a:p>
          <a:p>
            <a:pPr marL="0" lvl="0" indent="0">
              <a:lnSpc>
                <a:spcPct val="100000"/>
              </a:lnSpc>
              <a:spcBef>
                <a:spcPts val="0"/>
              </a:spcBef>
              <a:buNone/>
            </a:pPr>
            <a:r>
              <a:rPr lang="en-US" dirty="0"/>
              <a:t>I do not know this woman and may never have a class with her again; however, I will always remember what she did and how it made me feel.” </a:t>
            </a:r>
          </a:p>
          <a:p>
            <a:pPr marL="0" lvl="0" indent="0">
              <a:lnSpc>
                <a:spcPct val="100000"/>
              </a:lnSpc>
              <a:spcBef>
                <a:spcPts val="0"/>
              </a:spcBef>
              <a:buNone/>
            </a:pPr>
            <a:r>
              <a:rPr lang="en-US" sz="2000" dirty="0"/>
              <a:t>                                                Carmina Maye 2020 </a:t>
            </a:r>
            <a:r>
              <a:rPr lang="en-US" sz="2000" i="1" dirty="0"/>
              <a:t>I Really Wanted this to Be a Poem</a:t>
            </a:r>
            <a:r>
              <a:rPr lang="en-US" sz="2000" dirty="0"/>
              <a:t>. (Dept. of Art &amp; Art Education, Teachers College)</a:t>
            </a:r>
          </a:p>
          <a:p>
            <a:endParaRPr lang="en-US" dirty="0"/>
          </a:p>
        </p:txBody>
      </p:sp>
    </p:spTree>
    <p:extLst>
      <p:ext uri="{BB962C8B-B14F-4D97-AF65-F5344CB8AC3E}">
        <p14:creationId xmlns:p14="http://schemas.microsoft.com/office/powerpoint/2010/main" val="1455228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5778"/>
            <a:ext cx="6592711" cy="6299200"/>
          </a:xfrm>
        </p:spPr>
        <p:txBody>
          <a:bodyPr>
            <a:normAutofit fontScale="90000"/>
          </a:bodyPr>
          <a:lstStyle/>
          <a:p>
            <a:r>
              <a:rPr lang="en-US" dirty="0" smtClean="0">
                <a:latin typeface="+mn-lt"/>
              </a:rPr>
              <a:t>Go to </a:t>
            </a:r>
            <a:r>
              <a:rPr lang="en-US" sz="6000" b="1" dirty="0" err="1" smtClean="0">
                <a:solidFill>
                  <a:srgbClr val="FF0000"/>
                </a:solidFill>
                <a:latin typeface="+mn-lt"/>
              </a:rPr>
              <a:t>sli.do</a:t>
            </a:r>
            <a:r>
              <a:rPr lang="en-US" dirty="0" smtClean="0">
                <a:latin typeface="+mn-lt"/>
              </a:rPr>
              <a:t/>
            </a:r>
            <a:br>
              <a:rPr lang="en-US" dirty="0" smtClean="0">
                <a:latin typeface="+mn-lt"/>
              </a:rPr>
            </a:br>
            <a:r>
              <a:rPr lang="en-US" dirty="0" smtClean="0">
                <a:latin typeface="+mn-lt"/>
              </a:rPr>
              <a:t>Enter code: </a:t>
            </a:r>
            <a:r>
              <a:rPr lang="en-US" sz="6000" b="1" dirty="0" smtClean="0">
                <a:solidFill>
                  <a:srgbClr val="FF0000"/>
                </a:solidFill>
                <a:latin typeface="+mn-lt"/>
              </a:rPr>
              <a:t>484515</a:t>
            </a:r>
            <a:r>
              <a:rPr lang="en-US" dirty="0" smtClean="0">
                <a:latin typeface="+mn-lt"/>
              </a:rPr>
              <a:t/>
            </a:r>
            <a:br>
              <a:rPr lang="en-US" dirty="0" smtClean="0">
                <a:latin typeface="+mn-lt"/>
              </a:rPr>
            </a:br>
            <a:r>
              <a:rPr lang="en-US" dirty="0" smtClean="0">
                <a:latin typeface="+mn-lt"/>
              </a:rPr>
              <a:t>(Or use the QR code opposite)</a:t>
            </a:r>
            <a:br>
              <a:rPr lang="en-US" dirty="0" smtClean="0">
                <a:latin typeface="+mn-lt"/>
              </a:rPr>
            </a:br>
            <a:r>
              <a:rPr lang="en-US" dirty="0" smtClean="0">
                <a:latin typeface="+mn-lt"/>
              </a:rPr>
              <a:t/>
            </a:r>
            <a:br>
              <a:rPr lang="en-US" dirty="0" smtClean="0">
                <a:latin typeface="+mn-lt"/>
              </a:rPr>
            </a:br>
            <a:r>
              <a:rPr lang="en-US" dirty="0" smtClean="0">
                <a:latin typeface="+mn-lt"/>
              </a:rPr>
              <a:t>Respond to this question</a:t>
            </a:r>
            <a:r>
              <a:rPr lang="mr-IN" dirty="0" smtClean="0">
                <a:latin typeface="+mn-lt"/>
              </a:rPr>
              <a:t>…</a:t>
            </a:r>
            <a:r>
              <a:rPr lang="en-US" dirty="0">
                <a:latin typeface="+mn-lt"/>
              </a:rPr>
              <a:t/>
            </a:r>
            <a:br>
              <a:rPr lang="en-US" dirty="0">
                <a:latin typeface="+mn-lt"/>
              </a:rPr>
            </a:br>
            <a:r>
              <a:rPr lang="en-US" b="1" i="1" dirty="0">
                <a:solidFill>
                  <a:srgbClr val="FF0000"/>
                </a:solidFill>
                <a:latin typeface="+mn-lt"/>
              </a:rPr>
              <a:t>What are the problems or missteps you've witnessed or encountered when racial issues arise in classrooms, meetings or advisement? </a:t>
            </a:r>
            <a:endParaRPr lang="en-US" sz="4900" b="1" i="1" dirty="0">
              <a:solidFill>
                <a:srgbClr val="FF000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44089" y="930715"/>
            <a:ext cx="3251200" cy="3251200"/>
          </a:xfrm>
        </p:spPr>
      </p:pic>
    </p:spTree>
    <p:extLst>
      <p:ext uri="{BB962C8B-B14F-4D97-AF65-F5344CB8AC3E}">
        <p14:creationId xmlns:p14="http://schemas.microsoft.com/office/powerpoint/2010/main" val="61430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78"/>
            <a:ext cx="10515600" cy="1004712"/>
          </a:xfrm>
        </p:spPr>
        <p:txBody>
          <a:bodyPr/>
          <a:lstStyle/>
          <a:p>
            <a:pPr algn="ctr"/>
            <a:r>
              <a:rPr lang="en-US" b="1" i="1" dirty="0" smtClean="0">
                <a:solidFill>
                  <a:srgbClr val="FF0000"/>
                </a:solidFill>
              </a:rPr>
              <a:t>How to access this power point</a:t>
            </a:r>
            <a:r>
              <a:rPr lang="mr-IN" b="1" i="1" dirty="0" smtClean="0">
                <a:solidFill>
                  <a:srgbClr val="FF0000"/>
                </a:solidFill>
              </a:rPr>
              <a:t>…</a:t>
            </a:r>
            <a:endParaRPr lang="en-US" dirty="0"/>
          </a:p>
        </p:txBody>
      </p:sp>
      <p:sp>
        <p:nvSpPr>
          <p:cNvPr id="3" name="Content Placeholder 2"/>
          <p:cNvSpPr>
            <a:spLocks noGrp="1"/>
          </p:cNvSpPr>
          <p:nvPr>
            <p:ph idx="1"/>
          </p:nvPr>
        </p:nvSpPr>
        <p:spPr>
          <a:xfrm>
            <a:off x="838200" y="1128890"/>
            <a:ext cx="10515600" cy="5531553"/>
          </a:xfrm>
          <a:solidFill>
            <a:schemeClr val="accent6">
              <a:lumMod val="20000"/>
              <a:lumOff val="80000"/>
            </a:schemeClr>
          </a:solidFill>
        </p:spPr>
        <p:txBody>
          <a:bodyPr>
            <a:normAutofit/>
          </a:bodyPr>
          <a:lstStyle/>
          <a:p>
            <a:pPr algn="ctr"/>
            <a:r>
              <a:rPr lang="en-US" sz="3600" dirty="0" smtClean="0"/>
              <a:t>Go to my home page: </a:t>
            </a:r>
            <a:r>
              <a:rPr lang="en-US" sz="3600" dirty="0" smtClean="0">
                <a:hlinkClick r:id="rId2"/>
              </a:rPr>
              <a:t>http://www.stephenbrookfield.com/</a:t>
            </a:r>
            <a:endParaRPr lang="en-US" sz="3600" dirty="0" smtClean="0"/>
          </a:p>
          <a:p>
            <a:pPr algn="ctr"/>
            <a:r>
              <a:rPr lang="en-US" sz="3600" dirty="0" smtClean="0"/>
              <a:t>Click on the “Resources” link (top left, next to ‘Home’</a:t>
            </a:r>
          </a:p>
          <a:p>
            <a:pPr algn="ctr"/>
            <a:r>
              <a:rPr lang="en-US" sz="3600" dirty="0" smtClean="0"/>
              <a:t>Scroll down to power points &amp; pdf’s </a:t>
            </a:r>
            <a:r>
              <a:rPr lang="en-US" sz="3600" dirty="0" smtClean="0">
                <a:hlinkClick r:id="rId3"/>
              </a:rPr>
              <a:t>http://www.stephenbrookfield.com/powerpoints-pdfs</a:t>
            </a:r>
            <a:endParaRPr lang="en-US" sz="3600" dirty="0" smtClean="0"/>
          </a:p>
          <a:p>
            <a:pPr algn="ctr"/>
            <a:r>
              <a:rPr lang="en-US" sz="3600" dirty="0" smtClean="0"/>
              <a:t>This power point is the 1st one listed –</a:t>
            </a:r>
            <a:r>
              <a:rPr lang="en-US" sz="3600" i="1" dirty="0" smtClean="0">
                <a:solidFill>
                  <a:srgbClr val="FF0000"/>
                </a:solidFill>
              </a:rPr>
              <a:t>Teaching with Racial Identity in Mind</a:t>
            </a:r>
          </a:p>
          <a:p>
            <a:pPr algn="ctr"/>
            <a:r>
              <a:rPr lang="en-US" sz="3600" dirty="0" smtClean="0"/>
              <a:t>Feel free to steal anything from my home page – it’s open access for free download</a:t>
            </a:r>
          </a:p>
          <a:p>
            <a:endParaRPr lang="en-US" dirty="0"/>
          </a:p>
        </p:txBody>
      </p:sp>
    </p:spTree>
    <p:extLst>
      <p:ext uri="{BB962C8B-B14F-4D97-AF65-F5344CB8AC3E}">
        <p14:creationId xmlns:p14="http://schemas.microsoft.com/office/powerpoint/2010/main" val="399715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07466" cy="6857999"/>
          </a:xfrm>
        </p:spPr>
        <p:txBody>
          <a:bodyPr/>
          <a:lstStyle/>
          <a:p>
            <a:pPr algn="ct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a:t/>
            </a:r>
            <a:br>
              <a:rPr lang="en-US" sz="3200" b="1" i="1" dirty="0"/>
            </a:br>
            <a:r>
              <a:rPr lang="en-US" sz="3200" b="1" i="1" dirty="0" smtClean="0"/>
              <a:t/>
            </a:r>
            <a:br>
              <a:rPr lang="en-US" sz="3200" b="1" i="1" dirty="0" smtClean="0"/>
            </a:br>
            <a:r>
              <a:rPr lang="en-US" sz="3200" b="1" i="1" dirty="0" smtClean="0"/>
              <a:t>TWO KINDS OF PREPARATION FOR TEACHING &amp; LEADING AROUND RACE</a:t>
            </a:r>
            <a:r>
              <a:rPr lang="en-US" dirty="0" smtClean="0"/>
              <a:t/>
            </a:r>
            <a:br>
              <a:rPr lang="en-US" dirty="0" smtClean="0"/>
            </a:br>
            <a:endParaRPr lang="en-US" dirty="0"/>
          </a:p>
        </p:txBody>
      </p:sp>
      <p:sp>
        <p:nvSpPr>
          <p:cNvPr id="3" name="Content Placeholder 2"/>
          <p:cNvSpPr>
            <a:spLocks noGrp="1"/>
          </p:cNvSpPr>
          <p:nvPr>
            <p:ph idx="1"/>
          </p:nvPr>
        </p:nvSpPr>
        <p:spPr>
          <a:xfrm>
            <a:off x="4707466" y="0"/>
            <a:ext cx="7394223" cy="6858000"/>
          </a:xfrm>
        </p:spPr>
        <p:txBody>
          <a:bodyPr>
            <a:normAutofit fontScale="92500"/>
          </a:bodyPr>
          <a:lstStyle/>
          <a:p>
            <a:r>
              <a:rPr lang="en-US" b="1" i="1" dirty="0" smtClean="0">
                <a:solidFill>
                  <a:srgbClr val="FF0000"/>
                </a:solidFill>
              </a:rPr>
              <a:t>Technical (Content)</a:t>
            </a:r>
            <a:r>
              <a:rPr lang="en-US" dirty="0" smtClean="0">
                <a:solidFill>
                  <a:srgbClr val="FF0000"/>
                </a:solidFill>
              </a:rPr>
              <a:t> – reading, viewing, thinking, reflecting on nature of racism, white identity, white supremacy, anti-blackness etc. </a:t>
            </a:r>
          </a:p>
          <a:p>
            <a:r>
              <a:rPr lang="en-US" b="1" i="1" dirty="0" smtClean="0">
                <a:solidFill>
                  <a:srgbClr val="FF0000"/>
                </a:solidFill>
              </a:rPr>
              <a:t>Technical (Process)</a:t>
            </a:r>
            <a:r>
              <a:rPr lang="en-US" dirty="0" smtClean="0">
                <a:solidFill>
                  <a:srgbClr val="FF0000"/>
                </a:solidFill>
              </a:rPr>
              <a:t> – how to model disclosure, choose good narratives, build trust, scaffold learning from simple to complex, use protocols</a:t>
            </a:r>
          </a:p>
          <a:p>
            <a:r>
              <a:rPr lang="en-US" b="1" i="1" dirty="0" smtClean="0">
                <a:solidFill>
                  <a:srgbClr val="0070C0"/>
                </a:solidFill>
              </a:rPr>
              <a:t>Emotional (EQ)</a:t>
            </a:r>
            <a:r>
              <a:rPr lang="en-US" dirty="0" smtClean="0">
                <a:solidFill>
                  <a:srgbClr val="0070C0"/>
                </a:solidFill>
              </a:rPr>
              <a:t> – this is inherently emotional work in which people are laying bare their identities, experiences, convictions and feelings. It will sometimes be raw &amp; contentious and people will become distressed, angry, and uncomfortable</a:t>
            </a:r>
          </a:p>
          <a:p>
            <a:r>
              <a:rPr lang="en-US" b="1" i="1" dirty="0" smtClean="0">
                <a:solidFill>
                  <a:srgbClr val="0070C0"/>
                </a:solidFill>
              </a:rPr>
              <a:t>Emotional (Mistakes)</a:t>
            </a:r>
            <a:r>
              <a:rPr lang="en-US" dirty="0" smtClean="0">
                <a:solidFill>
                  <a:srgbClr val="0070C0"/>
                </a:solidFill>
              </a:rPr>
              <a:t> – this is inherently unpredictable work &amp; you’ll constantly feel like you’ve screwed up, made mistakes, said or done the wrong thing, and mishandled situations</a:t>
            </a:r>
          </a:p>
          <a:p>
            <a:r>
              <a:rPr lang="en-US" dirty="0" smtClean="0"/>
              <a:t>Two ways to address race, racism, racial dynamics </a:t>
            </a:r>
            <a:r>
              <a:rPr lang="en-US" sz="4200" b="1" i="1" dirty="0" smtClean="0">
                <a:solidFill>
                  <a:srgbClr val="FF0000"/>
                </a:solidFill>
              </a:rPr>
              <a:t>IMPERFECTLY or NOT AT ALL!</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088"/>
            <a:ext cx="4707466" cy="3589866"/>
          </a:xfrm>
          <a:prstGeom prst="rect">
            <a:avLst/>
          </a:prstGeom>
        </p:spPr>
      </p:pic>
    </p:spTree>
    <p:extLst>
      <p:ext uri="{BB962C8B-B14F-4D97-AF65-F5344CB8AC3E}">
        <p14:creationId xmlns:p14="http://schemas.microsoft.com/office/powerpoint/2010/main" val="1480011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89" y="3522133"/>
            <a:ext cx="2957689" cy="2654830"/>
          </a:xfrm>
        </p:spPr>
        <p:txBody>
          <a:bodyPr/>
          <a:lstStyle/>
          <a:p>
            <a:pPr algn="ctr"/>
            <a:r>
              <a:rPr lang="en-US" b="1" i="1" dirty="0">
                <a:solidFill>
                  <a:srgbClr val="FF0000"/>
                </a:solidFill>
              </a:rPr>
              <a:t>So where do we go from here?</a:t>
            </a:r>
            <a:endParaRPr lang="en-US" dirty="0"/>
          </a:p>
        </p:txBody>
      </p:sp>
      <p:sp>
        <p:nvSpPr>
          <p:cNvPr id="3" name="Content Placeholder 2"/>
          <p:cNvSpPr>
            <a:spLocks noGrp="1"/>
          </p:cNvSpPr>
          <p:nvPr>
            <p:ph idx="1"/>
          </p:nvPr>
        </p:nvSpPr>
        <p:spPr>
          <a:xfrm>
            <a:off x="3499557" y="790221"/>
            <a:ext cx="6123946" cy="5386741"/>
          </a:xfrm>
          <a:solidFill>
            <a:schemeClr val="accent6">
              <a:lumMod val="20000"/>
              <a:lumOff val="80000"/>
            </a:schemeClr>
          </a:solidFill>
        </p:spPr>
        <p:txBody>
          <a:bodyPr>
            <a:normAutofit fontScale="92500" lnSpcReduction="20000"/>
          </a:bodyPr>
          <a:lstStyle/>
          <a:p>
            <a:r>
              <a:rPr lang="en-US" dirty="0"/>
              <a:t>Understand that calling out racism is the responsibility of whites – don’t wait for BIPOC to be the first to raise these issues</a:t>
            </a:r>
          </a:p>
          <a:p>
            <a:r>
              <a:rPr lang="en-US" dirty="0"/>
              <a:t>Don’t wait for people of color to say they’re uncomfortable with something – if you have any unease, name it</a:t>
            </a:r>
          </a:p>
          <a:p>
            <a:r>
              <a:rPr lang="en-US" dirty="0"/>
              <a:t>Work on naming racism as LEARNED behavior – not as an individual soul flaw or inherent lack of humanity, empathy, compassion </a:t>
            </a:r>
          </a:p>
          <a:p>
            <a:r>
              <a:rPr lang="en-US" dirty="0"/>
              <a:t>Strive to model anti-racist awareness in your own contributions</a:t>
            </a:r>
          </a:p>
          <a:p>
            <a:r>
              <a:rPr lang="en-US" dirty="0"/>
              <a:t>Understand white privilege/power as an unconscious phenomenon – as not having to worry about how your race makes things difficult for you &amp; anticipate how to negotiate barriers &amp; survive </a:t>
            </a:r>
            <a:r>
              <a:rPr lang="en-US" dirty="0" smtClean="0"/>
              <a:t>emotionally</a:t>
            </a:r>
            <a:endParaRPr lang="en-US" dirty="0"/>
          </a:p>
        </p:txBody>
      </p:sp>
      <p:pic>
        <p:nvPicPr>
          <p:cNvPr id="4" name="Picture 3"/>
          <p:cNvPicPr>
            <a:picLocks noChangeAspect="1"/>
          </p:cNvPicPr>
          <p:nvPr/>
        </p:nvPicPr>
        <p:blipFill>
          <a:blip r:embed="rId2"/>
          <a:stretch>
            <a:fillRect/>
          </a:stretch>
        </p:blipFill>
        <p:spPr>
          <a:xfrm>
            <a:off x="60678" y="790221"/>
            <a:ext cx="3111500" cy="2731912"/>
          </a:xfrm>
          <a:prstGeom prst="rect">
            <a:avLst/>
          </a:prstGeom>
        </p:spPr>
      </p:pic>
      <p:pic>
        <p:nvPicPr>
          <p:cNvPr id="5" name="Picture 4"/>
          <p:cNvPicPr>
            <a:picLocks noChangeAspect="1"/>
          </p:cNvPicPr>
          <p:nvPr/>
        </p:nvPicPr>
        <p:blipFill>
          <a:blip r:embed="rId3"/>
          <a:stretch>
            <a:fillRect/>
          </a:stretch>
        </p:blipFill>
        <p:spPr>
          <a:xfrm>
            <a:off x="9623503" y="3074020"/>
            <a:ext cx="2568497" cy="3367668"/>
          </a:xfrm>
          <a:prstGeom prst="rect">
            <a:avLst/>
          </a:prstGeom>
        </p:spPr>
      </p:pic>
    </p:spTree>
    <p:extLst>
      <p:ext uri="{BB962C8B-B14F-4D97-AF65-F5344CB8AC3E}">
        <p14:creationId xmlns:p14="http://schemas.microsoft.com/office/powerpoint/2010/main" val="106964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60888"/>
            <a:ext cx="2810933" cy="2935112"/>
          </a:xfrm>
        </p:spPr>
        <p:txBody>
          <a:bodyPr>
            <a:normAutofit fontScale="90000"/>
          </a:bodyPr>
          <a:lstStyle/>
          <a:p>
            <a:pPr algn="ctr"/>
            <a:r>
              <a:rPr lang="en-US" b="1" i="1" dirty="0" smtClean="0">
                <a:solidFill>
                  <a:srgbClr val="FF0000"/>
                </a:solidFill>
              </a:rPr>
              <a:t/>
            </a:r>
            <a:br>
              <a:rPr lang="en-US" b="1" i="1" dirty="0" smtClean="0">
                <a:solidFill>
                  <a:srgbClr val="FF0000"/>
                </a:solidFill>
              </a:rPr>
            </a:br>
            <a:r>
              <a:rPr lang="en-US" b="1" i="1" dirty="0">
                <a:solidFill>
                  <a:srgbClr val="FF0000"/>
                </a:solidFill>
              </a:rPr>
              <a:t/>
            </a:r>
            <a:br>
              <a:rPr lang="en-US" b="1" i="1" dirty="0">
                <a:solidFill>
                  <a:srgbClr val="FF0000"/>
                </a:solidFill>
              </a:rPr>
            </a:br>
            <a:r>
              <a:rPr lang="en-US" b="1" i="1" dirty="0" smtClean="0">
                <a:solidFill>
                  <a:srgbClr val="FF0000"/>
                </a:solidFill>
              </a:rPr>
              <a:t>So </a:t>
            </a:r>
            <a:r>
              <a:rPr lang="en-US" b="1" i="1" dirty="0">
                <a:solidFill>
                  <a:srgbClr val="FF0000"/>
                </a:solidFill>
              </a:rPr>
              <a:t>where do we go from here?</a:t>
            </a:r>
            <a:endParaRPr lang="en-US" dirty="0"/>
          </a:p>
        </p:txBody>
      </p:sp>
      <p:sp>
        <p:nvSpPr>
          <p:cNvPr id="3" name="Content Placeholder 2"/>
          <p:cNvSpPr>
            <a:spLocks noGrp="1"/>
          </p:cNvSpPr>
          <p:nvPr>
            <p:ph idx="1"/>
          </p:nvPr>
        </p:nvSpPr>
        <p:spPr>
          <a:xfrm>
            <a:off x="3352800" y="835378"/>
            <a:ext cx="5937956" cy="5644444"/>
          </a:xfrm>
          <a:solidFill>
            <a:schemeClr val="accent6">
              <a:lumMod val="20000"/>
              <a:lumOff val="80000"/>
            </a:schemeClr>
          </a:solidFill>
        </p:spPr>
        <p:txBody>
          <a:bodyPr>
            <a:normAutofit fontScale="92500" lnSpcReduction="10000"/>
          </a:bodyPr>
          <a:lstStyle/>
          <a:p>
            <a:r>
              <a:rPr lang="en-US" dirty="0"/>
              <a:t>Don’t expect gratitude or thanks – you’re just doing the right thing</a:t>
            </a:r>
          </a:p>
          <a:p>
            <a:r>
              <a:rPr lang="en-US" dirty="0"/>
              <a:t>Don’t preach at, or disdain, those you regard as “less enlightened”</a:t>
            </a:r>
          </a:p>
          <a:p>
            <a:r>
              <a:rPr lang="en-US" dirty="0"/>
              <a:t>Don’t set up people to “confess” &amp; then grant absolution </a:t>
            </a:r>
          </a:p>
          <a:p>
            <a:r>
              <a:rPr lang="en-US" dirty="0"/>
              <a:t>Don’t stay silent in multiracial discussions </a:t>
            </a:r>
          </a:p>
          <a:p>
            <a:r>
              <a:rPr lang="en-US" dirty="0"/>
              <a:t>Do assume you’ll say the “wrong” thing &amp; leave feeling you messed up</a:t>
            </a:r>
          </a:p>
          <a:p>
            <a:r>
              <a:rPr lang="en-US" dirty="0"/>
              <a:t>For White faculty strive to</a:t>
            </a:r>
            <a:r>
              <a:rPr lang="en-US" b="1" i="1" dirty="0"/>
              <a:t> act </a:t>
            </a:r>
            <a:r>
              <a:rPr lang="en-US" dirty="0"/>
              <a:t>as allies – but watch out for making a big deal out of publicly declaring yourself an ally to BIPOC</a:t>
            </a:r>
          </a:p>
          <a:p>
            <a:endParaRPr lang="en-US" dirty="0"/>
          </a:p>
        </p:txBody>
      </p:sp>
      <p:pic>
        <p:nvPicPr>
          <p:cNvPr id="4" name="Picture 3"/>
          <p:cNvPicPr>
            <a:picLocks noChangeAspect="1"/>
          </p:cNvPicPr>
          <p:nvPr/>
        </p:nvPicPr>
        <p:blipFill>
          <a:blip r:embed="rId2"/>
          <a:stretch>
            <a:fillRect/>
          </a:stretch>
        </p:blipFill>
        <p:spPr>
          <a:xfrm>
            <a:off x="0" y="835378"/>
            <a:ext cx="3111500" cy="2616200"/>
          </a:xfrm>
          <a:prstGeom prst="rect">
            <a:avLst/>
          </a:prstGeom>
        </p:spPr>
      </p:pic>
      <p:pic>
        <p:nvPicPr>
          <p:cNvPr id="5" name="Picture 4"/>
          <p:cNvPicPr>
            <a:picLocks noChangeAspect="1"/>
          </p:cNvPicPr>
          <p:nvPr/>
        </p:nvPicPr>
        <p:blipFill>
          <a:blip r:embed="rId3"/>
          <a:stretch>
            <a:fillRect/>
          </a:stretch>
        </p:blipFill>
        <p:spPr>
          <a:xfrm>
            <a:off x="9433931" y="2977376"/>
            <a:ext cx="2758069" cy="3122961"/>
          </a:xfrm>
          <a:prstGeom prst="rect">
            <a:avLst/>
          </a:prstGeom>
        </p:spPr>
      </p:pic>
    </p:spTree>
    <p:extLst>
      <p:ext uri="{BB962C8B-B14F-4D97-AF65-F5344CB8AC3E}">
        <p14:creationId xmlns:p14="http://schemas.microsoft.com/office/powerpoint/2010/main" val="784553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66043"/>
          </a:xfrm>
        </p:spPr>
        <p:txBody>
          <a:bodyPr>
            <a:normAutofit fontScale="90000"/>
          </a:bodyPr>
          <a:lstStyle/>
          <a:p>
            <a:pPr algn="ctr"/>
            <a:r>
              <a:rPr lang="en-US" b="1" i="1" dirty="0" smtClean="0">
                <a:solidFill>
                  <a:srgbClr val="FF0000"/>
                </a:solidFill>
              </a:rPr>
              <a:t>How to Prepare for Teaching with Race in Mind</a:t>
            </a:r>
            <a:endParaRPr lang="en-US" b="1" i="1" dirty="0">
              <a:solidFill>
                <a:srgbClr val="FF0000"/>
              </a:solidFill>
            </a:endParaRPr>
          </a:p>
        </p:txBody>
      </p:sp>
      <p:sp>
        <p:nvSpPr>
          <p:cNvPr id="3" name="Content Placeholder 2"/>
          <p:cNvSpPr>
            <a:spLocks noGrp="1"/>
          </p:cNvSpPr>
          <p:nvPr>
            <p:ph idx="1"/>
          </p:nvPr>
        </p:nvSpPr>
        <p:spPr>
          <a:xfrm>
            <a:off x="0" y="666044"/>
            <a:ext cx="12192000" cy="6191956"/>
          </a:xfrm>
          <a:solidFill>
            <a:schemeClr val="accent4">
              <a:lumMod val="20000"/>
              <a:lumOff val="80000"/>
            </a:schemeClr>
          </a:solidFill>
        </p:spPr>
        <p:txBody>
          <a:bodyPr>
            <a:normAutofit fontScale="92500" lnSpcReduction="10000"/>
          </a:bodyPr>
          <a:lstStyle/>
          <a:p>
            <a:r>
              <a:rPr lang="en-US" dirty="0" smtClean="0"/>
              <a:t>Lose Your Desire/Expectation to address </a:t>
            </a:r>
            <a:r>
              <a:rPr lang="en-US" dirty="0" smtClean="0"/>
              <a:t>this issue </a:t>
            </a:r>
            <a:r>
              <a:rPr lang="en-US" dirty="0" smtClean="0"/>
              <a:t>‘Perfectly’</a:t>
            </a:r>
          </a:p>
          <a:p>
            <a:r>
              <a:rPr lang="en-US" dirty="0" smtClean="0"/>
              <a:t>        </a:t>
            </a:r>
            <a:r>
              <a:rPr lang="en-US" dirty="0" smtClean="0">
                <a:solidFill>
                  <a:srgbClr val="FF0000"/>
                </a:solidFill>
              </a:rPr>
              <a:t>Begin By Modeling Self-Disclosure Around Your Own Racial Identity/Struggles</a:t>
            </a:r>
          </a:p>
          <a:p>
            <a:r>
              <a:rPr lang="en-US" dirty="0" smtClean="0">
                <a:solidFill>
                  <a:srgbClr val="FF0000"/>
                </a:solidFill>
              </a:rPr>
              <a:t>                  </a:t>
            </a:r>
            <a:r>
              <a:rPr lang="en-US" dirty="0" smtClean="0">
                <a:solidFill>
                  <a:srgbClr val="7030A0"/>
                </a:solidFill>
              </a:rPr>
              <a:t>When Possible Teach &amp; Model Racial Cross-Talk as a TEAM</a:t>
            </a:r>
          </a:p>
          <a:p>
            <a:r>
              <a:rPr lang="en-US" dirty="0" smtClean="0">
                <a:solidFill>
                  <a:srgbClr val="FF0000"/>
                </a:solidFill>
              </a:rPr>
              <a:t>                            </a:t>
            </a:r>
            <a:r>
              <a:rPr lang="en-US" dirty="0" smtClean="0">
                <a:solidFill>
                  <a:srgbClr val="00B050"/>
                </a:solidFill>
              </a:rPr>
              <a:t>Consider Using Digital Narratives*</a:t>
            </a:r>
          </a:p>
          <a:p>
            <a:r>
              <a:rPr lang="en-US" dirty="0" smtClean="0">
                <a:solidFill>
                  <a:srgbClr val="FF0000"/>
                </a:solidFill>
              </a:rPr>
              <a:t>                                    </a:t>
            </a:r>
            <a:r>
              <a:rPr lang="en-US" dirty="0" smtClean="0">
                <a:solidFill>
                  <a:srgbClr val="0070C0"/>
                </a:solidFill>
              </a:rPr>
              <a:t>Take the Emotional Temperature –</a:t>
            </a:r>
            <a:r>
              <a:rPr lang="en-US" dirty="0" err="1" smtClean="0">
                <a:solidFill>
                  <a:srgbClr val="0070C0"/>
                </a:solidFill>
              </a:rPr>
              <a:t>sli.do</a:t>
            </a:r>
            <a:r>
              <a:rPr lang="en-US" dirty="0" smtClean="0">
                <a:solidFill>
                  <a:srgbClr val="0070C0"/>
                </a:solidFill>
              </a:rPr>
              <a:t>, Mood Meter</a:t>
            </a:r>
          </a:p>
          <a:p>
            <a:r>
              <a:rPr lang="en-US" dirty="0" smtClean="0">
                <a:solidFill>
                  <a:srgbClr val="7030A0"/>
                </a:solidFill>
              </a:rPr>
              <a:t>                                              Introduce the Concept of Brave Space</a:t>
            </a:r>
          </a:p>
          <a:p>
            <a:r>
              <a:rPr lang="en-US" dirty="0" smtClean="0">
                <a:solidFill>
                  <a:srgbClr val="7030A0"/>
                </a:solidFill>
              </a:rPr>
              <a:t>                                                         </a:t>
            </a:r>
            <a:r>
              <a:rPr lang="en-US" dirty="0" smtClean="0"/>
              <a:t>Consider Introducing Racial Affinity Groups</a:t>
            </a:r>
          </a:p>
          <a:p>
            <a:r>
              <a:rPr lang="en-US" dirty="0" smtClean="0">
                <a:solidFill>
                  <a:srgbClr val="FF0000"/>
                </a:solidFill>
              </a:rPr>
              <a:t>                                                                  </a:t>
            </a:r>
            <a:r>
              <a:rPr lang="en-US" dirty="0" smtClean="0">
                <a:solidFill>
                  <a:srgbClr val="00B050"/>
                </a:solidFill>
              </a:rPr>
              <a:t>Use Conversational Protocols to Engage Everyone</a:t>
            </a:r>
          </a:p>
          <a:p>
            <a:r>
              <a:rPr lang="en-US" dirty="0" smtClean="0">
                <a:solidFill>
                  <a:srgbClr val="00B050"/>
                </a:solidFill>
              </a:rPr>
              <a:t>                                                                         </a:t>
            </a:r>
            <a:r>
              <a:rPr lang="en-US" sz="2200" dirty="0" smtClean="0">
                <a:solidFill>
                  <a:srgbClr val="00B050"/>
                </a:solidFill>
              </a:rPr>
              <a:t>(Circle of Voices, Circular Response, </a:t>
            </a:r>
            <a:r>
              <a:rPr lang="en-US" sz="2200" dirty="0" err="1" smtClean="0">
                <a:solidFill>
                  <a:srgbClr val="00B050"/>
                </a:solidFill>
              </a:rPr>
              <a:t>Bohmian</a:t>
            </a:r>
            <a:r>
              <a:rPr lang="en-US" sz="2200" dirty="0" smtClean="0">
                <a:solidFill>
                  <a:srgbClr val="00B050"/>
                </a:solidFill>
              </a:rPr>
              <a:t> Dialogue)</a:t>
            </a:r>
          </a:p>
          <a:p>
            <a:r>
              <a:rPr lang="en-US" dirty="0" smtClean="0">
                <a:solidFill>
                  <a:srgbClr val="FF0000"/>
                </a:solidFill>
              </a:rPr>
              <a:t>                                                                               </a:t>
            </a:r>
            <a:r>
              <a:rPr lang="en-US" dirty="0" smtClean="0">
                <a:solidFill>
                  <a:srgbClr val="0070C0"/>
                </a:solidFill>
              </a:rPr>
              <a:t>Check In Regularly via Anonymous Channels</a:t>
            </a:r>
          </a:p>
          <a:p>
            <a:r>
              <a:rPr lang="en-US" dirty="0" smtClean="0">
                <a:solidFill>
                  <a:srgbClr val="0070C0"/>
                </a:solidFill>
              </a:rPr>
              <a:t>                                                                                                  </a:t>
            </a:r>
            <a:r>
              <a:rPr lang="en-US" dirty="0" smtClean="0">
                <a:solidFill>
                  <a:srgbClr val="0070C0"/>
                </a:solidFill>
              </a:rPr>
              <a:t>   </a:t>
            </a:r>
            <a:r>
              <a:rPr lang="en-US" sz="2200" dirty="0" smtClean="0">
                <a:solidFill>
                  <a:srgbClr val="0070C0"/>
                </a:solidFill>
              </a:rPr>
              <a:t>(</a:t>
            </a:r>
            <a:r>
              <a:rPr lang="en-US" sz="2200" dirty="0" err="1" smtClean="0">
                <a:solidFill>
                  <a:srgbClr val="0070C0"/>
                </a:solidFill>
              </a:rPr>
              <a:t>sli.do</a:t>
            </a:r>
            <a:r>
              <a:rPr lang="en-US" sz="2200" dirty="0" smtClean="0">
                <a:solidFill>
                  <a:srgbClr val="0070C0"/>
                </a:solidFill>
              </a:rPr>
              <a:t>, </a:t>
            </a:r>
            <a:r>
              <a:rPr lang="en-US" sz="2200" dirty="0" err="1" smtClean="0">
                <a:solidFill>
                  <a:srgbClr val="0070C0"/>
                </a:solidFill>
              </a:rPr>
              <a:t>backchannelchat.com</a:t>
            </a:r>
            <a:r>
              <a:rPr lang="en-US" sz="2200" dirty="0" smtClean="0">
                <a:solidFill>
                  <a:srgbClr val="0070C0"/>
                </a:solidFill>
              </a:rPr>
              <a:t>)</a:t>
            </a:r>
            <a:r>
              <a:rPr lang="en-US" dirty="0" smtClean="0">
                <a:solidFill>
                  <a:srgbClr val="0070C0"/>
                </a:solidFill>
              </a:rPr>
              <a:t>   </a:t>
            </a:r>
          </a:p>
          <a:p>
            <a:r>
              <a:rPr lang="en-US" sz="1200" dirty="0" smtClean="0">
                <a:solidFill>
                  <a:srgbClr val="00B050"/>
                </a:solidFill>
              </a:rPr>
              <a:t>* </a:t>
            </a:r>
            <a:r>
              <a:rPr lang="en-US" sz="1400" dirty="0" smtClean="0">
                <a:solidFill>
                  <a:srgbClr val="00B050"/>
                </a:solidFill>
              </a:rPr>
              <a:t>Letter to White America (George </a:t>
            </a:r>
            <a:r>
              <a:rPr lang="en-US" sz="1400" dirty="0" err="1" smtClean="0">
                <a:solidFill>
                  <a:srgbClr val="00B050"/>
                </a:solidFill>
              </a:rPr>
              <a:t>Yancy</a:t>
            </a:r>
            <a:r>
              <a:rPr lang="en-US" sz="1200" dirty="0" smtClean="0">
                <a:solidFill>
                  <a:srgbClr val="00B050"/>
                </a:solidFill>
              </a:rPr>
              <a:t>) </a:t>
            </a:r>
            <a:r>
              <a:rPr lang="en-US" sz="1200" dirty="0" smtClean="0">
                <a:hlinkClick r:id="rId2"/>
              </a:rPr>
              <a:t>https://opinionator.blogs.nytimes.com/2015/12/24/dear-white-america/</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What it Means to be American (Color of Fear)</a:t>
            </a:r>
            <a:r>
              <a:rPr lang="en-US" sz="1400" dirty="0" smtClean="0">
                <a:solidFill>
                  <a:srgbClr val="FF0000"/>
                </a:solidFill>
              </a:rPr>
              <a:t> </a:t>
            </a:r>
            <a:r>
              <a:rPr lang="en-US" sz="1200" dirty="0" smtClean="0">
                <a:hlinkClick r:id="rId3"/>
              </a:rPr>
              <a:t>https://www.youtube.com/watch?time_continue=3&amp;v=2nmhAJYxFT4&amp;feature=emb_logo</a:t>
            </a:r>
            <a:r>
              <a:rPr lang="en-US" sz="1200" dirty="0" smtClean="0">
                <a:solidFill>
                  <a:srgbClr val="FF0000"/>
                </a:solidFill>
              </a:rPr>
              <a:t>  </a:t>
            </a:r>
          </a:p>
          <a:p>
            <a:r>
              <a:rPr lang="en-US" sz="1200" dirty="0" smtClean="0">
                <a:solidFill>
                  <a:srgbClr val="00B050"/>
                </a:solidFill>
              </a:rPr>
              <a:t>* </a:t>
            </a:r>
            <a:r>
              <a:rPr lang="en-US" sz="1400" dirty="0" smtClean="0">
                <a:solidFill>
                  <a:srgbClr val="00B050"/>
                </a:solidFill>
              </a:rPr>
              <a:t>Conversations on Race (New York Times</a:t>
            </a:r>
            <a:r>
              <a:rPr lang="en-US" sz="1200" dirty="0" smtClean="0">
                <a:solidFill>
                  <a:srgbClr val="00B050"/>
                </a:solidFill>
              </a:rPr>
              <a:t>) </a:t>
            </a:r>
            <a:r>
              <a:rPr lang="en-US" sz="1200" dirty="0" smtClean="0">
                <a:hlinkClick r:id="rId4"/>
              </a:rPr>
              <a:t>https://www.nytimes.com/interactive/projects/your-stories/conversations-on-race</a:t>
            </a:r>
            <a:r>
              <a:rPr lang="en-US" sz="1200" dirty="0" smtClean="0"/>
              <a:t> </a:t>
            </a:r>
          </a:p>
          <a:p>
            <a:r>
              <a:rPr lang="en-US" sz="1200" dirty="0" smtClean="0">
                <a:solidFill>
                  <a:srgbClr val="00B050"/>
                </a:solidFill>
              </a:rPr>
              <a:t>* How Can We Win (Kimberly Latrice Jones)</a:t>
            </a:r>
            <a:r>
              <a:rPr lang="en-US" sz="1200" dirty="0" smtClean="0">
                <a:solidFill>
                  <a:srgbClr val="00B050"/>
                </a:solidFill>
                <a:hlinkClick r:id="rId3"/>
              </a:rPr>
              <a:t> </a:t>
            </a:r>
            <a:r>
              <a:rPr lang="en-US" sz="1200" dirty="0" smtClean="0">
                <a:hlinkClick r:id="rId5"/>
              </a:rPr>
              <a:t>https://www.youtube.com/watch?v=ZkedkvNn5V0</a:t>
            </a:r>
            <a:r>
              <a:rPr lang="en-US" sz="1200" dirty="0" smtClean="0">
                <a:solidFill>
                  <a:srgbClr val="FF0000"/>
                </a:solidFill>
              </a:rPr>
              <a:t>                 </a:t>
            </a:r>
          </a:p>
          <a:p>
            <a:endParaRPr lang="en-US" dirty="0"/>
          </a:p>
        </p:txBody>
      </p:sp>
    </p:spTree>
    <p:extLst>
      <p:ext uri="{BB962C8B-B14F-4D97-AF65-F5344CB8AC3E}">
        <p14:creationId xmlns:p14="http://schemas.microsoft.com/office/powerpoint/2010/main" val="56015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54044" cy="6857999"/>
          </a:xfrm>
          <a:solidFill>
            <a:schemeClr val="accent2">
              <a:lumMod val="20000"/>
              <a:lumOff val="80000"/>
            </a:schemeClr>
          </a:solidFill>
        </p:spPr>
        <p:txBody>
          <a:bodyPr>
            <a:normAutofit/>
          </a:bodyPr>
          <a:lstStyle/>
          <a:p>
            <a:pPr algn="ct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a:latin typeface="+mn-lt"/>
              </a:rPr>
              <a:t/>
            </a:r>
            <a:br>
              <a:rPr lang="en-US" sz="2400" dirty="0">
                <a:latin typeface="+mn-lt"/>
              </a:rPr>
            </a:br>
            <a:r>
              <a:rPr lang="en-US" sz="2400" dirty="0" smtClean="0">
                <a:latin typeface="+mn-lt"/>
              </a:rPr>
              <a:t/>
            </a:r>
            <a:br>
              <a:rPr lang="en-US" sz="2400" dirty="0" smtClean="0">
                <a:latin typeface="+mn-lt"/>
              </a:rPr>
            </a:br>
            <a:r>
              <a:rPr lang="en-US" sz="2400" dirty="0" smtClean="0">
                <a:latin typeface="+mn-lt"/>
              </a:rPr>
              <a:t>When Racial Dynamics Need to Be Addressed</a:t>
            </a:r>
            <a:br>
              <a:rPr lang="en-US" sz="2400" dirty="0" smtClean="0">
                <a:latin typeface="+mn-lt"/>
              </a:rPr>
            </a:br>
            <a:r>
              <a:rPr lang="en-US" sz="2400" dirty="0">
                <a:latin typeface="+mn-lt"/>
              </a:rPr>
              <a:t/>
            </a:r>
            <a:br>
              <a:rPr lang="en-US" sz="2400" dirty="0">
                <a:latin typeface="+mn-lt"/>
              </a:rPr>
            </a:br>
            <a:r>
              <a:rPr lang="en-US" sz="2400" dirty="0" smtClean="0">
                <a:latin typeface="+mn-lt"/>
              </a:rPr>
              <a:t>Consider the </a:t>
            </a:r>
            <a:r>
              <a:rPr lang="en-US" sz="2400" b="1" i="1" dirty="0" smtClean="0">
                <a:solidFill>
                  <a:srgbClr val="FF0000"/>
                </a:solidFill>
                <a:latin typeface="+mn-lt"/>
              </a:rPr>
              <a:t>‘Circle of Voices’ </a:t>
            </a:r>
            <a:r>
              <a:rPr lang="en-US" sz="2400" dirty="0" smtClean="0">
                <a:latin typeface="+mn-lt"/>
              </a:rPr>
              <a:t>Protocol</a:t>
            </a:r>
            <a:br>
              <a:rPr lang="en-US" sz="2400" dirty="0" smtClean="0">
                <a:latin typeface="+mn-lt"/>
              </a:rPr>
            </a:br>
            <a:r>
              <a:rPr lang="en-US" sz="2400" dirty="0">
                <a:latin typeface="+mn-lt"/>
              </a:rPr>
              <a:t/>
            </a:r>
            <a:br>
              <a:rPr lang="en-US" sz="2400" dirty="0">
                <a:latin typeface="+mn-lt"/>
              </a:rPr>
            </a:br>
            <a:r>
              <a:rPr lang="en-US" sz="1600" dirty="0">
                <a:latin typeface="+mn-lt"/>
              </a:rPr>
              <a:t> S. Brookfield &amp; S. </a:t>
            </a:r>
            <a:r>
              <a:rPr lang="en-US" sz="1600" dirty="0" err="1">
                <a:latin typeface="+mn-lt"/>
              </a:rPr>
              <a:t>Preskill</a:t>
            </a:r>
            <a:r>
              <a:rPr lang="en-US" sz="1600" dirty="0">
                <a:latin typeface="+mn-lt"/>
              </a:rPr>
              <a:t>. 2015. </a:t>
            </a:r>
            <a:r>
              <a:rPr lang="en-US" sz="1600" i="1" dirty="0">
                <a:latin typeface="+mn-lt"/>
              </a:rPr>
              <a:t>The Discussion Book: 50 Great Ways to Get People Talking</a:t>
            </a:r>
            <a:r>
              <a:rPr lang="en-US" sz="1600" dirty="0">
                <a:latin typeface="+mn-lt"/>
              </a:rPr>
              <a:t>. Hoboken, NJ: Wiley.</a:t>
            </a:r>
          </a:p>
        </p:txBody>
      </p:sp>
      <p:sp>
        <p:nvSpPr>
          <p:cNvPr id="3" name="Content Placeholder 2"/>
          <p:cNvSpPr>
            <a:spLocks noGrp="1"/>
          </p:cNvSpPr>
          <p:nvPr>
            <p:ph idx="1"/>
          </p:nvPr>
        </p:nvSpPr>
        <p:spPr>
          <a:xfrm>
            <a:off x="6254044" y="0"/>
            <a:ext cx="5937956" cy="6857999"/>
          </a:xfrm>
          <a:solidFill>
            <a:schemeClr val="accent6">
              <a:lumMod val="20000"/>
              <a:lumOff val="80000"/>
            </a:schemeClr>
          </a:solidFill>
        </p:spPr>
        <p:txBody>
          <a:bodyPr>
            <a:normAutofit lnSpcReduction="10000"/>
          </a:bodyPr>
          <a:lstStyle/>
          <a:p>
            <a:pPr algn="ctr"/>
            <a:r>
              <a:rPr lang="en-US" i="1" dirty="0" smtClean="0">
                <a:solidFill>
                  <a:srgbClr val="FF0000"/>
                </a:solidFill>
              </a:rPr>
              <a:t>CIRCLE OF VOICES</a:t>
            </a:r>
          </a:p>
          <a:p>
            <a:pPr algn="ctr"/>
            <a:r>
              <a:rPr lang="en-US" dirty="0" smtClean="0"/>
              <a:t>Equalizes the opportunity for conversation</a:t>
            </a:r>
          </a:p>
          <a:p>
            <a:pPr algn="ctr"/>
            <a:r>
              <a:rPr lang="en-US" dirty="0" smtClean="0"/>
              <a:t>Acknowledges silence as a necessary part of conversation</a:t>
            </a:r>
          </a:p>
          <a:p>
            <a:pPr algn="ctr"/>
            <a:r>
              <a:rPr lang="en-US" dirty="0" smtClean="0"/>
              <a:t>Allows every person to speak but in a way that’s as non-threatening as possible </a:t>
            </a:r>
            <a:r>
              <a:rPr lang="mr-IN" dirty="0" smtClean="0"/>
              <a:t>–</a:t>
            </a:r>
            <a:r>
              <a:rPr lang="en-US" dirty="0" smtClean="0"/>
              <a:t> important for subsequent participation</a:t>
            </a:r>
          </a:p>
          <a:p>
            <a:pPr algn="ctr"/>
            <a:r>
              <a:rPr lang="en-US" dirty="0" smtClean="0"/>
              <a:t>Designed to elicit a variety of perspectives &amp; to stop the discussion being channeled prematurely into one analysis or viewpoint</a:t>
            </a:r>
          </a:p>
          <a:p>
            <a:pPr algn="ctr"/>
            <a:r>
              <a:rPr lang="en-US" dirty="0" smtClean="0"/>
              <a:t> Trains us in habits of careful listening</a:t>
            </a:r>
          </a:p>
          <a:p>
            <a:pPr algn="ctr"/>
            <a:r>
              <a:rPr lang="en-US" dirty="0" smtClean="0"/>
              <a:t>Encourages conversation to build on earlier contributions &amp; go deeper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22" y="282223"/>
            <a:ext cx="4470400" cy="3623733"/>
          </a:xfrm>
          <a:prstGeom prst="rect">
            <a:avLst/>
          </a:prstGeom>
        </p:spPr>
      </p:pic>
    </p:spTree>
    <p:extLst>
      <p:ext uri="{BB962C8B-B14F-4D97-AF65-F5344CB8AC3E}">
        <p14:creationId xmlns:p14="http://schemas.microsoft.com/office/powerpoint/2010/main" val="1616988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55911" cy="6857999"/>
          </a:xfrm>
          <a:solidFill>
            <a:schemeClr val="accent4">
              <a:lumMod val="20000"/>
              <a:lumOff val="80000"/>
            </a:schemeClr>
          </a:solidFill>
        </p:spPr>
        <p:txBody>
          <a:bodyPr/>
          <a:lstStyle/>
          <a:p>
            <a:pPr algn="ctr"/>
            <a:r>
              <a:rPr lang="en-US" sz="4800" b="1" i="1" dirty="0" smtClean="0">
                <a:solidFill>
                  <a:srgbClr val="7030A0"/>
                </a:solidFill>
              </a:rPr>
              <a:t>Circle of Voices</a:t>
            </a:r>
            <a:br>
              <a:rPr lang="en-US" sz="4800" b="1" i="1" dirty="0" smtClean="0">
                <a:solidFill>
                  <a:srgbClr val="7030A0"/>
                </a:solidFill>
              </a:rPr>
            </a:br>
            <a:r>
              <a:rPr lang="en-US" b="1" i="1" dirty="0" smtClean="0">
                <a:solidFill>
                  <a:srgbClr val="FF0000"/>
                </a:solidFill>
              </a:rPr>
              <a:t/>
            </a:r>
            <a:br>
              <a:rPr lang="en-US" b="1" i="1" dirty="0" smtClean="0">
                <a:solidFill>
                  <a:srgbClr val="FF0000"/>
                </a:solidFill>
              </a:rPr>
            </a:br>
            <a:r>
              <a:rPr lang="en-US" b="1" i="1" dirty="0">
                <a:solidFill>
                  <a:srgbClr val="FF0000"/>
                </a:solidFill>
                <a:latin typeface="+mn-lt"/>
              </a:rPr>
              <a:t>When you enact, experience or observe equity based </a:t>
            </a:r>
            <a:r>
              <a:rPr lang="en-US" b="1" i="1" dirty="0" smtClean="0">
                <a:solidFill>
                  <a:srgbClr val="FF0000"/>
                </a:solidFill>
                <a:latin typeface="+mn-lt"/>
              </a:rPr>
              <a:t>practice, </a:t>
            </a:r>
            <a:r>
              <a:rPr lang="en-US" b="1" i="1" dirty="0">
                <a:solidFill>
                  <a:srgbClr val="FF0000"/>
                </a:solidFill>
                <a:latin typeface="+mn-lt"/>
              </a:rPr>
              <a:t>what does it look, sound, feel like?</a:t>
            </a:r>
            <a:r>
              <a:rPr lang="en-US" b="1" i="1" dirty="0">
                <a:solidFill>
                  <a:srgbClr val="FF0000"/>
                </a:solidFill>
                <a:latin typeface="+mn-lt"/>
              </a:rPr>
              <a:t> </a:t>
            </a:r>
            <a:endParaRPr lang="en-US" b="1" i="1" dirty="0">
              <a:solidFill>
                <a:srgbClr val="FF0000"/>
              </a:solidFill>
              <a:latin typeface="+mn-lt"/>
            </a:endParaRPr>
          </a:p>
        </p:txBody>
      </p:sp>
      <p:sp>
        <p:nvSpPr>
          <p:cNvPr id="3" name="Content Placeholder 2"/>
          <p:cNvSpPr>
            <a:spLocks noGrp="1"/>
          </p:cNvSpPr>
          <p:nvPr>
            <p:ph idx="1"/>
          </p:nvPr>
        </p:nvSpPr>
        <p:spPr>
          <a:xfrm>
            <a:off x="4255911" y="-1"/>
            <a:ext cx="7899400" cy="6857999"/>
          </a:xfrm>
          <a:solidFill>
            <a:schemeClr val="accent5">
              <a:lumMod val="20000"/>
              <a:lumOff val="80000"/>
            </a:schemeClr>
          </a:solidFill>
        </p:spPr>
        <p:txBody>
          <a:bodyPr>
            <a:normAutofit lnSpcReduction="10000"/>
          </a:bodyPr>
          <a:lstStyle/>
          <a:p>
            <a:pPr algn="ctr">
              <a:defRPr/>
            </a:pPr>
            <a:r>
              <a:rPr lang="en-US" dirty="0">
                <a:ea typeface="ＭＳ Ｐゴシック" charset="-128"/>
                <a:cs typeface="ＭＳ Ｐゴシック" charset="-128"/>
              </a:rPr>
              <a:t>Begin by reflecting silently &amp; individually on the discussion question for 2 minutes. Use the time to make written or mental responses to the question</a:t>
            </a:r>
          </a:p>
          <a:p>
            <a:pPr algn="ctr">
              <a:defRPr/>
            </a:pPr>
            <a:r>
              <a:rPr lang="en-US" dirty="0">
                <a:ea typeface="ＭＳ Ｐゴシック" charset="-128"/>
                <a:cs typeface="ＭＳ Ｐゴシック" charset="-128"/>
              </a:rPr>
              <a:t>Form into groups of four</a:t>
            </a:r>
          </a:p>
          <a:p>
            <a:pPr algn="ctr">
              <a:defRPr/>
            </a:pPr>
            <a:r>
              <a:rPr lang="en-US" dirty="0">
                <a:ea typeface="ＭＳ Ｐゴシック" charset="-128"/>
                <a:cs typeface="ＭＳ Ｐゴシック" charset="-128"/>
              </a:rPr>
              <a:t>Go round the circle in alphabetical order (first names). Each person has up to 1 minute of uninterrupted air time to give their viewpoint on the topic.  No interruptions are allowed</a:t>
            </a:r>
          </a:p>
          <a:p>
            <a:pPr algn="ctr">
              <a:defRPr/>
            </a:pPr>
            <a:r>
              <a:rPr lang="en-US" dirty="0">
                <a:ea typeface="ＭＳ Ｐゴシック" charset="-128"/>
                <a:cs typeface="ＭＳ Ｐゴシック" charset="-128"/>
              </a:rPr>
              <a:t>After everyone has spoken uninterruptedly, move into free discussion. No order of speaking.</a:t>
            </a:r>
          </a:p>
          <a:p>
            <a:pPr algn="ctr">
              <a:defRPr/>
            </a:pPr>
            <a:r>
              <a:rPr lang="en-US" dirty="0">
                <a:ea typeface="ＭＳ Ｐゴシック" charset="-128"/>
                <a:cs typeface="ＭＳ Ｐゴシック" charset="-128"/>
              </a:rPr>
              <a:t>However, follow the ground rule that every comment offered must somehow refer back to a comment made by </a:t>
            </a:r>
            <a:r>
              <a:rPr lang="en-US" b="1" dirty="0">
                <a:ea typeface="ＭＳ Ｐゴシック" charset="-128"/>
                <a:cs typeface="ＭＳ Ｐゴシック" charset="-128"/>
              </a:rPr>
              <a:t>someone else</a:t>
            </a:r>
            <a:r>
              <a:rPr lang="en-US" dirty="0">
                <a:ea typeface="ＭＳ Ｐゴシック" charset="-128"/>
                <a:cs typeface="ＭＳ Ｐゴシック" charset="-128"/>
              </a:rPr>
              <a:t> in the opening circle of </a:t>
            </a:r>
            <a:r>
              <a:rPr lang="en-US" dirty="0" smtClean="0">
                <a:ea typeface="ＭＳ Ｐゴシック" charset="-128"/>
                <a:cs typeface="ＭＳ Ｐゴシック" charset="-128"/>
              </a:rPr>
              <a:t>voices. </a:t>
            </a:r>
          </a:p>
          <a:p>
            <a:pPr algn="ctr">
              <a:defRPr/>
            </a:pPr>
            <a:r>
              <a:rPr lang="en-US" dirty="0" smtClean="0">
                <a:ea typeface="ＭＳ Ｐゴシック" charset="-128"/>
                <a:cs typeface="ＭＳ Ｐゴシック" charset="-128"/>
              </a:rPr>
              <a:t>This </a:t>
            </a:r>
            <a:r>
              <a:rPr lang="en-US" dirty="0">
                <a:ea typeface="ＭＳ Ｐゴシック" charset="-128"/>
                <a:cs typeface="ＭＳ Ｐゴシック" charset="-128"/>
              </a:rPr>
              <a:t>need </a:t>
            </a:r>
            <a:r>
              <a:rPr lang="en-US" b="1" dirty="0">
                <a:ea typeface="ＭＳ Ｐゴシック" charset="-128"/>
                <a:cs typeface="ＭＳ Ｐゴシック" charset="-128"/>
              </a:rPr>
              <a:t>NOT</a:t>
            </a:r>
            <a:r>
              <a:rPr lang="en-US" dirty="0">
                <a:ea typeface="ＭＳ Ｐゴシック" charset="-128"/>
                <a:cs typeface="ＭＳ Ｐゴシック" charset="-128"/>
              </a:rPr>
              <a:t> be agreement - it can be a disagreement, </a:t>
            </a:r>
            <a:r>
              <a:rPr lang="en-US" dirty="0" smtClean="0">
                <a:ea typeface="ＭＳ Ｐゴシック" charset="-128"/>
                <a:cs typeface="ＭＳ Ｐゴシック" charset="-128"/>
              </a:rPr>
              <a:t>a question</a:t>
            </a:r>
            <a:r>
              <a:rPr lang="en-US" dirty="0">
                <a:ea typeface="ＭＳ Ｐゴシック" charset="-128"/>
                <a:cs typeface="ＭＳ Ｐゴシック" charset="-128"/>
              </a:rPr>
              <a:t>, </a:t>
            </a:r>
            <a:r>
              <a:rPr lang="en-US" dirty="0" smtClean="0">
                <a:ea typeface="ＭＳ Ｐゴシック" charset="-128"/>
                <a:cs typeface="ＭＳ Ｐゴシック" charset="-128"/>
              </a:rPr>
              <a:t>an elaboration </a:t>
            </a:r>
            <a:r>
              <a:rPr lang="en-US" dirty="0">
                <a:ea typeface="ＭＳ Ｐゴシック" charset="-128"/>
                <a:cs typeface="ＭＳ Ｐゴシック" charset="-128"/>
              </a:rPr>
              <a:t>/ extension, an illustration, </a:t>
            </a:r>
            <a:r>
              <a:rPr lang="en-US" dirty="0" smtClean="0">
                <a:ea typeface="ＭＳ Ｐゴシック" charset="-128"/>
                <a:cs typeface="ＭＳ Ｐゴシック" charset="-128"/>
              </a:rPr>
              <a:t>request </a:t>
            </a:r>
            <a:r>
              <a:rPr lang="en-US" dirty="0">
                <a:ea typeface="ＭＳ Ｐゴシック" charset="-128"/>
                <a:cs typeface="ＭＳ Ｐゴシック" charset="-128"/>
              </a:rPr>
              <a:t>for </a:t>
            </a:r>
            <a:r>
              <a:rPr lang="en-US" dirty="0" smtClean="0">
                <a:ea typeface="ＭＳ Ｐゴシック" charset="-128"/>
                <a:cs typeface="ＭＳ Ｐゴシック" charset="-128"/>
              </a:rPr>
              <a:t>information</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2099931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0532"/>
          </a:xfrm>
        </p:spPr>
        <p:txBody>
          <a:bodyPr/>
          <a:lstStyle/>
          <a:p>
            <a:pPr algn="ctr"/>
            <a:r>
              <a:rPr lang="en-US" b="1" i="1" dirty="0" smtClean="0">
                <a:solidFill>
                  <a:srgbClr val="FF0000"/>
                </a:solidFill>
              </a:rPr>
              <a:t>Some Resources Authored by Stephen</a:t>
            </a:r>
            <a:endParaRPr lang="en-US" dirty="0"/>
          </a:p>
        </p:txBody>
      </p:sp>
      <p:sp>
        <p:nvSpPr>
          <p:cNvPr id="3" name="Content Placeholder 2"/>
          <p:cNvSpPr>
            <a:spLocks noGrp="1"/>
          </p:cNvSpPr>
          <p:nvPr>
            <p:ph idx="1"/>
          </p:nvPr>
        </p:nvSpPr>
        <p:spPr>
          <a:xfrm>
            <a:off x="0" y="880532"/>
            <a:ext cx="12192000" cy="5977467"/>
          </a:xfrm>
          <a:solidFill>
            <a:schemeClr val="accent4">
              <a:lumMod val="20000"/>
              <a:lumOff val="80000"/>
            </a:schemeClr>
          </a:solidFill>
        </p:spPr>
        <p:txBody>
          <a:bodyPr>
            <a:normAutofit fontScale="92500" lnSpcReduction="10000"/>
          </a:bodyPr>
          <a:lstStyle/>
          <a:p>
            <a:r>
              <a:rPr lang="en-US" i="1" dirty="0" smtClean="0">
                <a:solidFill>
                  <a:srgbClr val="00B050"/>
                </a:solidFill>
              </a:rPr>
              <a:t>Becoming a white antiracist: A practical guide for educators, leaders &amp; activists. </a:t>
            </a:r>
            <a:r>
              <a:rPr lang="en-US" dirty="0" smtClean="0"/>
              <a:t>2021.</a:t>
            </a:r>
            <a:r>
              <a:rPr lang="en-US" i="1" dirty="0" smtClean="0"/>
              <a:t> </a:t>
            </a:r>
            <a:r>
              <a:rPr lang="en-US" dirty="0" smtClean="0"/>
              <a:t>Sterling, VA: Stylus (w/Mary Hess)</a:t>
            </a:r>
          </a:p>
          <a:p>
            <a:r>
              <a:rPr lang="en-US" i="1" dirty="0" smtClean="0">
                <a:solidFill>
                  <a:schemeClr val="accent4">
                    <a:lumMod val="50000"/>
                  </a:schemeClr>
                </a:solidFill>
              </a:rPr>
              <a:t>Gospel Beautiful Podcast</a:t>
            </a:r>
            <a:r>
              <a:rPr lang="en-US" dirty="0" smtClean="0"/>
              <a:t>: https://</a:t>
            </a:r>
            <a:r>
              <a:rPr lang="en-US" dirty="0" err="1" smtClean="0"/>
              <a:t>www.buzzsprout.com</a:t>
            </a:r>
            <a:r>
              <a:rPr lang="en-US" dirty="0" smtClean="0"/>
              <a:t>/680528/8460030-stephen-brookfield-and-mary-hess-becoming-a-white-antiracist</a:t>
            </a:r>
          </a:p>
          <a:p>
            <a:r>
              <a:rPr lang="en-US" i="1" dirty="0" smtClean="0">
                <a:solidFill>
                  <a:srgbClr val="7030A0"/>
                </a:solidFill>
              </a:rPr>
              <a:t>Teaching race: Helping students unmask and challenge racism</a:t>
            </a:r>
            <a:r>
              <a:rPr lang="en-US" i="1" dirty="0" smtClean="0"/>
              <a:t>. </a:t>
            </a:r>
            <a:r>
              <a:rPr lang="en-US" i="1" dirty="0" smtClean="0"/>
              <a:t>2019. </a:t>
            </a:r>
            <a:r>
              <a:rPr lang="en-US" dirty="0" smtClean="0"/>
              <a:t>Hoboken</a:t>
            </a:r>
            <a:r>
              <a:rPr lang="en-US" dirty="0" smtClean="0"/>
              <a:t>, NJ: Wiley Publishing</a:t>
            </a:r>
          </a:p>
          <a:p>
            <a:r>
              <a:rPr lang="en-US" i="1" dirty="0" smtClean="0"/>
              <a:t>Becoming a critically reflective teacher. </a:t>
            </a:r>
            <a:r>
              <a:rPr lang="en-US" dirty="0" smtClean="0"/>
              <a:t>2017 (2</a:t>
            </a:r>
            <a:r>
              <a:rPr lang="en-US" baseline="30000" dirty="0" smtClean="0"/>
              <a:t>nd</a:t>
            </a:r>
            <a:r>
              <a:rPr lang="en-US" dirty="0" smtClean="0"/>
              <a:t>. Ed.). Hoboken, NJ: Wiley Publishing</a:t>
            </a:r>
          </a:p>
          <a:p>
            <a:r>
              <a:rPr lang="en-US" i="1" dirty="0" smtClean="0">
                <a:solidFill>
                  <a:srgbClr val="FF0000"/>
                </a:solidFill>
              </a:rPr>
              <a:t>Handbook of race and adult education. </a:t>
            </a:r>
            <a:r>
              <a:rPr lang="en-US" dirty="0" smtClean="0"/>
              <a:t>2010. Hoboken, NJ: Wiley Publishing </a:t>
            </a:r>
            <a:r>
              <a:rPr lang="en-US" dirty="0" smtClean="0"/>
              <a:t>(w</a:t>
            </a:r>
            <a:r>
              <a:rPr lang="en-US" dirty="0" smtClean="0"/>
              <a:t>/ Vanessa Sheared, Juanita Johnson-Bailey, Scipio Colin Jr III, &amp; Elizabeth </a:t>
            </a:r>
            <a:r>
              <a:rPr lang="en-US" dirty="0" smtClean="0"/>
              <a:t>Peterson) </a:t>
            </a:r>
            <a:endParaRPr lang="en-US" dirty="0" smtClean="0"/>
          </a:p>
          <a:p>
            <a:r>
              <a:rPr lang="en-US" i="1" dirty="0" smtClean="0">
                <a:solidFill>
                  <a:srgbClr val="0070C0"/>
                </a:solidFill>
              </a:rPr>
              <a:t>The discussion book: 50 great ways to get people talking</a:t>
            </a:r>
            <a:r>
              <a:rPr lang="en-US" dirty="0" smtClean="0"/>
              <a:t>. 2016. Hoboken, NJ: Wiley Publishing (w/Stephen </a:t>
            </a:r>
            <a:r>
              <a:rPr lang="en-US" dirty="0" err="1" smtClean="0"/>
              <a:t>Preskill</a:t>
            </a:r>
            <a:r>
              <a:rPr lang="en-US" dirty="0" smtClean="0"/>
              <a:t>)</a:t>
            </a:r>
          </a:p>
          <a:p>
            <a:pPr algn="ctr"/>
            <a:r>
              <a:rPr lang="en-US" sz="6600" dirty="0" smtClean="0">
                <a:hlinkClick r:id="rId2"/>
              </a:rPr>
              <a:t>www.stephenbrookfield.com</a:t>
            </a:r>
            <a:r>
              <a:rPr lang="en-US" dirty="0" smtClean="0"/>
              <a:t> </a:t>
            </a:r>
          </a:p>
          <a:p>
            <a:pPr algn="ctr"/>
            <a:r>
              <a:rPr lang="en-US" dirty="0" smtClean="0"/>
              <a:t>(Go to “Resources”, “Creating an Anti-Racist White Identity” and “Recent Writings” links)</a:t>
            </a:r>
          </a:p>
        </p:txBody>
      </p:sp>
    </p:spTree>
    <p:extLst>
      <p:ext uri="{BB962C8B-B14F-4D97-AF65-F5344CB8AC3E}">
        <p14:creationId xmlns:p14="http://schemas.microsoft.com/office/powerpoint/2010/main" val="2114854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7643"/>
          </a:xfrm>
        </p:spPr>
        <p:txBody>
          <a:bodyPr/>
          <a:lstStyle/>
          <a:p>
            <a:pPr algn="ctr"/>
            <a:r>
              <a:rPr lang="en-US" b="1" i="1" dirty="0" smtClean="0">
                <a:solidFill>
                  <a:srgbClr val="FF0000"/>
                </a:solidFill>
              </a:rPr>
              <a:t>General Resources</a:t>
            </a:r>
            <a:endParaRPr lang="en-US" dirty="0"/>
          </a:p>
        </p:txBody>
      </p:sp>
      <p:sp>
        <p:nvSpPr>
          <p:cNvPr id="3" name="Content Placeholder 2"/>
          <p:cNvSpPr>
            <a:spLocks noGrp="1"/>
          </p:cNvSpPr>
          <p:nvPr>
            <p:ph idx="1"/>
          </p:nvPr>
        </p:nvSpPr>
        <p:spPr>
          <a:xfrm>
            <a:off x="0" y="767644"/>
            <a:ext cx="12192000" cy="6090356"/>
          </a:xfrm>
          <a:solidFill>
            <a:schemeClr val="accent6">
              <a:lumMod val="20000"/>
              <a:lumOff val="80000"/>
            </a:schemeClr>
          </a:solidFill>
        </p:spPr>
        <p:txBody>
          <a:bodyPr>
            <a:normAutofit fontScale="70000" lnSpcReduction="20000"/>
          </a:bodyPr>
          <a:lstStyle/>
          <a:p>
            <a:r>
              <a:rPr lang="en-US" dirty="0" err="1" smtClean="0"/>
              <a:t>Ijeama</a:t>
            </a:r>
            <a:r>
              <a:rPr lang="en-US" dirty="0" smtClean="0"/>
              <a:t> </a:t>
            </a:r>
            <a:r>
              <a:rPr lang="en-US" dirty="0" err="1" smtClean="0"/>
              <a:t>Oluo</a:t>
            </a:r>
            <a:r>
              <a:rPr lang="en-US" dirty="0" smtClean="0"/>
              <a:t>. 2019. </a:t>
            </a:r>
            <a:r>
              <a:rPr lang="en-US" i="1" dirty="0" smtClean="0"/>
              <a:t>So you want to talk about race. </a:t>
            </a:r>
            <a:r>
              <a:rPr lang="en-US" dirty="0" smtClean="0"/>
              <a:t>New York: Seal Press. </a:t>
            </a:r>
            <a:r>
              <a:rPr lang="en-US" dirty="0" smtClean="0">
                <a:hlinkClick r:id="rId2"/>
              </a:rPr>
              <a:t>https://www.youtube.com/watch?v=TnybJZRWipg</a:t>
            </a:r>
            <a:endParaRPr lang="en-US" dirty="0" smtClean="0"/>
          </a:p>
          <a:p>
            <a:r>
              <a:rPr lang="en-US" dirty="0" smtClean="0"/>
              <a:t>George </a:t>
            </a:r>
            <a:r>
              <a:rPr lang="en-US" dirty="0" err="1" smtClean="0"/>
              <a:t>Yancy</a:t>
            </a:r>
            <a:r>
              <a:rPr lang="en-US" dirty="0" smtClean="0"/>
              <a:t>. </a:t>
            </a:r>
            <a:r>
              <a:rPr lang="en-US" i="1" dirty="0" smtClean="0"/>
              <a:t>Look</a:t>
            </a:r>
            <a:r>
              <a:rPr lang="en-US" i="1" dirty="0" smtClean="0"/>
              <a:t>! A White </a:t>
            </a:r>
            <a:r>
              <a:rPr lang="en-US" dirty="0" smtClean="0"/>
              <a:t>(2012), </a:t>
            </a:r>
            <a:r>
              <a:rPr lang="en-US" i="1" dirty="0" smtClean="0"/>
              <a:t>What White Looks Like </a:t>
            </a:r>
            <a:r>
              <a:rPr lang="en-US" dirty="0" smtClean="0"/>
              <a:t>(2004), </a:t>
            </a:r>
            <a:r>
              <a:rPr lang="en-US" i="1" dirty="0" smtClean="0"/>
              <a:t>White self-criticality beyond anti-racism </a:t>
            </a:r>
            <a:r>
              <a:rPr lang="en-US" dirty="0" smtClean="0">
                <a:hlinkClick r:id="rId3"/>
              </a:rPr>
              <a:t>https</a:t>
            </a:r>
            <a:r>
              <a:rPr lang="en-US" dirty="0" smtClean="0">
                <a:hlinkClick r:id="rId3"/>
              </a:rPr>
              <a:t>://www.youtube.com/watch?v=fyZNAAr8czE</a:t>
            </a:r>
            <a:endParaRPr lang="en-US" dirty="0" smtClean="0"/>
          </a:p>
          <a:p>
            <a:r>
              <a:rPr lang="en-US" dirty="0" smtClean="0"/>
              <a:t>N.M. Joseph, C. Haynes and F. Cobb (Eds.). 2016. </a:t>
            </a:r>
            <a:r>
              <a:rPr lang="en-US" i="1" dirty="0" smtClean="0"/>
              <a:t>Interrogating Whiteness &amp; relinquishing power: White faculty’s commitment to racial consciousness in STEM classrooms</a:t>
            </a:r>
            <a:r>
              <a:rPr lang="en-US" dirty="0" smtClean="0"/>
              <a:t>. New York: Peter Lang, </a:t>
            </a:r>
          </a:p>
          <a:p>
            <a:r>
              <a:rPr lang="en-US" dirty="0" smtClean="0"/>
              <a:t>Layla F. </a:t>
            </a:r>
            <a:r>
              <a:rPr lang="en-US" dirty="0" err="1" smtClean="0"/>
              <a:t>Saad</a:t>
            </a:r>
            <a:r>
              <a:rPr lang="en-US" dirty="0" smtClean="0"/>
              <a:t>. 2020. </a:t>
            </a:r>
            <a:r>
              <a:rPr lang="en-US" i="1" dirty="0" smtClean="0"/>
              <a:t>me and White supremacy: Combat racism, change the world, and become a good ancestor. </a:t>
            </a:r>
            <a:r>
              <a:rPr lang="en-US" dirty="0" smtClean="0"/>
              <a:t>Naperville, IL: Sourcebooks. </a:t>
            </a:r>
            <a:r>
              <a:rPr lang="en-US" dirty="0" smtClean="0">
                <a:hlinkClick r:id="rId4"/>
              </a:rPr>
              <a:t>https://www.youtube.com/watch?v=gMEXBFhA-NY</a:t>
            </a:r>
            <a:endParaRPr lang="en-US" dirty="0" smtClean="0"/>
          </a:p>
          <a:p>
            <a:r>
              <a:rPr lang="en-US" dirty="0" err="1" smtClean="0"/>
              <a:t>Derald</a:t>
            </a:r>
            <a:r>
              <a:rPr lang="en-US" dirty="0" smtClean="0"/>
              <a:t> Wing Sue 2016. </a:t>
            </a:r>
            <a:r>
              <a:rPr lang="en-US" i="1" dirty="0" smtClean="0"/>
              <a:t>Race talk &amp; the conspiracy of silence. </a:t>
            </a:r>
            <a:r>
              <a:rPr lang="en-US" dirty="0" smtClean="0"/>
              <a:t>Hoboken, NJ: Wiley </a:t>
            </a:r>
            <a:r>
              <a:rPr lang="en-US" dirty="0" smtClean="0">
                <a:hlinkClick r:id="rId5"/>
              </a:rPr>
              <a:t>https://www.youtube.com/watch?v=Nrw6Bf5weTM&amp;t=53s</a:t>
            </a:r>
            <a:endParaRPr lang="en-US" dirty="0" smtClean="0"/>
          </a:p>
          <a:p>
            <a:r>
              <a:rPr lang="en-US" dirty="0" smtClean="0"/>
              <a:t>Shannon Sullivan. 2014. </a:t>
            </a:r>
            <a:r>
              <a:rPr lang="en-US" i="1" dirty="0" smtClean="0"/>
              <a:t>Good White people. </a:t>
            </a:r>
            <a:r>
              <a:rPr lang="en-US" dirty="0" smtClean="0"/>
              <a:t>Albany: SUNY Press  </a:t>
            </a:r>
            <a:r>
              <a:rPr lang="en-US" dirty="0" smtClean="0">
                <a:hlinkClick r:id="rId6"/>
              </a:rPr>
              <a:t>https://www.youtube.com/watch?v=UZo06BjmbbE</a:t>
            </a:r>
            <a:endParaRPr lang="en-US" dirty="0" smtClean="0"/>
          </a:p>
          <a:p>
            <a:r>
              <a:rPr lang="en-US" dirty="0" smtClean="0"/>
              <a:t>Robin </a:t>
            </a:r>
            <a:r>
              <a:rPr lang="en-US" dirty="0" err="1" smtClean="0"/>
              <a:t>DiAngelo</a:t>
            </a:r>
            <a:r>
              <a:rPr lang="en-US" dirty="0" smtClean="0"/>
              <a:t>. 2018. </a:t>
            </a:r>
            <a:r>
              <a:rPr lang="en-US" i="1" dirty="0" smtClean="0"/>
              <a:t>White fragility. </a:t>
            </a:r>
            <a:r>
              <a:rPr lang="en-US" dirty="0" smtClean="0"/>
              <a:t>Boston: Beacon Press </a:t>
            </a:r>
            <a:r>
              <a:rPr lang="en-US" dirty="0" smtClean="0">
                <a:hlinkClick r:id="rId7"/>
              </a:rPr>
              <a:t>https://www.youtube.com/watch?v=45ey4jgoxeU</a:t>
            </a:r>
            <a:endParaRPr lang="en-US" dirty="0" smtClean="0"/>
          </a:p>
          <a:p>
            <a:r>
              <a:rPr lang="en-US" dirty="0" err="1" smtClean="0"/>
              <a:t>Ibram</a:t>
            </a:r>
            <a:r>
              <a:rPr lang="en-US" dirty="0" smtClean="0"/>
              <a:t> X. </a:t>
            </a:r>
            <a:r>
              <a:rPr lang="en-US" dirty="0" err="1" smtClean="0"/>
              <a:t>Kendi</a:t>
            </a:r>
            <a:r>
              <a:rPr lang="en-US" dirty="0" smtClean="0"/>
              <a:t>. 2019. </a:t>
            </a:r>
            <a:r>
              <a:rPr lang="en-US" i="1" dirty="0" smtClean="0"/>
              <a:t>How to be an anti-racist. </a:t>
            </a:r>
            <a:r>
              <a:rPr lang="en-US" dirty="0" smtClean="0"/>
              <a:t>New York: One World Books</a:t>
            </a:r>
            <a:r>
              <a:rPr lang="en-US" dirty="0" smtClean="0">
                <a:effectLst/>
              </a:rPr>
              <a:t> </a:t>
            </a:r>
            <a:r>
              <a:rPr lang="en-US" dirty="0" smtClean="0"/>
              <a:t> </a:t>
            </a:r>
            <a:r>
              <a:rPr lang="en-US" dirty="0" smtClean="0">
                <a:hlinkClick r:id="rId8"/>
              </a:rPr>
              <a:t>https://www.youtube.com/watch?v=TzuOlyyQlug</a:t>
            </a:r>
            <a:endParaRPr lang="en-US" dirty="0" smtClean="0"/>
          </a:p>
          <a:p>
            <a:r>
              <a:rPr lang="en-US" dirty="0" smtClean="0"/>
              <a:t>Glenn Singleton. 2014 </a:t>
            </a:r>
            <a:r>
              <a:rPr lang="en-US" i="1" dirty="0" smtClean="0"/>
              <a:t>Courageous conversations about race. </a:t>
            </a:r>
            <a:r>
              <a:rPr lang="en-US" dirty="0" smtClean="0"/>
              <a:t>Thousand Oaks, CA: Corwin </a:t>
            </a:r>
            <a:r>
              <a:rPr lang="en-US" dirty="0" smtClean="0">
                <a:hlinkClick r:id="rId9"/>
              </a:rPr>
              <a:t>https://</a:t>
            </a:r>
            <a:r>
              <a:rPr lang="en-US" dirty="0" smtClean="0">
                <a:hlinkClick r:id="rId9"/>
              </a:rPr>
              <a:t>www.youtube.com/watch?v=IwaOBXzJ3hs</a:t>
            </a:r>
            <a:endParaRPr lang="en-US" dirty="0" smtClean="0"/>
          </a:p>
          <a:p>
            <a:r>
              <a:rPr lang="en-US" dirty="0"/>
              <a:t>Solomon, </a:t>
            </a:r>
            <a:r>
              <a:rPr lang="en-US" dirty="0" err="1" smtClean="0"/>
              <a:t>Akiba</a:t>
            </a:r>
            <a:r>
              <a:rPr lang="en-US" dirty="0" smtClean="0"/>
              <a:t> </a:t>
            </a:r>
            <a:r>
              <a:rPr lang="en-US" dirty="0"/>
              <a:t>&amp; Rankin, </a:t>
            </a:r>
            <a:r>
              <a:rPr lang="en-US" dirty="0" err="1" smtClean="0"/>
              <a:t>Kenrya</a:t>
            </a:r>
            <a:r>
              <a:rPr lang="en-US" dirty="0" smtClean="0"/>
              <a:t>. </a:t>
            </a:r>
            <a:r>
              <a:rPr lang="en-US" dirty="0"/>
              <a:t>2019. </a:t>
            </a:r>
            <a:r>
              <a:rPr lang="en-US" i="1" dirty="0"/>
              <a:t>How we fight white supremacy: A field guide to black resistance</a:t>
            </a:r>
            <a:r>
              <a:rPr lang="en-US" dirty="0"/>
              <a:t>. New York: Bold Type Books</a:t>
            </a:r>
            <a:r>
              <a:rPr lang="en-US" dirty="0"/>
              <a:t> </a:t>
            </a:r>
            <a:r>
              <a:rPr lang="en-US" dirty="0">
                <a:hlinkClick r:id="rId10"/>
              </a:rPr>
              <a:t>https://</a:t>
            </a:r>
            <a:r>
              <a:rPr lang="en-US" dirty="0" smtClean="0">
                <a:hlinkClick r:id="rId10"/>
              </a:rPr>
              <a:t>www.youtube.com/watch?v=Cc51rbZok3k</a:t>
            </a:r>
            <a:endParaRPr lang="en-US" dirty="0" smtClean="0"/>
          </a:p>
          <a:p>
            <a:r>
              <a:rPr lang="en-US" dirty="0" smtClean="0"/>
              <a:t>Tim </a:t>
            </a:r>
            <a:r>
              <a:rPr lang="en-US" dirty="0" smtClean="0"/>
              <a:t>Wise. 2011. </a:t>
            </a:r>
            <a:r>
              <a:rPr lang="en-US" i="1" dirty="0" smtClean="0"/>
              <a:t>White like me</a:t>
            </a:r>
            <a:r>
              <a:rPr lang="en-US" i="1" dirty="0" smtClean="0"/>
              <a:t>. </a:t>
            </a:r>
            <a:r>
              <a:rPr lang="en-US" dirty="0" smtClean="0"/>
              <a:t>Berkeley, CA: Counterpoint </a:t>
            </a:r>
            <a:r>
              <a:rPr lang="en-US" dirty="0" smtClean="0">
                <a:hlinkClick r:id="rId11"/>
              </a:rPr>
              <a:t>https://www.youtube.com/watch?v=N4fbr1LlxEk</a:t>
            </a:r>
            <a:endParaRPr lang="en-US" dirty="0" smtClean="0"/>
          </a:p>
        </p:txBody>
      </p:sp>
    </p:spTree>
    <p:extLst>
      <p:ext uri="{BB962C8B-B14F-4D97-AF65-F5344CB8AC3E}">
        <p14:creationId xmlns:p14="http://schemas.microsoft.com/office/powerpoint/2010/main" val="5534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31467" cy="6857999"/>
          </a:xfrm>
          <a:solidFill>
            <a:schemeClr val="accent2">
              <a:lumMod val="20000"/>
              <a:lumOff val="80000"/>
            </a:schemeClr>
          </a:solidFill>
        </p:spPr>
        <p:txBody>
          <a:bodyPr>
            <a:normAutofit fontScale="90000"/>
          </a:bodyPr>
          <a:lstStyle/>
          <a:p>
            <a:r>
              <a:rPr lang="en-US" sz="2800" dirty="0" smtClean="0">
                <a:latin typeface="+mn-lt"/>
              </a:rPr>
              <a:t/>
            </a:r>
            <a:br>
              <a:rPr lang="en-US" sz="2800" dirty="0" smtClean="0">
                <a:latin typeface="+mn-lt"/>
              </a:rPr>
            </a:br>
            <a:r>
              <a:rPr lang="en-US" sz="2800" dirty="0">
                <a:latin typeface="+mn-lt"/>
              </a:rPr>
              <a:t/>
            </a:r>
            <a:br>
              <a:rPr lang="en-US" sz="2800" dirty="0">
                <a:latin typeface="+mn-lt"/>
              </a:rPr>
            </a:br>
            <a:r>
              <a:rPr lang="en-US" sz="2200" b="1" i="1" dirty="0" smtClean="0">
                <a:solidFill>
                  <a:srgbClr val="FF0000"/>
                </a:solidFill>
                <a:latin typeface="+mn-lt"/>
              </a:rPr>
              <a:t>Who I am racially shapes how I experience the world – including my classroom</a:t>
            </a:r>
            <a:r>
              <a:rPr lang="en-US" sz="2200" dirty="0" smtClean="0">
                <a:latin typeface="+mn-lt"/>
              </a:rPr>
              <a:t/>
            </a:r>
            <a:br>
              <a:rPr lang="en-US" sz="2200" dirty="0" smtClean="0">
                <a:latin typeface="+mn-lt"/>
              </a:rPr>
            </a:br>
            <a:r>
              <a:rPr lang="en-US" sz="2000" dirty="0" smtClean="0">
                <a:latin typeface="+mn-lt"/>
              </a:rPr>
              <a:t>As a White man Stephen has</a:t>
            </a:r>
            <a:r>
              <a:rPr lang="mr-IN" sz="2000" dirty="0" smtClean="0">
                <a:latin typeface="+mn-lt"/>
              </a:rPr>
              <a:t>…</a:t>
            </a:r>
            <a:r>
              <a:rPr lang="en-US" sz="2000" dirty="0" smtClean="0">
                <a:latin typeface="+mn-lt"/>
              </a:rPr>
              <a:t>.</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Often tried</a:t>
            </a:r>
            <a:r>
              <a:rPr lang="en-US" sz="2000" i="1" dirty="0" smtClean="0">
                <a:latin typeface="+mn-lt"/>
              </a:rPr>
              <a:t> NOT </a:t>
            </a:r>
            <a:r>
              <a:rPr lang="en-US" sz="2000" dirty="0" smtClean="0">
                <a:latin typeface="+mn-lt"/>
              </a:rPr>
              <a:t>to see color &amp; treat everyone the same (color blindness)</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Had the freedom to choose when to focus on race</a:t>
            </a:r>
            <a:br>
              <a:rPr lang="en-US" sz="2000" dirty="0" smtClean="0">
                <a:latin typeface="+mn-lt"/>
              </a:rPr>
            </a:br>
            <a:r>
              <a:rPr lang="en-US" sz="2000" dirty="0">
                <a:latin typeface="+mn-lt"/>
              </a:rPr>
              <a:t/>
            </a:r>
            <a:br>
              <a:rPr lang="en-US" sz="2000" dirty="0">
                <a:latin typeface="+mn-lt"/>
              </a:rPr>
            </a:br>
            <a:r>
              <a:rPr lang="en-US" sz="2000" dirty="0" smtClean="0">
                <a:latin typeface="+mn-lt"/>
              </a:rPr>
              <a:t>Doesn’t have to worry about how his racial identity undercuts students’ perceptions of his pedagogic authority</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Is used to seeing people who look like him in leadership</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Will often be institutionally rewarded for raising issues of race &amp; is not seen as playing the ‘race card’</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Expects his expressions of ally-ship to be taken seriously</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Is regarded as ‘vulnerable’ and ‘brave’ when he admits to screwing up &amp; owns his mistakes</a:t>
            </a:r>
            <a:br>
              <a:rPr lang="en-US" sz="2000" dirty="0" smtClean="0">
                <a:latin typeface="+mn-lt"/>
              </a:rPr>
            </a:br>
            <a:r>
              <a:rPr lang="en-US" sz="2000" dirty="0">
                <a:latin typeface="+mn-lt"/>
              </a:rPr>
              <a:t/>
            </a:r>
            <a:br>
              <a:rPr lang="en-US" sz="2000" dirty="0">
                <a:latin typeface="+mn-lt"/>
              </a:rPr>
            </a:br>
            <a:r>
              <a:rPr lang="en-US" sz="2000" dirty="0" smtClean="0">
                <a:latin typeface="+mn-lt"/>
              </a:rPr>
              <a:t>Is viewed with justifiable skepticism by many students of color when he talks about race</a:t>
            </a:r>
            <a:br>
              <a:rPr lang="en-US" sz="2000" dirty="0" smtClean="0">
                <a:latin typeface="+mn-lt"/>
              </a:rPr>
            </a:br>
            <a:r>
              <a:rPr lang="en-US" sz="2000" dirty="0">
                <a:latin typeface="+mn-lt"/>
              </a:rPr>
              <a:t/>
            </a:r>
            <a:br>
              <a:rPr lang="en-US" sz="2000" dirty="0">
                <a:latin typeface="+mn-lt"/>
              </a:rPr>
            </a:br>
            <a:r>
              <a:rPr lang="en-US" sz="2000" dirty="0" smtClean="0">
                <a:latin typeface="+mn-lt"/>
              </a:rPr>
              <a:t>Has withheld from commenting in multiracial groups &amp; had that ‘malefic generosity’ seen as a lack of interest or commitment </a:t>
            </a:r>
            <a:br>
              <a:rPr lang="en-US" sz="2000" dirty="0" smtClean="0">
                <a:latin typeface="+mn-lt"/>
              </a:rPr>
            </a:br>
            <a:r>
              <a:rPr lang="en-US" sz="2800" dirty="0" smtClean="0"/>
              <a:t/>
            </a:r>
            <a:br>
              <a:rPr lang="en-US" sz="2800" dirty="0" smtClean="0"/>
            </a:br>
            <a:endParaRPr lang="en-US" sz="2800" dirty="0"/>
          </a:p>
        </p:txBody>
      </p:sp>
      <p:sp>
        <p:nvSpPr>
          <p:cNvPr id="3" name="Content Placeholder 2"/>
          <p:cNvSpPr>
            <a:spLocks noGrp="1"/>
          </p:cNvSpPr>
          <p:nvPr>
            <p:ph idx="1"/>
          </p:nvPr>
        </p:nvSpPr>
        <p:spPr>
          <a:xfrm>
            <a:off x="6231467" y="0"/>
            <a:ext cx="5960533" cy="6857999"/>
          </a:xfrm>
        </p:spPr>
        <p:txBody>
          <a:bodyPr/>
          <a:lstStyle/>
          <a:p>
            <a:endParaRPr lang="en-US" dirty="0"/>
          </a:p>
        </p:txBody>
      </p:sp>
      <p:pic>
        <p:nvPicPr>
          <p:cNvPr id="4" name="Picture 3" descr="A picture containing text, person, indoor, posing&#10;&#10;Description automatically generated">
            <a:extLst>
              <a:ext uri="{FF2B5EF4-FFF2-40B4-BE49-F238E27FC236}">
                <a16:creationId xmlns:a16="http://schemas.microsoft.com/office/drawing/2014/main" xmlns="" id="{BE485152-C0D5-8241-BF2F-900C54457C29}"/>
              </a:ext>
            </a:extLst>
          </p:cNvPr>
          <p:cNvPicPr>
            <a:picLocks noChangeAspect="1"/>
          </p:cNvPicPr>
          <p:nvPr/>
        </p:nvPicPr>
        <p:blipFill rotWithShape="1">
          <a:blip r:embed="rId2"/>
          <a:srcRect r="3" b="17456"/>
          <a:stretch/>
        </p:blipFill>
        <p:spPr>
          <a:xfrm>
            <a:off x="9211733" y="9"/>
            <a:ext cx="3003123" cy="1843273"/>
          </a:xfrm>
          <a:prstGeom prst="rect">
            <a:avLst/>
          </a:prstGeom>
        </p:spPr>
      </p:pic>
      <p:pic>
        <p:nvPicPr>
          <p:cNvPr id="5" name="Picture 4" descr="A person holding a baby&#10;&#10;Description automatically generated with medium confidence">
            <a:extLst>
              <a:ext uri="{FF2B5EF4-FFF2-40B4-BE49-F238E27FC236}">
                <a16:creationId xmlns:a16="http://schemas.microsoft.com/office/drawing/2014/main" xmlns="" id="{001F7CEC-64D2-7443-9CBC-0D66B440D0B0}"/>
              </a:ext>
            </a:extLst>
          </p:cNvPr>
          <p:cNvPicPr>
            <a:picLocks noChangeAspect="1"/>
          </p:cNvPicPr>
          <p:nvPr/>
        </p:nvPicPr>
        <p:blipFill rotWithShape="1">
          <a:blip r:embed="rId3"/>
          <a:srcRect l="8425" r="5" b="5"/>
          <a:stretch/>
        </p:blipFill>
        <p:spPr>
          <a:xfrm>
            <a:off x="6290585" y="75018"/>
            <a:ext cx="2780277" cy="2223338"/>
          </a:xfrm>
          <a:prstGeom prst="rect">
            <a:avLst/>
          </a:prstGeom>
        </p:spPr>
      </p:pic>
      <p:pic>
        <p:nvPicPr>
          <p:cNvPr id="6" name="Picture 5" descr="A couple of men posing for the camera&#10;&#10;Description automatically generated with medium confidence">
            <a:extLst>
              <a:ext uri="{FF2B5EF4-FFF2-40B4-BE49-F238E27FC236}">
                <a16:creationId xmlns:a16="http://schemas.microsoft.com/office/drawing/2014/main" xmlns="" id="{8CD00A55-843E-2844-BE02-2055CF10CC22}"/>
              </a:ext>
            </a:extLst>
          </p:cNvPr>
          <p:cNvPicPr>
            <a:picLocks noChangeAspect="1"/>
          </p:cNvPicPr>
          <p:nvPr/>
        </p:nvPicPr>
        <p:blipFill rotWithShape="1">
          <a:blip r:embed="rId4"/>
          <a:srcRect l="13044" r="5154" b="3"/>
          <a:stretch/>
        </p:blipFill>
        <p:spPr>
          <a:xfrm>
            <a:off x="9070862" y="2298356"/>
            <a:ext cx="3003123" cy="1910137"/>
          </a:xfrm>
          <a:prstGeom prst="rect">
            <a:avLst/>
          </a:prstGeom>
        </p:spPr>
      </p:pic>
      <p:pic>
        <p:nvPicPr>
          <p:cNvPr id="7" name="Picture 6" descr="A group of people playing instruments on a stage&#10;&#10;Description automatically generated">
            <a:extLst>
              <a:ext uri="{FF2B5EF4-FFF2-40B4-BE49-F238E27FC236}">
                <a16:creationId xmlns:a16="http://schemas.microsoft.com/office/drawing/2014/main" xmlns="" id="{4DB1A067-1770-D443-A8D5-C367D1A45853}"/>
              </a:ext>
            </a:extLst>
          </p:cNvPr>
          <p:cNvPicPr>
            <a:picLocks noChangeAspect="1"/>
          </p:cNvPicPr>
          <p:nvPr/>
        </p:nvPicPr>
        <p:blipFill rotWithShape="1">
          <a:blip r:embed="rId5"/>
          <a:srcRect l="13809" r="14035" b="4"/>
          <a:stretch/>
        </p:blipFill>
        <p:spPr>
          <a:xfrm>
            <a:off x="9188878" y="4289778"/>
            <a:ext cx="3003123" cy="2568223"/>
          </a:xfrm>
          <a:prstGeom prst="rect">
            <a:avLst/>
          </a:prstGeom>
        </p:spPr>
      </p:pic>
      <p:pic>
        <p:nvPicPr>
          <p:cNvPr id="8" name="Picture 7" descr="A person holding a baby&#10;&#10;Description automatically generated with low confidence">
            <a:extLst>
              <a:ext uri="{FF2B5EF4-FFF2-40B4-BE49-F238E27FC236}">
                <a16:creationId xmlns:a16="http://schemas.microsoft.com/office/drawing/2014/main" xmlns="" id="{BE11DDEB-2ED7-F542-987F-4FC835168AC3}"/>
              </a:ext>
            </a:extLst>
          </p:cNvPr>
          <p:cNvPicPr>
            <a:picLocks noChangeAspect="1"/>
          </p:cNvPicPr>
          <p:nvPr/>
        </p:nvPicPr>
        <p:blipFill rotWithShape="1">
          <a:blip r:embed="rId6"/>
          <a:srcRect t="13589" r="4" b="37566"/>
          <a:stretch/>
        </p:blipFill>
        <p:spPr>
          <a:xfrm>
            <a:off x="6290585" y="4704253"/>
            <a:ext cx="2780277" cy="2067887"/>
          </a:xfrm>
          <a:prstGeom prst="rect">
            <a:avLst/>
          </a:prstGeom>
        </p:spPr>
      </p:pic>
      <p:pic>
        <p:nvPicPr>
          <p:cNvPr id="9" name="Picture 8" descr="A picture containing person, indoor, wall, older&#10;&#10;Description automatically generated">
            <a:extLst>
              <a:ext uri="{FF2B5EF4-FFF2-40B4-BE49-F238E27FC236}">
                <a16:creationId xmlns:a16="http://schemas.microsoft.com/office/drawing/2014/main" xmlns="" id="{8B2DF65A-783C-5D4A-9C41-239C321D3F09}"/>
              </a:ext>
            </a:extLst>
          </p:cNvPr>
          <p:cNvPicPr>
            <a:picLocks noChangeAspect="1"/>
          </p:cNvPicPr>
          <p:nvPr/>
        </p:nvPicPr>
        <p:blipFill rotWithShape="1">
          <a:blip r:embed="rId7"/>
          <a:srcRect r="3" b="1243"/>
          <a:stretch/>
        </p:blipFill>
        <p:spPr>
          <a:xfrm>
            <a:off x="6290585" y="2384215"/>
            <a:ext cx="2721159" cy="2234180"/>
          </a:xfrm>
          <a:prstGeom prst="rect">
            <a:avLst/>
          </a:prstGeom>
        </p:spPr>
      </p:pic>
    </p:spTree>
    <p:extLst>
      <p:ext uri="{BB962C8B-B14F-4D97-AF65-F5344CB8AC3E}">
        <p14:creationId xmlns:p14="http://schemas.microsoft.com/office/powerpoint/2010/main" val="221997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965244" cy="982131"/>
          </a:xfrm>
        </p:spPr>
        <p:txBody>
          <a:bodyPr/>
          <a:lstStyle/>
          <a:p>
            <a:r>
              <a:rPr lang="en-US" b="1" i="1" dirty="0" smtClean="0">
                <a:solidFill>
                  <a:srgbClr val="FF0000"/>
                </a:solidFill>
              </a:rPr>
              <a:t>Team Teaching Allows You to</a:t>
            </a:r>
            <a:r>
              <a:rPr lang="mr-IN" b="1" i="1" dirty="0" smtClean="0">
                <a:solidFill>
                  <a:srgbClr val="FF0000"/>
                </a:solidFill>
              </a:rPr>
              <a:t>…</a:t>
            </a:r>
            <a:endParaRPr lang="en-US" b="1" i="1" dirty="0">
              <a:solidFill>
                <a:srgbClr val="FF0000"/>
              </a:solidFill>
            </a:endParaRPr>
          </a:p>
        </p:txBody>
      </p:sp>
      <p:sp>
        <p:nvSpPr>
          <p:cNvPr id="3" name="Content Placeholder 2"/>
          <p:cNvSpPr>
            <a:spLocks noGrp="1"/>
          </p:cNvSpPr>
          <p:nvPr>
            <p:ph idx="1"/>
          </p:nvPr>
        </p:nvSpPr>
        <p:spPr>
          <a:xfrm>
            <a:off x="0" y="982132"/>
            <a:ext cx="12192000" cy="5875867"/>
          </a:xfrm>
          <a:solidFill>
            <a:schemeClr val="accent6">
              <a:lumMod val="20000"/>
              <a:lumOff val="80000"/>
            </a:schemeClr>
          </a:solidFill>
        </p:spPr>
        <p:txBody>
          <a:bodyPr>
            <a:normAutofit lnSpcReduction="10000"/>
          </a:bodyPr>
          <a:lstStyle/>
          <a:p>
            <a:r>
              <a:rPr lang="en-US" dirty="0" smtClean="0"/>
              <a:t>Model how racial identity frames team decisions / process</a:t>
            </a:r>
          </a:p>
          <a:p>
            <a:r>
              <a:rPr lang="en-US" dirty="0" smtClean="0"/>
              <a:t>Facilitate racial affinity groups</a:t>
            </a:r>
          </a:p>
          <a:p>
            <a:r>
              <a:rPr lang="en-US" dirty="0" smtClean="0"/>
              <a:t>Show you sit with differences between you</a:t>
            </a:r>
            <a:r>
              <a:rPr lang="mr-IN" dirty="0" smtClean="0"/>
              <a:t>…</a:t>
            </a:r>
            <a:r>
              <a:rPr lang="en-US" dirty="0" smtClean="0"/>
              <a:t> </a:t>
            </a:r>
          </a:p>
          <a:p>
            <a:r>
              <a:rPr lang="en-US" dirty="0"/>
              <a:t>H</a:t>
            </a:r>
            <a:r>
              <a:rPr lang="en-US" dirty="0" smtClean="0"/>
              <a:t>ow you negotiate experiencing the classroom differently</a:t>
            </a:r>
          </a:p>
          <a:p>
            <a:r>
              <a:rPr lang="en-US" dirty="0" smtClean="0"/>
              <a:t>Address racial imbalances in the teaching team’s operation </a:t>
            </a:r>
          </a:p>
          <a:p>
            <a:r>
              <a:rPr lang="en-US" dirty="0" smtClean="0"/>
              <a:t>How you deal w/ micro aggressions, power asymmetries</a:t>
            </a:r>
          </a:p>
          <a:p>
            <a:r>
              <a:rPr lang="en-US" dirty="0" smtClean="0"/>
              <a:t>How your racial &amp; cultural identities frame your practice</a:t>
            </a:r>
          </a:p>
          <a:p>
            <a:r>
              <a:rPr lang="en-US" dirty="0" smtClean="0"/>
              <a:t>Call &amp; response, gumbo </a:t>
            </a:r>
            <a:r>
              <a:rPr lang="en-US" dirty="0" err="1" smtClean="0"/>
              <a:t>ya-ya</a:t>
            </a:r>
            <a:r>
              <a:rPr lang="en-US" dirty="0" smtClean="0"/>
              <a:t>, silence, group identity</a:t>
            </a:r>
          </a:p>
          <a:p>
            <a:r>
              <a:rPr lang="en-US" dirty="0" smtClean="0"/>
              <a:t>Demonstrate how to engage in difficult conversations </a:t>
            </a:r>
          </a:p>
          <a:p>
            <a:r>
              <a:rPr lang="mr-IN" dirty="0" smtClean="0"/>
              <a:t>…</a:t>
            </a:r>
            <a:r>
              <a:rPr lang="en-US" dirty="0" smtClean="0"/>
              <a:t>.how to focus on</a:t>
            </a:r>
            <a:r>
              <a:rPr lang="en-US" i="1" dirty="0" smtClean="0">
                <a:solidFill>
                  <a:srgbClr val="FF0000"/>
                </a:solidFill>
              </a:rPr>
              <a:t> behaviors </a:t>
            </a:r>
            <a:r>
              <a:rPr lang="en-US" dirty="0" smtClean="0"/>
              <a:t>not personhood </a:t>
            </a:r>
          </a:p>
          <a:p>
            <a:r>
              <a:rPr lang="mr-IN" dirty="0" smtClean="0"/>
              <a:t>…</a:t>
            </a:r>
            <a:r>
              <a:rPr lang="en-US" dirty="0" smtClean="0"/>
              <a:t>.how white supremacy is learned &amp; internalized </a:t>
            </a:r>
          </a:p>
          <a:p>
            <a:r>
              <a:rPr lang="mr-IN" dirty="0" smtClean="0"/>
              <a:t>…</a:t>
            </a:r>
            <a:r>
              <a:rPr lang="en-US" dirty="0" smtClean="0"/>
              <a:t>.how racism is learned &amp; NOT essential moral difference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657" y="982131"/>
            <a:ext cx="3107010" cy="29125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657" y="3894668"/>
            <a:ext cx="3122343" cy="2963332"/>
          </a:xfrm>
          <a:prstGeom prst="rect">
            <a:avLst/>
          </a:prstGeom>
        </p:spPr>
      </p:pic>
    </p:spTree>
    <p:extLst>
      <p:ext uri="{BB962C8B-B14F-4D97-AF65-F5344CB8AC3E}">
        <p14:creationId xmlns:p14="http://schemas.microsoft.com/office/powerpoint/2010/main" val="1412822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951110" cy="6857999"/>
          </a:xfrm>
        </p:spPr>
        <p:txBody>
          <a:bodyPr/>
          <a:lstStyle/>
          <a:p>
            <a:endParaRPr lang="en-US"/>
          </a:p>
        </p:txBody>
      </p:sp>
      <p:sp>
        <p:nvSpPr>
          <p:cNvPr id="3" name="Content Placeholder 2"/>
          <p:cNvSpPr>
            <a:spLocks noGrp="1"/>
          </p:cNvSpPr>
          <p:nvPr>
            <p:ph idx="1"/>
          </p:nvPr>
        </p:nvSpPr>
        <p:spPr>
          <a:xfrm>
            <a:off x="3601158" y="0"/>
            <a:ext cx="8590842" cy="6857999"/>
          </a:xfrm>
          <a:solidFill>
            <a:srgbClr val="0070C0"/>
          </a:solidFill>
        </p:spPr>
        <p:txBody>
          <a:bodyPr>
            <a:normAutofit/>
          </a:bodyPr>
          <a:lstStyle/>
          <a:p>
            <a:r>
              <a:rPr lang="en-US" sz="4000" i="1" dirty="0" smtClean="0">
                <a:solidFill>
                  <a:schemeClr val="bg1"/>
                </a:solidFill>
                <a:latin typeface="+mn-lt"/>
              </a:rPr>
              <a:t>The (White) Elephant in the Room</a:t>
            </a:r>
            <a:r>
              <a:rPr lang="en-US" sz="3200" dirty="0" smtClean="0">
                <a:solidFill>
                  <a:schemeClr val="bg1"/>
                </a:solidFill>
                <a:latin typeface="+mn-lt"/>
              </a:rPr>
              <a:t/>
            </a:r>
            <a:br>
              <a:rPr lang="en-US" sz="3200" dirty="0" smtClean="0">
                <a:solidFill>
                  <a:schemeClr val="bg1"/>
                </a:solidFill>
                <a:latin typeface="+mn-lt"/>
              </a:rPr>
            </a:br>
            <a:r>
              <a:rPr lang="en-US" sz="3200" dirty="0" smtClean="0">
                <a:solidFill>
                  <a:schemeClr val="bg1"/>
                </a:solidFill>
                <a:latin typeface="+mn-lt"/>
              </a:rPr>
              <a:t>Another White man leading something on race – doesn’t this underscore the power of Whiteness?</a:t>
            </a:r>
          </a:p>
          <a:p>
            <a:r>
              <a:rPr lang="en-US" dirty="0" smtClean="0">
                <a:solidFill>
                  <a:schemeClr val="bg1"/>
                </a:solidFill>
              </a:rPr>
              <a:t>The problem of race is the problem of unchallenged white supremacy – its idea &amp; practice </a:t>
            </a:r>
            <a:endParaRPr lang="en-US" sz="3200" dirty="0" smtClean="0">
              <a:solidFill>
                <a:schemeClr val="bg1"/>
              </a:solidFill>
              <a:latin typeface="+mn-lt"/>
            </a:endParaRPr>
          </a:p>
          <a:p>
            <a:r>
              <a:rPr lang="en-US" dirty="0" smtClean="0">
                <a:solidFill>
                  <a:schemeClr val="bg1"/>
                </a:solidFill>
              </a:rPr>
              <a:t>At the heart of racism is the fact that many White folks such as Stephen Brookfield have not examined what it means to have a White racial identity</a:t>
            </a:r>
          </a:p>
          <a:p>
            <a:r>
              <a:rPr lang="en-US" dirty="0" smtClean="0">
                <a:solidFill>
                  <a:schemeClr val="bg1"/>
                </a:solidFill>
              </a:rPr>
              <a:t>White students &amp; colleagues need to see us typically &amp; unremarkably center racial dynamics as a factor in teaching &amp; leadership – “equity pause” in meetings</a:t>
            </a:r>
          </a:p>
          <a:p>
            <a:r>
              <a:rPr lang="en-US" dirty="0" smtClean="0">
                <a:solidFill>
                  <a:schemeClr val="bg1"/>
                </a:solidFill>
              </a:rPr>
              <a:t>Diversity, equity &amp; inclusion (DEI) work often involves cross-racial conversations &amp; alliances – facilitated by a team of colleagues of different racial identities</a:t>
            </a:r>
          </a:p>
          <a:p>
            <a:endParaRPr lang="en-US" dirty="0"/>
          </a:p>
        </p:txBody>
      </p:sp>
      <p:pic>
        <p:nvPicPr>
          <p:cNvPr id="4" name="Picture 3"/>
          <p:cNvPicPr>
            <a:picLocks noChangeAspect="1"/>
          </p:cNvPicPr>
          <p:nvPr/>
        </p:nvPicPr>
        <p:blipFill>
          <a:blip r:embed="rId2"/>
          <a:stretch>
            <a:fillRect/>
          </a:stretch>
        </p:blipFill>
        <p:spPr>
          <a:xfrm>
            <a:off x="0" y="0"/>
            <a:ext cx="3601157" cy="3266617"/>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77907"/>
            <a:ext cx="3601156" cy="3591382"/>
          </a:xfrm>
          <a:prstGeom prst="rect">
            <a:avLst/>
          </a:prstGeom>
        </p:spPr>
      </p:pic>
    </p:spTree>
    <p:extLst>
      <p:ext uri="{BB962C8B-B14F-4D97-AF65-F5344CB8AC3E}">
        <p14:creationId xmlns:p14="http://schemas.microsoft.com/office/powerpoint/2010/main" val="130361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141156" cy="6857998"/>
          </a:xfrm>
        </p:spPr>
        <p:txBody>
          <a:bodyPr/>
          <a:lstStyle/>
          <a:p>
            <a:pPr algn="ct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latin typeface="+mn-lt"/>
              </a:rPr>
              <a:t/>
            </a:r>
            <a:br>
              <a:rPr lang="en-US" dirty="0" smtClean="0">
                <a:latin typeface="+mn-lt"/>
              </a:rPr>
            </a:br>
            <a:r>
              <a:rPr lang="en-US" dirty="0">
                <a:latin typeface="+mn-lt"/>
              </a:rPr>
              <a:t/>
            </a:r>
            <a:br>
              <a:rPr lang="en-US" dirty="0">
                <a:latin typeface="+mn-lt"/>
              </a:rPr>
            </a:br>
            <a:r>
              <a:rPr lang="en-US" dirty="0" smtClean="0">
                <a:solidFill>
                  <a:srgbClr val="FF0000"/>
                </a:solidFill>
                <a:latin typeface="+mn-lt"/>
              </a:rPr>
              <a:t>Asymmetries of Power</a:t>
            </a:r>
            <a:endParaRPr lang="en-US" dirty="0">
              <a:solidFill>
                <a:srgbClr val="FF0000"/>
              </a:solidFill>
              <a:latin typeface="+mn-lt"/>
            </a:endParaRPr>
          </a:p>
        </p:txBody>
      </p:sp>
      <p:sp>
        <p:nvSpPr>
          <p:cNvPr id="3" name="Content Placeholder 2"/>
          <p:cNvSpPr>
            <a:spLocks noGrp="1"/>
          </p:cNvSpPr>
          <p:nvPr>
            <p:ph idx="1"/>
          </p:nvPr>
        </p:nvSpPr>
        <p:spPr>
          <a:xfrm>
            <a:off x="6141156" y="0"/>
            <a:ext cx="6050844" cy="6857999"/>
          </a:xfrm>
        </p:spPr>
        <p:txBody>
          <a:bodyPr>
            <a:normAutofit fontScale="92500" lnSpcReduction="20000"/>
          </a:bodyPr>
          <a:lstStyle/>
          <a:p>
            <a:r>
              <a:rPr lang="en-US" dirty="0">
                <a:solidFill>
                  <a:srgbClr val="FF0000"/>
                </a:solidFill>
              </a:rPr>
              <a:t>Teachers</a:t>
            </a:r>
            <a:r>
              <a:rPr lang="en-US" dirty="0"/>
              <a:t> – asymmetries of knowledge, understanding, skill, command &amp; performance: we know more, have studied longer, have a command of research protocols, used to academic discourse</a:t>
            </a:r>
          </a:p>
          <a:p>
            <a:r>
              <a:rPr lang="en-US" dirty="0">
                <a:solidFill>
                  <a:srgbClr val="FF0000"/>
                </a:solidFill>
              </a:rPr>
              <a:t>Students</a:t>
            </a:r>
            <a:r>
              <a:rPr lang="en-US" dirty="0"/>
              <a:t> – bring asymmetries in terms of readiness for learning, previous experience, </a:t>
            </a:r>
            <a:r>
              <a:rPr lang="en-US" dirty="0" smtClean="0"/>
              <a:t>previous </a:t>
            </a:r>
            <a:r>
              <a:rPr lang="en-US" dirty="0"/>
              <a:t>access to </a:t>
            </a:r>
            <a:r>
              <a:rPr lang="en-US" dirty="0" smtClean="0"/>
              <a:t>resources, internalized racism. </a:t>
            </a:r>
            <a:r>
              <a:rPr lang="en-US" dirty="0"/>
              <a:t>Also, whatever judgments &amp; stereotypes attach to their identities outside the classroom are immediately reproduced inside – often supported by teachers’ learned preconceptions</a:t>
            </a:r>
          </a:p>
          <a:p>
            <a:r>
              <a:rPr lang="en-US" dirty="0">
                <a:solidFill>
                  <a:srgbClr val="FF0000"/>
                </a:solidFill>
              </a:rPr>
              <a:t>Knowledge/Content</a:t>
            </a:r>
            <a:r>
              <a:rPr lang="en-US" dirty="0"/>
              <a:t> – some knowledge, theories, explanations, hypotheses, laws, analytical frameworks, are viewed as more legitimate owing to methodology of empirical confirmation, their withstanding falsifiability, their heuristic ‘fit’ with the world etc. </a:t>
            </a:r>
            <a:r>
              <a:rPr lang="en-US" dirty="0" smtClean="0"/>
              <a:t>These are derived from Eurocentric </a:t>
            </a:r>
            <a:r>
              <a:rPr lang="en-US" dirty="0" err="1" smtClean="0"/>
              <a:t>epitemology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83" y="846667"/>
            <a:ext cx="4427034" cy="3267308"/>
          </a:xfrm>
          <a:prstGeom prst="rect">
            <a:avLst/>
          </a:prstGeom>
        </p:spPr>
      </p:pic>
    </p:spTree>
    <p:extLst>
      <p:ext uri="{BB962C8B-B14F-4D97-AF65-F5344CB8AC3E}">
        <p14:creationId xmlns:p14="http://schemas.microsoft.com/office/powerpoint/2010/main" val="177246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118578" cy="6857998"/>
          </a:xfrm>
          <a:solidFill>
            <a:schemeClr val="accent6">
              <a:lumMod val="20000"/>
              <a:lumOff val="80000"/>
            </a:schemeClr>
          </a:solidFill>
        </p:spPr>
        <p:txBody>
          <a:bodyPr>
            <a:noAutofit/>
          </a:bodyPr>
          <a:lstStyle/>
          <a:p>
            <a:pPr algn="ctr"/>
            <a:r>
              <a:rPr lang="en-US" sz="2200" b="1" i="1" dirty="0">
                <a:solidFill>
                  <a:srgbClr val="FF0000"/>
                </a:solidFill>
                <a:latin typeface="+mn-lt"/>
              </a:rPr>
              <a:t>Diversity, Equity &amp; Inclusion</a:t>
            </a:r>
            <a:r>
              <a:rPr lang="en-US" sz="2200" dirty="0">
                <a:latin typeface="+mn-lt"/>
              </a:rPr>
              <a:t/>
            </a:r>
            <a:br>
              <a:rPr lang="en-US" sz="2200" dirty="0">
                <a:latin typeface="+mn-lt"/>
              </a:rPr>
            </a:br>
            <a:r>
              <a:rPr lang="en-US" sz="2200" dirty="0">
                <a:latin typeface="+mn-lt"/>
              </a:rPr>
              <a:t/>
            </a:r>
            <a:br>
              <a:rPr lang="en-US" sz="2200" dirty="0">
                <a:latin typeface="+mn-lt"/>
              </a:rPr>
            </a:br>
            <a:r>
              <a:rPr lang="en-US" sz="2200" dirty="0">
                <a:latin typeface="+mn-lt"/>
              </a:rPr>
              <a:t>Acknowledges the importance of a full representation of ideas &amp; perspectives</a:t>
            </a:r>
            <a:br>
              <a:rPr lang="en-US" sz="2200" dirty="0">
                <a:latin typeface="+mn-lt"/>
              </a:rPr>
            </a:br>
            <a:r>
              <a:rPr lang="en-US" sz="2200" dirty="0">
                <a:latin typeface="+mn-lt"/>
              </a:rPr>
              <a:t/>
            </a:r>
            <a:br>
              <a:rPr lang="en-US" sz="2200" dirty="0">
                <a:latin typeface="+mn-lt"/>
              </a:rPr>
            </a:br>
            <a:r>
              <a:rPr lang="en-US" sz="2200" dirty="0">
                <a:latin typeface="+mn-lt"/>
              </a:rPr>
              <a:t>Attention to a diversity of practices, scholarship and identities</a:t>
            </a:r>
            <a:br>
              <a:rPr lang="en-US" sz="2200" dirty="0">
                <a:latin typeface="+mn-lt"/>
              </a:rPr>
            </a:br>
            <a:r>
              <a:rPr lang="en-US" sz="2200" dirty="0">
                <a:latin typeface="+mn-lt"/>
              </a:rPr>
              <a:t/>
            </a:r>
            <a:br>
              <a:rPr lang="en-US" sz="2200" dirty="0">
                <a:latin typeface="+mn-lt"/>
              </a:rPr>
            </a:br>
            <a:r>
              <a:rPr lang="en-US" sz="2200" dirty="0">
                <a:latin typeface="+mn-lt"/>
              </a:rPr>
              <a:t>Striving to ensure that Black, Indigenous &amp; People of Color are well represented on campus as students, staff, faculty &amp; </a:t>
            </a:r>
            <a:r>
              <a:rPr lang="en-US" sz="2200" dirty="0" smtClean="0">
                <a:latin typeface="+mn-lt"/>
              </a:rPr>
              <a:t>administration - cluster hires</a:t>
            </a:r>
            <a:r>
              <a:rPr lang="en-US" sz="2200" dirty="0">
                <a:latin typeface="+mn-lt"/>
              </a:rPr>
              <a:t/>
            </a:r>
            <a:br>
              <a:rPr lang="en-US" sz="2200" dirty="0">
                <a:latin typeface="+mn-lt"/>
              </a:rPr>
            </a:br>
            <a:r>
              <a:rPr lang="en-US" sz="2200" dirty="0">
                <a:latin typeface="+mn-lt"/>
              </a:rPr>
              <a:t/>
            </a:r>
            <a:br>
              <a:rPr lang="en-US" sz="2200" dirty="0">
                <a:latin typeface="+mn-lt"/>
              </a:rPr>
            </a:br>
            <a:r>
              <a:rPr lang="en-US" sz="2200" dirty="0">
                <a:latin typeface="+mn-lt"/>
              </a:rPr>
              <a:t>Curricula represents multiple paradigms – Afrocentric, Indigenous, </a:t>
            </a:r>
            <a:r>
              <a:rPr lang="en-US" sz="2200" dirty="0" err="1">
                <a:latin typeface="+mn-lt"/>
              </a:rPr>
              <a:t>Latinx</a:t>
            </a:r>
            <a:r>
              <a:rPr lang="en-US" sz="2200" dirty="0">
                <a:latin typeface="+mn-lt"/>
              </a:rPr>
              <a:t>, Asian diaspora</a:t>
            </a:r>
            <a:br>
              <a:rPr lang="en-US" sz="2200" dirty="0">
                <a:latin typeface="+mn-lt"/>
              </a:rPr>
            </a:br>
            <a:r>
              <a:rPr lang="en-US" sz="2200" dirty="0">
                <a:latin typeface="+mn-lt"/>
              </a:rPr>
              <a:t/>
            </a:r>
            <a:br>
              <a:rPr lang="en-US" sz="2200" dirty="0">
                <a:latin typeface="+mn-lt"/>
              </a:rPr>
            </a:br>
            <a:r>
              <a:rPr lang="en-US" sz="2200" dirty="0">
                <a:latin typeface="+mn-lt"/>
              </a:rPr>
              <a:t>Multiple modes of pedagogy, communication, assessment &amp; evaluation – visual, oral, narrative, musical, dramatic</a:t>
            </a:r>
            <a:br>
              <a:rPr lang="en-US" sz="2200" dirty="0">
                <a:latin typeface="+mn-lt"/>
              </a:rPr>
            </a:br>
            <a:r>
              <a:rPr lang="en-US" sz="2200" dirty="0">
                <a:latin typeface="+mn-lt"/>
              </a:rPr>
              <a:t/>
            </a:r>
            <a:br>
              <a:rPr lang="en-US" sz="2200" dirty="0">
                <a:latin typeface="+mn-lt"/>
              </a:rPr>
            </a:br>
            <a:r>
              <a:rPr lang="en-US" sz="2200" dirty="0">
                <a:latin typeface="+mn-lt"/>
              </a:rPr>
              <a:t>Dancing your Physics Ph.D. https://</a:t>
            </a:r>
            <a:r>
              <a:rPr lang="en-US" sz="2200" dirty="0" err="1">
                <a:latin typeface="+mn-lt"/>
              </a:rPr>
              <a:t>www.youtube.com</a:t>
            </a:r>
            <a:r>
              <a:rPr lang="en-US" sz="2200" dirty="0">
                <a:latin typeface="+mn-lt"/>
              </a:rPr>
              <a:t>/</a:t>
            </a:r>
            <a:r>
              <a:rPr lang="en-US" sz="2200" dirty="0" err="1">
                <a:latin typeface="+mn-lt"/>
              </a:rPr>
              <a:t>watch?v</a:t>
            </a:r>
            <a:r>
              <a:rPr lang="en-US" sz="2200" dirty="0">
                <a:latin typeface="+mn-lt"/>
              </a:rPr>
              <a:t>=UlDWRZ7IYqw </a:t>
            </a:r>
            <a:r>
              <a:rPr lang="en-US" sz="2200" dirty="0"/>
              <a:t/>
            </a:r>
            <a:br>
              <a:rPr lang="en-US" sz="2200" dirty="0"/>
            </a:br>
            <a:endParaRPr lang="en-US" sz="2200" dirty="0"/>
          </a:p>
        </p:txBody>
      </p:sp>
      <p:sp>
        <p:nvSpPr>
          <p:cNvPr id="3" name="Content Placeholder 2"/>
          <p:cNvSpPr>
            <a:spLocks noGrp="1"/>
          </p:cNvSpPr>
          <p:nvPr>
            <p:ph idx="1"/>
          </p:nvPr>
        </p:nvSpPr>
        <p:spPr>
          <a:xfrm>
            <a:off x="6118578" y="0"/>
            <a:ext cx="6073422" cy="6857999"/>
          </a:xfrm>
          <a:solidFill>
            <a:schemeClr val="accent1">
              <a:lumMod val="20000"/>
              <a:lumOff val="80000"/>
            </a:schemeClr>
          </a:solidFill>
        </p:spPr>
        <p:txBody>
          <a:bodyPr>
            <a:normAutofit fontScale="85000" lnSpcReduction="10000"/>
          </a:bodyPr>
          <a:lstStyle/>
          <a:p>
            <a:pPr algn="ctr"/>
            <a:r>
              <a:rPr lang="en-US" sz="2600" b="1" i="1" dirty="0">
                <a:solidFill>
                  <a:srgbClr val="FF0000"/>
                </a:solidFill>
              </a:rPr>
              <a:t>Anti-Racism</a:t>
            </a:r>
          </a:p>
          <a:p>
            <a:r>
              <a:rPr lang="en-US" sz="2600" dirty="0"/>
              <a:t>Assumes that structural inequity is in place across institutions, policies &amp; practices</a:t>
            </a:r>
          </a:p>
          <a:p>
            <a:r>
              <a:rPr lang="en-US" sz="2600" dirty="0"/>
              <a:t>Assumes that white supremacy pervades organizations &amp; community – the ideology that because of their supposedly superior intelligence &amp; capacity to use reason &amp; logic that whites should “naturally” be in positions of power &amp; authority (correlated particularly with anti-blackness that criminalizes black &amp; brown bodies as volatile, inherently uncontrollable &amp; prone to/on the verge of violence)</a:t>
            </a:r>
          </a:p>
          <a:p>
            <a:r>
              <a:rPr lang="en-US" sz="2600" dirty="0"/>
              <a:t>Focused on dismantling ideology &amp; practice of white supremacy - changing systems &amp; structures to ensure full participation of BIPOC</a:t>
            </a:r>
          </a:p>
          <a:p>
            <a:r>
              <a:rPr lang="en-US" sz="2600" dirty="0"/>
              <a:t>Institutional expectation of antiracist work as part of what it means to be an academic, staff member, administrator, institutional leader </a:t>
            </a:r>
          </a:p>
          <a:p>
            <a:r>
              <a:rPr lang="en-US" sz="2600" dirty="0"/>
              <a:t>Deliberately prioritizes issues of race in construction, dissemination &amp; application of knowledge</a:t>
            </a:r>
          </a:p>
          <a:p>
            <a:endParaRPr lang="en-US" dirty="0"/>
          </a:p>
        </p:txBody>
      </p:sp>
    </p:spTree>
    <p:extLst>
      <p:ext uri="{BB962C8B-B14F-4D97-AF65-F5344CB8AC3E}">
        <p14:creationId xmlns:p14="http://schemas.microsoft.com/office/powerpoint/2010/main" val="108033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12192000" cy="6857999"/>
          </a:xfrm>
          <a:solidFill>
            <a:schemeClr val="accent4">
              <a:lumMod val="20000"/>
              <a:lumOff val="80000"/>
            </a:schemeClr>
          </a:solidFill>
        </p:spPr>
        <p:txBody>
          <a:bodyPr>
            <a:normAutofit/>
          </a:bodyPr>
          <a:lstStyle/>
          <a:p>
            <a:r>
              <a:rPr lang="en-US" i="1" dirty="0" smtClean="0"/>
              <a:t>I am from…*</a:t>
            </a:r>
            <a:endParaRPr lang="en-US" dirty="0" smtClean="0"/>
          </a:p>
          <a:p>
            <a:r>
              <a:rPr lang="en-US" i="1" dirty="0" smtClean="0">
                <a:solidFill>
                  <a:srgbClr val="FF0000"/>
                </a:solidFill>
              </a:rPr>
              <a:t>the </a:t>
            </a:r>
            <a:r>
              <a:rPr lang="en-US" b="1" i="1" dirty="0" smtClean="0">
                <a:solidFill>
                  <a:srgbClr val="FF0000"/>
                </a:solidFill>
              </a:rPr>
              <a:t>sound</a:t>
            </a:r>
            <a:r>
              <a:rPr lang="en-US" i="1" dirty="0" smtClean="0">
                <a:solidFill>
                  <a:srgbClr val="FF0000"/>
                </a:solidFill>
              </a:rPr>
              <a:t> of seagulls crying over the north sea and </a:t>
            </a:r>
            <a:r>
              <a:rPr lang="en-US" i="1" dirty="0" err="1" smtClean="0">
                <a:solidFill>
                  <a:srgbClr val="FF0000"/>
                </a:solidFill>
              </a:rPr>
              <a:t>merseybeat</a:t>
            </a:r>
            <a:r>
              <a:rPr lang="en-US" i="1" dirty="0" smtClean="0">
                <a:solidFill>
                  <a:srgbClr val="FF0000"/>
                </a:solidFill>
              </a:rPr>
              <a:t> blasting at the Cavern club, </a:t>
            </a:r>
            <a:r>
              <a:rPr lang="en-US" dirty="0" smtClean="0"/>
              <a:t> </a:t>
            </a:r>
          </a:p>
          <a:p>
            <a:r>
              <a:rPr lang="en-US" i="1" dirty="0" smtClean="0">
                <a:solidFill>
                  <a:srgbClr val="7030A0"/>
                </a:solidFill>
              </a:rPr>
              <a:t>the </a:t>
            </a:r>
            <a:r>
              <a:rPr lang="en-US" b="1" i="1" dirty="0" smtClean="0">
                <a:solidFill>
                  <a:srgbClr val="7030A0"/>
                </a:solidFill>
              </a:rPr>
              <a:t>smell</a:t>
            </a:r>
            <a:r>
              <a:rPr lang="en-US" i="1" dirty="0" smtClean="0">
                <a:solidFill>
                  <a:srgbClr val="7030A0"/>
                </a:solidFill>
              </a:rPr>
              <a:t> of fish &amp; chips, factory waste and coal burning fires, </a:t>
            </a:r>
            <a:r>
              <a:rPr lang="en-US" dirty="0" smtClean="0"/>
              <a:t> </a:t>
            </a:r>
          </a:p>
          <a:p>
            <a:r>
              <a:rPr lang="en-US" i="1" dirty="0" smtClean="0">
                <a:solidFill>
                  <a:srgbClr val="00B050"/>
                </a:solidFill>
              </a:rPr>
              <a:t>the </a:t>
            </a:r>
            <a:r>
              <a:rPr lang="en-US" b="1" i="1" dirty="0" smtClean="0">
                <a:solidFill>
                  <a:srgbClr val="00B050"/>
                </a:solidFill>
              </a:rPr>
              <a:t>taste</a:t>
            </a:r>
            <a:r>
              <a:rPr lang="en-US" i="1" dirty="0" smtClean="0">
                <a:solidFill>
                  <a:srgbClr val="00B050"/>
                </a:solidFill>
              </a:rPr>
              <a:t> of grease, sour milk tea and dust at the back of my throat</a:t>
            </a:r>
            <a:endParaRPr lang="en-US" dirty="0" smtClean="0">
              <a:solidFill>
                <a:srgbClr val="00B050"/>
              </a:solidFill>
            </a:endParaRPr>
          </a:p>
          <a:p>
            <a:r>
              <a:rPr lang="en-US" i="1" dirty="0" smtClean="0">
                <a:solidFill>
                  <a:srgbClr val="0070C0"/>
                </a:solidFill>
              </a:rPr>
              <a:t>the </a:t>
            </a:r>
            <a:r>
              <a:rPr lang="en-US" b="1" i="1" dirty="0" smtClean="0">
                <a:solidFill>
                  <a:srgbClr val="0070C0"/>
                </a:solidFill>
              </a:rPr>
              <a:t>idea</a:t>
            </a:r>
            <a:r>
              <a:rPr lang="en-US" i="1" dirty="0" smtClean="0">
                <a:solidFill>
                  <a:srgbClr val="0070C0"/>
                </a:solidFill>
              </a:rPr>
              <a:t> of community pride &amp; the triumph of humor over pretentiousness</a:t>
            </a:r>
          </a:p>
          <a:p>
            <a:r>
              <a:rPr lang="en-US" sz="1500" dirty="0" smtClean="0"/>
              <a:t>* Adapted from the poem </a:t>
            </a:r>
            <a:r>
              <a:rPr lang="en-US" sz="1500" i="1" dirty="0" smtClean="0"/>
              <a:t>Where I’m From </a:t>
            </a:r>
            <a:r>
              <a:rPr lang="en-US" sz="1500" dirty="0" smtClean="0"/>
              <a:t>by George Ella Lyon</a:t>
            </a:r>
          </a:p>
          <a:p>
            <a:endParaRPr lang="en-US" dirty="0"/>
          </a:p>
        </p:txBody>
      </p:sp>
      <p:pic>
        <p:nvPicPr>
          <p:cNvPr id="4" name="Picture 3"/>
          <p:cNvPicPr>
            <a:picLocks noChangeAspect="1"/>
          </p:cNvPicPr>
          <p:nvPr/>
        </p:nvPicPr>
        <p:blipFill>
          <a:blip r:embed="rId2"/>
          <a:stretch>
            <a:fillRect/>
          </a:stretch>
        </p:blipFill>
        <p:spPr>
          <a:xfrm>
            <a:off x="2443753" y="3428999"/>
            <a:ext cx="2647536" cy="3340100"/>
          </a:xfrm>
          <a:prstGeom prst="rect">
            <a:avLst/>
          </a:prstGeom>
        </p:spPr>
      </p:pic>
      <p:pic>
        <p:nvPicPr>
          <p:cNvPr id="5" name="Picture 4"/>
          <p:cNvPicPr>
            <a:picLocks noChangeAspect="1"/>
          </p:cNvPicPr>
          <p:nvPr/>
        </p:nvPicPr>
        <p:blipFill>
          <a:blip r:embed="rId3"/>
          <a:stretch>
            <a:fillRect/>
          </a:stretch>
        </p:blipFill>
        <p:spPr>
          <a:xfrm>
            <a:off x="5679576" y="3428999"/>
            <a:ext cx="2857500" cy="3340100"/>
          </a:xfrm>
          <a:prstGeom prst="rect">
            <a:avLst/>
          </a:prstGeom>
        </p:spPr>
      </p:pic>
    </p:spTree>
    <p:extLst>
      <p:ext uri="{BB962C8B-B14F-4D97-AF65-F5344CB8AC3E}">
        <p14:creationId xmlns:p14="http://schemas.microsoft.com/office/powerpoint/2010/main" val="1462494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46666"/>
          </a:xfrm>
        </p:spPr>
        <p:txBody>
          <a:bodyPr/>
          <a:lstStyle/>
          <a:p>
            <a:pPr algn="ctr"/>
            <a:r>
              <a:rPr lang="en-US" b="1" i="1" dirty="0">
                <a:solidFill>
                  <a:srgbClr val="FF0000"/>
                </a:solidFill>
              </a:rPr>
              <a:t>Situating Myself as a Teacher</a:t>
            </a:r>
            <a:endParaRPr lang="en-US" i="1" dirty="0">
              <a:solidFill>
                <a:srgbClr val="FF0000"/>
              </a:solidFill>
            </a:endParaRPr>
          </a:p>
        </p:txBody>
      </p:sp>
      <p:sp>
        <p:nvSpPr>
          <p:cNvPr id="3" name="Content Placeholder 2"/>
          <p:cNvSpPr>
            <a:spLocks noGrp="1"/>
          </p:cNvSpPr>
          <p:nvPr>
            <p:ph idx="1"/>
          </p:nvPr>
        </p:nvSpPr>
        <p:spPr>
          <a:xfrm>
            <a:off x="0" y="846668"/>
            <a:ext cx="12192000" cy="6011332"/>
          </a:xfrm>
          <a:solidFill>
            <a:schemeClr val="accent6">
              <a:lumMod val="20000"/>
              <a:lumOff val="80000"/>
            </a:schemeClr>
          </a:solidFill>
        </p:spPr>
        <p:txBody>
          <a:bodyPr>
            <a:normAutofit/>
          </a:bodyPr>
          <a:lstStyle/>
          <a:p>
            <a:r>
              <a:rPr lang="en-US" b="1" dirty="0" smtClean="0">
                <a:solidFill>
                  <a:srgbClr val="FF0000"/>
                </a:solidFill>
              </a:rPr>
              <a:t>History </a:t>
            </a:r>
            <a:r>
              <a:rPr lang="en-US" b="1" dirty="0">
                <a:solidFill>
                  <a:srgbClr val="FF0000"/>
                </a:solidFill>
              </a:rPr>
              <a:t>of academic mediocrity </a:t>
            </a:r>
            <a:r>
              <a:rPr lang="en-US" dirty="0"/>
              <a:t>–failed high school leaving exams, university places cancelled, College of Technology, graduated in bottom half of my class, turned down for graduate study, failed my master’s degree exam </a:t>
            </a:r>
            <a:r>
              <a:rPr lang="en-US" dirty="0" smtClean="0"/>
              <a:t> </a:t>
            </a:r>
          </a:p>
          <a:p>
            <a:r>
              <a:rPr lang="en-US" i="1" dirty="0" smtClean="0"/>
              <a:t>Broadening </a:t>
            </a:r>
            <a:r>
              <a:rPr lang="en-US" i="1" dirty="0"/>
              <a:t>student-centered assessment measures</a:t>
            </a:r>
            <a:br>
              <a:rPr lang="en-US" i="1" dirty="0"/>
            </a:br>
            <a:r>
              <a:rPr lang="en-US" i="1" dirty="0"/>
              <a:t/>
            </a:r>
            <a:br>
              <a:rPr lang="en-US" i="1" dirty="0"/>
            </a:br>
            <a:r>
              <a:rPr lang="en-US" b="1" dirty="0">
                <a:solidFill>
                  <a:srgbClr val="FF0000"/>
                </a:solidFill>
              </a:rPr>
              <a:t>Watching my doctoral supervisor </a:t>
            </a:r>
            <a:r>
              <a:rPr lang="en-US" dirty="0"/>
              <a:t>– giving me ‘bad’ inconvenient news in a way that I knew was in my own best </a:t>
            </a:r>
            <a:r>
              <a:rPr lang="en-US" dirty="0" smtClean="0"/>
              <a:t>interests</a:t>
            </a:r>
          </a:p>
          <a:p>
            <a:r>
              <a:rPr lang="en-US" i="1" dirty="0" smtClean="0"/>
              <a:t>Ethical </a:t>
            </a:r>
            <a:r>
              <a:rPr lang="en-US" i="1" dirty="0"/>
              <a:t>use of teacher </a:t>
            </a:r>
            <a:r>
              <a:rPr lang="en-US" i="1" dirty="0" smtClean="0"/>
              <a:t>power</a:t>
            </a:r>
          </a:p>
          <a:p>
            <a:r>
              <a:rPr lang="en-US" i="1" dirty="0" smtClean="0"/>
              <a:t>Relational </a:t>
            </a:r>
            <a:r>
              <a:rPr lang="en-US" i="1" dirty="0"/>
              <a:t>underpinnings to critical thinking </a:t>
            </a:r>
            <a:endParaRPr lang="en-US" i="1" dirty="0" smtClean="0"/>
          </a:p>
          <a:p>
            <a:r>
              <a:rPr lang="en-US" i="1" dirty="0" smtClean="0"/>
              <a:t>Balancing </a:t>
            </a:r>
            <a:r>
              <a:rPr lang="en-US" i="1" dirty="0"/>
              <a:t>credibility &amp; authenticity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853" y="3336981"/>
            <a:ext cx="4192859" cy="3430709"/>
          </a:xfrm>
          <a:prstGeom prst="rect">
            <a:avLst/>
          </a:prstGeom>
        </p:spPr>
      </p:pic>
    </p:spTree>
    <p:extLst>
      <p:ext uri="{BB962C8B-B14F-4D97-AF65-F5344CB8AC3E}">
        <p14:creationId xmlns:p14="http://schemas.microsoft.com/office/powerpoint/2010/main" val="65733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27999" cy="6858000"/>
          </a:xfrm>
          <a:solidFill>
            <a:schemeClr val="accent1">
              <a:lumMod val="20000"/>
              <a:lumOff val="80000"/>
            </a:schemeClr>
          </a:solidFill>
        </p:spPr>
        <p:txBody>
          <a:bodyPr>
            <a:normAutofit fontScale="90000"/>
          </a:bodyPr>
          <a:lstStyle/>
          <a:p>
            <a:r>
              <a:rPr lang="en-US" dirty="0" smtClean="0"/>
              <a:t/>
            </a:r>
            <a:br>
              <a:rPr lang="en-US" dirty="0" smtClean="0"/>
            </a:br>
            <a:r>
              <a:rPr lang="en-US" sz="3100" b="1" dirty="0" smtClean="0">
                <a:solidFill>
                  <a:srgbClr val="FF0000"/>
                </a:solidFill>
                <a:latin typeface="+mn-lt"/>
              </a:rPr>
              <a:t>Situating Myself </a:t>
            </a:r>
            <a:r>
              <a:rPr lang="en-US" sz="3100" b="1" dirty="0" smtClean="0">
                <a:solidFill>
                  <a:srgbClr val="FF0000"/>
                </a:solidFill>
                <a:latin typeface="+mn-lt"/>
              </a:rPr>
              <a:t>Racially</a:t>
            </a:r>
            <a:br>
              <a:rPr lang="en-US" sz="3100" b="1" dirty="0" smtClean="0">
                <a:solidFill>
                  <a:srgbClr val="FF0000"/>
                </a:solidFill>
                <a:latin typeface="+mn-lt"/>
              </a:rPr>
            </a:br>
            <a:r>
              <a:rPr lang="en-US" sz="2200" dirty="0" smtClean="0">
                <a:latin typeface="+mn-lt"/>
              </a:rPr>
              <a:t/>
            </a:r>
            <a:br>
              <a:rPr lang="en-US" sz="2200" dirty="0" smtClean="0">
                <a:latin typeface="+mn-lt"/>
              </a:rPr>
            </a:br>
            <a:r>
              <a:rPr lang="en-US" sz="2200" dirty="0" smtClean="0">
                <a:latin typeface="+mn-lt"/>
              </a:rPr>
              <a:t>Born into a White family in Liverpool, England grew up in the UK</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Did not speak to anyone who wasn’t White until I was 18</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Spent over half my life regarding myself as a “Good White Person”* who has escaped racism with a color-blind perspective</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Will never lose the White supremacist conditioning I’ve received </a:t>
            </a:r>
            <a:br>
              <a:rPr lang="en-US" sz="2200" dirty="0" smtClean="0">
                <a:latin typeface="+mn-lt"/>
              </a:rPr>
            </a:br>
            <a:r>
              <a:rPr lang="en-US" sz="2200" dirty="0" smtClean="0">
                <a:latin typeface="+mn-lt"/>
              </a:rPr>
              <a:t>- </a:t>
            </a:r>
            <a:r>
              <a:rPr lang="en-US" sz="2200" dirty="0" smtClean="0">
                <a:latin typeface="+mn-lt"/>
              </a:rPr>
              <a:t>this asserts that </a:t>
            </a:r>
            <a:r>
              <a:rPr lang="en-US" sz="2200" dirty="0" smtClean="0">
                <a:latin typeface="+mn-lt"/>
              </a:rPr>
              <a:t>leaders &amp; power ‘naturally’ look white because Whites use reason, logic, stay calm &amp; make objective decisions. It also maintains that Black, Indigenous &amp; People of Color (BIPOC) are too emotional, volatile &amp; unpredictable to be given access to power</a:t>
            </a:r>
            <a:r>
              <a:rPr lang="en-US" sz="2200" dirty="0" smtClean="0">
                <a:latin typeface="+mn-lt"/>
              </a:rPr>
              <a:t>  </a:t>
            </a:r>
            <a:r>
              <a:rPr lang="en-US" sz="2200" dirty="0" smtClean="0"/>
              <a:t/>
            </a:r>
            <a:br>
              <a:rPr lang="en-US" sz="2200" dirty="0" smtClean="0"/>
            </a:br>
            <a:r>
              <a:rPr lang="en-US" sz="2200" dirty="0" smtClean="0">
                <a:latin typeface="+mn-lt"/>
              </a:rPr>
              <a:t/>
            </a:r>
            <a:br>
              <a:rPr lang="en-US" sz="2200" dirty="0" smtClean="0">
                <a:latin typeface="+mn-lt"/>
              </a:rPr>
            </a:br>
            <a:r>
              <a:rPr lang="en-US" sz="2200" dirty="0" smtClean="0">
                <a:latin typeface="+mn-lt"/>
              </a:rPr>
              <a:t>Will always feel “unqualified” to talk about racism - &amp; then remind myself I’m an expert on how white supremacy is learned </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Believe that Whites like me need to develop an antiracist identity**</a:t>
            </a:r>
            <a:r>
              <a:rPr lang="en-US" sz="2700" dirty="0" smtClean="0">
                <a:latin typeface="+mn-lt"/>
              </a:rPr>
              <a:t/>
            </a:r>
            <a:br>
              <a:rPr lang="en-US" sz="2700" dirty="0" smtClean="0">
                <a:latin typeface="+mn-lt"/>
              </a:rPr>
            </a:br>
            <a:r>
              <a:rPr lang="en-US" sz="2700" dirty="0" smtClean="0">
                <a:latin typeface="+mn-lt"/>
              </a:rPr>
              <a:t/>
            </a:r>
            <a:br>
              <a:rPr lang="en-US" sz="2700" dirty="0" smtClean="0">
                <a:latin typeface="+mn-lt"/>
              </a:rPr>
            </a:br>
            <a:r>
              <a:rPr lang="en-US" sz="2000" dirty="0" smtClean="0">
                <a:latin typeface="+mn-lt"/>
              </a:rPr>
              <a:t>*Shannon Sullivan. 2014. </a:t>
            </a:r>
            <a:r>
              <a:rPr lang="en-US" sz="2000" i="1" dirty="0" smtClean="0">
                <a:latin typeface="+mn-lt"/>
              </a:rPr>
              <a:t>Good White People </a:t>
            </a:r>
            <a:r>
              <a:rPr lang="en-US" sz="2000" dirty="0" smtClean="0">
                <a:latin typeface="+mn-lt"/>
              </a:rPr>
              <a:t>(SUNY Press) </a:t>
            </a:r>
            <a:br>
              <a:rPr lang="en-US" sz="2000" dirty="0" smtClean="0">
                <a:latin typeface="+mn-lt"/>
              </a:rPr>
            </a:br>
            <a:r>
              <a:rPr lang="en-US" sz="2000" dirty="0" smtClean="0">
                <a:latin typeface="+mn-lt"/>
              </a:rPr>
              <a:t>** Stephen Brookfield &amp; Mary Hess. 2021. </a:t>
            </a:r>
            <a:r>
              <a:rPr lang="en-US" sz="2000" i="1" dirty="0" smtClean="0">
                <a:latin typeface="+mn-lt"/>
              </a:rPr>
              <a:t>Becoming a White Antiracist</a:t>
            </a:r>
            <a:r>
              <a:rPr lang="en-US" sz="2000" dirty="0" smtClean="0">
                <a:latin typeface="+mn-lt"/>
              </a:rPr>
              <a:t> (Stylus)</a:t>
            </a:r>
            <a:r>
              <a:rPr lang="en-US" sz="3600" dirty="0" smtClean="0"/>
              <a:t/>
            </a:r>
            <a:br>
              <a:rPr lang="en-US" sz="3600" dirty="0" smtClean="0"/>
            </a:br>
            <a:endParaRPr lang="en-US" sz="3600" dirty="0"/>
          </a:p>
        </p:txBody>
      </p:sp>
      <p:sp>
        <p:nvSpPr>
          <p:cNvPr id="3" name="Content Placeholder 2"/>
          <p:cNvSpPr>
            <a:spLocks noGrp="1"/>
          </p:cNvSpPr>
          <p:nvPr>
            <p:ph idx="1"/>
          </p:nvPr>
        </p:nvSpPr>
        <p:spPr>
          <a:xfrm>
            <a:off x="8556978" y="1825626"/>
            <a:ext cx="3178531" cy="3386666"/>
          </a:xfrm>
        </p:spPr>
        <p:txBody>
          <a:bodyPr/>
          <a:lstStyle/>
          <a:p>
            <a:endParaRPr lang="en-US"/>
          </a:p>
        </p:txBody>
      </p:sp>
      <p:pic>
        <p:nvPicPr>
          <p:cNvPr id="4" name="Picture 2">
            <a:extLst>
              <a:ext uri="{FF2B5EF4-FFF2-40B4-BE49-F238E27FC236}">
                <a16:creationId xmlns:a16="http://schemas.microsoft.com/office/drawing/2014/main" xmlns="" id="{1BE62666-FD16-5144-83D6-D56014A65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3549"/>
          <a:stretch/>
        </p:blipFill>
        <p:spPr bwMode="auto">
          <a:xfrm>
            <a:off x="8556978" y="1825625"/>
            <a:ext cx="3318933" cy="3386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0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10" y="756356"/>
            <a:ext cx="3533422" cy="5678311"/>
          </a:xfrm>
        </p:spPr>
        <p:txBody>
          <a:bodyPr>
            <a:normAutofit/>
          </a:bodyPr>
          <a:lstStyle/>
          <a:p>
            <a:r>
              <a:rPr lang="en-US" b="1" i="1" dirty="0" smtClean="0">
                <a:solidFill>
                  <a:srgbClr val="FF0000"/>
                </a:solidFill>
                <a:latin typeface="+mn-lt"/>
              </a:rPr>
              <a:t>Why Spend So Much Time on ME in the first few slides?</a:t>
            </a:r>
            <a:br>
              <a:rPr lang="en-US" b="1" i="1" dirty="0" smtClean="0">
                <a:solidFill>
                  <a:srgbClr val="FF0000"/>
                </a:solidFill>
                <a:latin typeface="+mn-lt"/>
              </a:rPr>
            </a:br>
            <a:r>
              <a:rPr lang="en-US" b="1" i="1" dirty="0" smtClean="0">
                <a:solidFill>
                  <a:srgbClr val="FF0000"/>
                </a:solidFill>
                <a:latin typeface="+mn-lt"/>
              </a:rPr>
              <a:t/>
            </a:r>
            <a:br>
              <a:rPr lang="en-US" b="1" i="1" dirty="0" smtClean="0">
                <a:solidFill>
                  <a:srgbClr val="FF0000"/>
                </a:solidFill>
                <a:latin typeface="+mn-lt"/>
              </a:rPr>
            </a:br>
            <a:r>
              <a:rPr lang="en-US" b="1" i="1" dirty="0" smtClean="0">
                <a:solidFill>
                  <a:srgbClr val="FF0000"/>
                </a:solidFill>
                <a:latin typeface="+mn-lt"/>
              </a:rPr>
              <a:t>Isn’t this incredible self-indulgence?</a:t>
            </a:r>
            <a:endParaRPr lang="en-US" b="1" i="1" dirty="0">
              <a:solidFill>
                <a:srgbClr val="FF0000"/>
              </a:solidFill>
              <a:latin typeface="+mn-lt"/>
            </a:endParaRPr>
          </a:p>
        </p:txBody>
      </p:sp>
      <p:sp>
        <p:nvSpPr>
          <p:cNvPr id="3" name="Content Placeholder 2"/>
          <p:cNvSpPr>
            <a:spLocks noGrp="1"/>
          </p:cNvSpPr>
          <p:nvPr>
            <p:ph idx="1"/>
          </p:nvPr>
        </p:nvSpPr>
        <p:spPr>
          <a:xfrm>
            <a:off x="3623732" y="0"/>
            <a:ext cx="8568268" cy="6857999"/>
          </a:xfrm>
        </p:spPr>
        <p:txBody>
          <a:bodyPr/>
          <a:lstStyle/>
          <a:p>
            <a:r>
              <a:rPr lang="en-US" dirty="0" smtClean="0"/>
              <a:t>Because students say that if a teacher models autobiographical disclosure around racial identity, &amp; publicly engages with issues of race – it makes it MUCH easier for students to raise any concerns they have around racial dynamics in the classroom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956" y="2032000"/>
            <a:ext cx="8286044" cy="4826000"/>
          </a:xfrm>
          <a:prstGeom prst="rect">
            <a:avLst/>
          </a:prstGeom>
        </p:spPr>
      </p:pic>
    </p:spTree>
    <p:extLst>
      <p:ext uri="{BB962C8B-B14F-4D97-AF65-F5344CB8AC3E}">
        <p14:creationId xmlns:p14="http://schemas.microsoft.com/office/powerpoint/2010/main" val="201311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2445" y="1106310"/>
            <a:ext cx="2607734" cy="3307645"/>
          </a:xfrm>
        </p:spPr>
        <p:txBody>
          <a:bodyPr/>
          <a:lstStyle/>
          <a:p>
            <a:endParaRPr lang="en-US" dirty="0"/>
          </a:p>
        </p:txBody>
      </p:sp>
      <p:sp>
        <p:nvSpPr>
          <p:cNvPr id="3" name="Content Placeholder 2"/>
          <p:cNvSpPr>
            <a:spLocks noGrp="1"/>
          </p:cNvSpPr>
          <p:nvPr>
            <p:ph idx="1"/>
          </p:nvPr>
        </p:nvSpPr>
        <p:spPr>
          <a:xfrm>
            <a:off x="0" y="0"/>
            <a:ext cx="8150578" cy="6858000"/>
          </a:xfrm>
          <a:solidFill>
            <a:schemeClr val="accent1">
              <a:lumMod val="20000"/>
              <a:lumOff val="80000"/>
            </a:schemeClr>
          </a:solidFill>
        </p:spPr>
        <p:txBody>
          <a:bodyPr>
            <a:normAutofit/>
          </a:bodyPr>
          <a:lstStyle/>
          <a:p>
            <a:r>
              <a:rPr lang="en-US" dirty="0" smtClean="0"/>
              <a:t>Let’s try a social media tool</a:t>
            </a:r>
          </a:p>
          <a:p>
            <a:r>
              <a:rPr lang="en-US" dirty="0" smtClean="0"/>
              <a:t>Go to </a:t>
            </a:r>
            <a:r>
              <a:rPr lang="en-US" sz="6600" dirty="0" err="1" smtClean="0">
                <a:solidFill>
                  <a:srgbClr val="FF0000"/>
                </a:solidFill>
              </a:rPr>
              <a:t>sli.do</a:t>
            </a:r>
            <a:endParaRPr lang="en-US" sz="6600" dirty="0" smtClean="0">
              <a:solidFill>
                <a:srgbClr val="FF0000"/>
              </a:solidFill>
            </a:endParaRPr>
          </a:p>
          <a:p>
            <a:r>
              <a:rPr lang="en-US" dirty="0" smtClean="0"/>
              <a:t>Enter </a:t>
            </a:r>
            <a:r>
              <a:rPr lang="en-US" dirty="0"/>
              <a:t>C</a:t>
            </a:r>
            <a:r>
              <a:rPr lang="en-US" dirty="0" smtClean="0"/>
              <a:t>ode: </a:t>
            </a:r>
            <a:r>
              <a:rPr lang="en-US" sz="6000" b="1" dirty="0" smtClean="0">
                <a:solidFill>
                  <a:srgbClr val="FF0000"/>
                </a:solidFill>
              </a:rPr>
              <a:t>18670</a:t>
            </a:r>
          </a:p>
          <a:p>
            <a:r>
              <a:rPr lang="en-US" dirty="0" smtClean="0"/>
              <a:t>Or </a:t>
            </a:r>
            <a:r>
              <a:rPr lang="en-US" dirty="0" smtClean="0"/>
              <a:t>use the QR code opposite (if you’re using a smart phone)</a:t>
            </a:r>
          </a:p>
          <a:p>
            <a:r>
              <a:rPr lang="en-US" dirty="0" smtClean="0"/>
              <a:t>Give your response to the following </a:t>
            </a:r>
            <a:r>
              <a:rPr lang="en-US" dirty="0" smtClean="0"/>
              <a:t>question</a:t>
            </a:r>
            <a:r>
              <a:rPr lang="en-US" dirty="0"/>
              <a:t>:</a:t>
            </a:r>
            <a:r>
              <a:rPr lang="en-US" dirty="0" smtClean="0"/>
              <a:t> </a:t>
            </a:r>
          </a:p>
          <a:p>
            <a:r>
              <a:rPr lang="en-US" sz="5400" b="1" i="1" dirty="0" smtClean="0">
                <a:solidFill>
                  <a:srgbClr val="FF0000"/>
                </a:solidFill>
              </a:rPr>
              <a:t>As </a:t>
            </a:r>
            <a:r>
              <a:rPr lang="en-US" sz="5400" b="1" i="1" dirty="0">
                <a:solidFill>
                  <a:srgbClr val="FF0000"/>
                </a:solidFill>
              </a:rPr>
              <a:t>we move into talking about race I feel....</a:t>
            </a:r>
            <a:endParaRPr lang="en-US" sz="5400" b="1" i="1" dirty="0" smtClean="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7334" y="1106310"/>
            <a:ext cx="3104444" cy="34092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577" y="1162755"/>
            <a:ext cx="3330223" cy="3251200"/>
          </a:xfrm>
          <a:prstGeom prst="rect">
            <a:avLst/>
          </a:prstGeom>
        </p:spPr>
      </p:pic>
    </p:spTree>
    <p:extLst>
      <p:ext uri="{BB962C8B-B14F-4D97-AF65-F5344CB8AC3E}">
        <p14:creationId xmlns:p14="http://schemas.microsoft.com/office/powerpoint/2010/main" val="1707277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389510" cy="6858000"/>
          </a:xfrm>
        </p:spPr>
        <p:txBody>
          <a:bodyPr/>
          <a:lstStyle/>
          <a:p>
            <a:endParaRPr lang="en-US"/>
          </a:p>
        </p:txBody>
      </p:sp>
      <p:sp>
        <p:nvSpPr>
          <p:cNvPr id="3" name="Content Placeholder 2"/>
          <p:cNvSpPr>
            <a:spLocks noGrp="1"/>
          </p:cNvSpPr>
          <p:nvPr>
            <p:ph idx="1"/>
          </p:nvPr>
        </p:nvSpPr>
        <p:spPr>
          <a:xfrm>
            <a:off x="6389510" y="0"/>
            <a:ext cx="5802490" cy="6858000"/>
          </a:xfrm>
          <a:solidFill>
            <a:schemeClr val="accent4">
              <a:lumMod val="20000"/>
              <a:lumOff val="80000"/>
            </a:schemeClr>
          </a:solidFill>
        </p:spPr>
        <p:txBody>
          <a:bodyPr>
            <a:normAutofit fontScale="92500" lnSpcReduction="10000"/>
          </a:bodyPr>
          <a:lstStyle/>
          <a:p>
            <a:r>
              <a:rPr lang="en-US" dirty="0" smtClean="0"/>
              <a:t>Pose a question at start of class to assess what knowledge, experience &amp; preconceptions students bring</a:t>
            </a:r>
          </a:p>
          <a:p>
            <a:r>
              <a:rPr lang="en-US" dirty="0" smtClean="0"/>
              <a:t>Pose quick questions during class to check for understanding, identify misconceptions</a:t>
            </a:r>
          </a:p>
          <a:p>
            <a:r>
              <a:rPr lang="en-US" dirty="0" smtClean="0"/>
              <a:t>Invite students to raise questions or seek clarification anonymously</a:t>
            </a:r>
          </a:p>
          <a:p>
            <a:r>
              <a:rPr lang="en-US" dirty="0" smtClean="0"/>
              <a:t> Interrupts the normal privileging of speech, extroverts, dominant language speakers – no one can dominate</a:t>
            </a:r>
          </a:p>
          <a:p>
            <a:r>
              <a:rPr lang="en-US" dirty="0" smtClean="0"/>
              <a:t>Anonymity means students aren’t afraid to ask ‘dumb’ questions</a:t>
            </a:r>
          </a:p>
          <a:p>
            <a:r>
              <a:rPr lang="en-US" dirty="0" smtClean="0"/>
              <a:t>As with all activities, open to sabotage</a:t>
            </a:r>
          </a:p>
          <a:p>
            <a:pPr algn="ctr"/>
            <a:r>
              <a:rPr lang="en-US" sz="3500" dirty="0" err="1" smtClean="0">
                <a:solidFill>
                  <a:srgbClr val="FF0000"/>
                </a:solidFill>
              </a:rPr>
              <a:t>sli.do</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backchannelchat.com</a:t>
            </a:r>
            <a:r>
              <a:rPr lang="en-US" sz="3500" dirty="0" smtClean="0">
                <a:solidFill>
                  <a:srgbClr val="FF0000"/>
                </a:solidFill>
              </a:rPr>
              <a:t/>
            </a:r>
            <a:br>
              <a:rPr lang="en-US" sz="3500" dirty="0" smtClean="0">
                <a:solidFill>
                  <a:srgbClr val="FF0000"/>
                </a:solidFill>
              </a:rPr>
            </a:br>
            <a:r>
              <a:rPr lang="en-US" sz="3500" dirty="0" err="1" smtClean="0">
                <a:solidFill>
                  <a:srgbClr val="FF0000"/>
                </a:solidFill>
              </a:rPr>
              <a:t>tweedback.de</a:t>
            </a:r>
            <a:endParaRPr lang="en-US" sz="3500" dirty="0" smtClean="0">
              <a:solidFill>
                <a:srgbClr val="FF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2" y="432860"/>
            <a:ext cx="6129867" cy="5811838"/>
          </a:xfrm>
          <a:prstGeom prst="rect">
            <a:avLst/>
          </a:prstGeom>
        </p:spPr>
      </p:pic>
    </p:spTree>
    <p:extLst>
      <p:ext uri="{BB962C8B-B14F-4D97-AF65-F5344CB8AC3E}">
        <p14:creationId xmlns:p14="http://schemas.microsoft.com/office/powerpoint/2010/main" val="2082178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2783</Words>
  <Application>Microsoft Macintosh PowerPoint</Application>
  <PresentationFormat>Widescreen</PresentationFormat>
  <Paragraphs>222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Calibri Light</vt:lpstr>
      <vt:lpstr>Mangal</vt:lpstr>
      <vt:lpstr>ＭＳ Ｐゴシック</vt:lpstr>
      <vt:lpstr>Arial</vt:lpstr>
      <vt:lpstr>Office Theme</vt:lpstr>
      <vt:lpstr>Teaching with Racial Identity in Mind Thomas Jefferson University April 4th, 2022</vt:lpstr>
      <vt:lpstr>How to access this power point…</vt:lpstr>
      <vt:lpstr>PowerPoint Presentation</vt:lpstr>
      <vt:lpstr>PowerPoint Presentation</vt:lpstr>
      <vt:lpstr>Situating Myself as a Teacher</vt:lpstr>
      <vt:lpstr> Situating Myself Racially  Born into a White family in Liverpool, England grew up in the UK  Did not speak to anyone who wasn’t White until I was 18  Spent over half my life regarding myself as a “Good White Person”* who has escaped racism with a color-blind perspective  Will never lose the White supremacist conditioning I’ve received  - this asserts that leaders &amp; power ‘naturally’ look white because Whites use reason, logic, stay calm &amp; make objective decisions. It also maintains that Black, Indigenous &amp; People of Color (BIPOC) are too emotional, volatile &amp; unpredictable to be given access to power    Will always feel “unqualified” to talk about racism - &amp; then remind myself I’m an expert on how white supremacy is learned   Believe that Whites like me need to develop an antiracist identity**  *Shannon Sullivan. 2014. Good White People (SUNY Press)  ** Stephen Brookfield &amp; Mary Hess. 2021. Becoming a White Antiracist (Stylus) </vt:lpstr>
      <vt:lpstr>Why Spend So Much Time on ME in the first few slides?  Isn’t this incredible self-indulgence?</vt:lpstr>
      <vt:lpstr>PowerPoint Presentation</vt:lpstr>
      <vt:lpstr>PowerPoint Presentation</vt:lpstr>
      <vt:lpstr>     How students of color experience predominantly White spaces</vt:lpstr>
      <vt:lpstr>Equity</vt:lpstr>
      <vt:lpstr>    Some Equity Emphases</vt:lpstr>
      <vt:lpstr>      In a predominantly White faculty, staff &amp; leadership institution “Good Whites” – like me (Stephen)</vt:lpstr>
      <vt:lpstr>Typical Behaviors of “Good Whites” in a Predominantly White Organization </vt:lpstr>
      <vt:lpstr>Hard Truths – What I Know as a White Instructor in a Predominantly White Environment</vt:lpstr>
      <vt:lpstr>So What Can We Expect in a Multiracial classroom?        An arithmetic level of understanding of the dynamics of pervasive, structural racism amongst many whites who have not thought much about racial identity &amp; whiteness   THIS IS A REASON FOR AFFINITY GROUPS</vt:lpstr>
      <vt:lpstr>        WHITE AFFINITY GROUPS No need to prove oneself as a “good, woke White person” – or to declare allyship  No opportunity to ask BIPOC to educate White people on race  Lessens fear of saying the ‘wrong’ thing in front of BIPOC peers  Removes temptation to ‘confess’ to racism &amp; ask absolution from BIPOC</vt:lpstr>
      <vt:lpstr>The danger of performing White ‘wokeness’</vt:lpstr>
      <vt:lpstr>Go to sli.do Enter code: 484515 (Or use the QR code opposite)  Respond to this question… What are the problems or missteps you've witnessed or encountered when racial issues arise in classrooms, meetings or advisement? </vt:lpstr>
      <vt:lpstr>         TWO KINDS OF PREPARATION FOR TEACHING &amp; LEADING AROUND RACE </vt:lpstr>
      <vt:lpstr>So where do we go from here?</vt:lpstr>
      <vt:lpstr>  So where do we go from here?</vt:lpstr>
      <vt:lpstr>How to Prepare for Teaching with Race in Mind</vt:lpstr>
      <vt:lpstr>           When Racial Dynamics Need to Be Addressed  Consider the ‘Circle of Voices’ Protocol   S. Brookfield &amp; S. Preskill. 2015. The Discussion Book: 50 Great Ways to Get People Talking. Hoboken, NJ: Wiley.</vt:lpstr>
      <vt:lpstr>Circle of Voices  When you enact, experience or observe equity based practice, what does it look, sound, feel like? </vt:lpstr>
      <vt:lpstr>Some Resources Authored by Stephen</vt:lpstr>
      <vt:lpstr>General Resources</vt:lpstr>
      <vt:lpstr>  Who I am racially shapes how I experience the world – including my classroom As a White man Stephen has….  Often tried NOT to see color &amp; treat everyone the same (color blindness)  Had the freedom to choose when to focus on race  Doesn’t have to worry about how his racial identity undercuts students’ perceptions of his pedagogic authority  Is used to seeing people who look like him in leadership  Will often be institutionally rewarded for raising issues of race &amp; is not seen as playing the ‘race card’  Expects his expressions of ally-ship to be taken seriously  Is regarded as ‘vulnerable’ and ‘brave’ when he admits to screwing up &amp; owns his mistakes  Is viewed with justifiable skepticism by many students of color when he talks about race  Has withheld from commenting in multiracial groups &amp; had that ‘malefic generosity’ seen as a lack of interest or commitment   </vt:lpstr>
      <vt:lpstr>Team Teaching Allows You to…</vt:lpstr>
      <vt:lpstr>      Asymmetries of Power</vt:lpstr>
      <vt:lpstr>Diversity, Equity &amp; Inclusion  Acknowledges the importance of a full representation of ideas &amp; perspectives  Attention to a diversity of practices, scholarship and identities  Striving to ensure that Black, Indigenous &amp; People of Color are well represented on campus as students, staff, faculty &amp; administration - cluster hires  Curricula represents multiple paradigms – Afrocentric, Indigenous, Latinx, Asian diaspora  Multiple modes of pedagogy, communication, assessment &amp; evaluation – visual, oral, narrative, musical, dramatic  Dancing your Physics Ph.D. https://www.youtube.com/watch?v=UlDWRZ7IYqw  </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with Racial Identity in Mind Temple University 20th Annual Faculty Conference on Teaching Excellence</dc:title>
  <dc:creator>Brookfield, Stephen D.</dc:creator>
  <cp:lastModifiedBy>Brookfield, Stephen D.</cp:lastModifiedBy>
  <cp:revision>42</cp:revision>
  <dcterms:created xsi:type="dcterms:W3CDTF">2021-12-29T17:34:26Z</dcterms:created>
  <dcterms:modified xsi:type="dcterms:W3CDTF">2022-03-23T20:16:54Z</dcterms:modified>
</cp:coreProperties>
</file>