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915"/>
  </p:normalViewPr>
  <p:slideViewPr>
    <p:cSldViewPr snapToGrid="0" snapToObjects="1">
      <p:cViewPr varScale="1">
        <p:scale>
          <a:sx n="115" d="100"/>
          <a:sy n="115" d="100"/>
        </p:scale>
        <p:origin x="47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E204FF-6F51-EC42-A6A3-CFAA6295690D}" type="datetimeFigureOut">
              <a:rPr lang="en-US" smtClean="0"/>
              <a:t>1/29/21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86D40-E94F-B646-BC83-1B71E80884CE}" type="slidenum">
              <a:rPr lang="en-US" smtClean="0"/>
              <a:t>‹#›</a:t>
            </a:fld>
            <a:endParaRPr lang="en-US"/>
          </a:p>
        </p:txBody>
      </p:sp>
    </p:spTree>
    <p:extLst>
      <p:ext uri="{BB962C8B-B14F-4D97-AF65-F5344CB8AC3E}">
        <p14:creationId xmlns:p14="http://schemas.microsoft.com/office/powerpoint/2010/main" val="583076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E204FF-6F51-EC42-A6A3-CFAA6295690D}" type="datetimeFigureOut">
              <a:rPr lang="en-US" smtClean="0"/>
              <a:t>1/29/21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86D40-E94F-B646-BC83-1B71E80884CE}" type="slidenum">
              <a:rPr lang="en-US" smtClean="0"/>
              <a:t>‹#›</a:t>
            </a:fld>
            <a:endParaRPr lang="en-US"/>
          </a:p>
        </p:txBody>
      </p:sp>
    </p:spTree>
    <p:extLst>
      <p:ext uri="{BB962C8B-B14F-4D97-AF65-F5344CB8AC3E}">
        <p14:creationId xmlns:p14="http://schemas.microsoft.com/office/powerpoint/2010/main" val="1756195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E204FF-6F51-EC42-A6A3-CFAA6295690D}" type="datetimeFigureOut">
              <a:rPr lang="en-US" smtClean="0"/>
              <a:t>1/29/21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86D40-E94F-B646-BC83-1B71E80884CE}" type="slidenum">
              <a:rPr lang="en-US" smtClean="0"/>
              <a:t>‹#›</a:t>
            </a:fld>
            <a:endParaRPr lang="en-US"/>
          </a:p>
        </p:txBody>
      </p:sp>
    </p:spTree>
    <p:extLst>
      <p:ext uri="{BB962C8B-B14F-4D97-AF65-F5344CB8AC3E}">
        <p14:creationId xmlns:p14="http://schemas.microsoft.com/office/powerpoint/2010/main" val="1359246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E204FF-6F51-EC42-A6A3-CFAA6295690D}" type="datetimeFigureOut">
              <a:rPr lang="en-US" smtClean="0"/>
              <a:t>1/29/21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86D40-E94F-B646-BC83-1B71E80884CE}" type="slidenum">
              <a:rPr lang="en-US" smtClean="0"/>
              <a:t>‹#›</a:t>
            </a:fld>
            <a:endParaRPr lang="en-US"/>
          </a:p>
        </p:txBody>
      </p:sp>
    </p:spTree>
    <p:extLst>
      <p:ext uri="{BB962C8B-B14F-4D97-AF65-F5344CB8AC3E}">
        <p14:creationId xmlns:p14="http://schemas.microsoft.com/office/powerpoint/2010/main" val="1145576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E204FF-6F51-EC42-A6A3-CFAA6295690D}" type="datetimeFigureOut">
              <a:rPr lang="en-US" smtClean="0"/>
              <a:t>1/29/21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86D40-E94F-B646-BC83-1B71E80884CE}" type="slidenum">
              <a:rPr lang="en-US" smtClean="0"/>
              <a:t>‹#›</a:t>
            </a:fld>
            <a:endParaRPr lang="en-US"/>
          </a:p>
        </p:txBody>
      </p:sp>
    </p:spTree>
    <p:extLst>
      <p:ext uri="{BB962C8B-B14F-4D97-AF65-F5344CB8AC3E}">
        <p14:creationId xmlns:p14="http://schemas.microsoft.com/office/powerpoint/2010/main" val="1777451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E204FF-6F51-EC42-A6A3-CFAA6295690D}" type="datetimeFigureOut">
              <a:rPr lang="en-US" smtClean="0"/>
              <a:t>1/29/21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A86D40-E94F-B646-BC83-1B71E80884CE}" type="slidenum">
              <a:rPr lang="en-US" smtClean="0"/>
              <a:t>‹#›</a:t>
            </a:fld>
            <a:endParaRPr lang="en-US"/>
          </a:p>
        </p:txBody>
      </p:sp>
    </p:spTree>
    <p:extLst>
      <p:ext uri="{BB962C8B-B14F-4D97-AF65-F5344CB8AC3E}">
        <p14:creationId xmlns:p14="http://schemas.microsoft.com/office/powerpoint/2010/main" val="2134889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E204FF-6F51-EC42-A6A3-CFAA6295690D}" type="datetimeFigureOut">
              <a:rPr lang="en-US" smtClean="0"/>
              <a:t>1/29/21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A86D40-E94F-B646-BC83-1B71E80884CE}" type="slidenum">
              <a:rPr lang="en-US" smtClean="0"/>
              <a:t>‹#›</a:t>
            </a:fld>
            <a:endParaRPr lang="en-US"/>
          </a:p>
        </p:txBody>
      </p:sp>
    </p:spTree>
    <p:extLst>
      <p:ext uri="{BB962C8B-B14F-4D97-AF65-F5344CB8AC3E}">
        <p14:creationId xmlns:p14="http://schemas.microsoft.com/office/powerpoint/2010/main" val="933354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E204FF-6F51-EC42-A6A3-CFAA6295690D}" type="datetimeFigureOut">
              <a:rPr lang="en-US" smtClean="0"/>
              <a:t>1/29/21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A86D40-E94F-B646-BC83-1B71E80884CE}" type="slidenum">
              <a:rPr lang="en-US" smtClean="0"/>
              <a:t>‹#›</a:t>
            </a:fld>
            <a:endParaRPr lang="en-US"/>
          </a:p>
        </p:txBody>
      </p:sp>
    </p:spTree>
    <p:extLst>
      <p:ext uri="{BB962C8B-B14F-4D97-AF65-F5344CB8AC3E}">
        <p14:creationId xmlns:p14="http://schemas.microsoft.com/office/powerpoint/2010/main" val="1676641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E204FF-6F51-EC42-A6A3-CFAA6295690D}" type="datetimeFigureOut">
              <a:rPr lang="en-US" smtClean="0"/>
              <a:t>1/29/21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A86D40-E94F-B646-BC83-1B71E80884CE}" type="slidenum">
              <a:rPr lang="en-US" smtClean="0"/>
              <a:t>‹#›</a:t>
            </a:fld>
            <a:endParaRPr lang="en-US"/>
          </a:p>
        </p:txBody>
      </p:sp>
    </p:spTree>
    <p:extLst>
      <p:ext uri="{BB962C8B-B14F-4D97-AF65-F5344CB8AC3E}">
        <p14:creationId xmlns:p14="http://schemas.microsoft.com/office/powerpoint/2010/main" val="34837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E204FF-6F51-EC42-A6A3-CFAA6295690D}" type="datetimeFigureOut">
              <a:rPr lang="en-US" smtClean="0"/>
              <a:t>1/29/21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A86D40-E94F-B646-BC83-1B71E80884CE}" type="slidenum">
              <a:rPr lang="en-US" smtClean="0"/>
              <a:t>‹#›</a:t>
            </a:fld>
            <a:endParaRPr lang="en-US"/>
          </a:p>
        </p:txBody>
      </p:sp>
    </p:spTree>
    <p:extLst>
      <p:ext uri="{BB962C8B-B14F-4D97-AF65-F5344CB8AC3E}">
        <p14:creationId xmlns:p14="http://schemas.microsoft.com/office/powerpoint/2010/main" val="1400276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E204FF-6F51-EC42-A6A3-CFAA6295690D}" type="datetimeFigureOut">
              <a:rPr lang="en-US" smtClean="0"/>
              <a:t>1/29/21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A86D40-E94F-B646-BC83-1B71E80884CE}" type="slidenum">
              <a:rPr lang="en-US" smtClean="0"/>
              <a:t>‹#›</a:t>
            </a:fld>
            <a:endParaRPr lang="en-US"/>
          </a:p>
        </p:txBody>
      </p:sp>
    </p:spTree>
    <p:extLst>
      <p:ext uri="{BB962C8B-B14F-4D97-AF65-F5344CB8AC3E}">
        <p14:creationId xmlns:p14="http://schemas.microsoft.com/office/powerpoint/2010/main" val="1811590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E204FF-6F51-EC42-A6A3-CFAA6295690D}" type="datetimeFigureOut">
              <a:rPr lang="en-US" smtClean="0"/>
              <a:t>1/29/21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A86D40-E94F-B646-BC83-1B71E80884CE}" type="slidenum">
              <a:rPr lang="en-US" smtClean="0"/>
              <a:t>‹#›</a:t>
            </a:fld>
            <a:endParaRPr lang="en-US"/>
          </a:p>
        </p:txBody>
      </p:sp>
    </p:spTree>
    <p:extLst>
      <p:ext uri="{BB962C8B-B14F-4D97-AF65-F5344CB8AC3E}">
        <p14:creationId xmlns:p14="http://schemas.microsoft.com/office/powerpoint/2010/main" val="1776393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antiracisttraining.org/" TargetMode="External"/><Relationship Id="rId4" Type="http://schemas.openxmlformats.org/officeDocument/2006/relationships/hyperlink" Target="mailto:sdbrookfield99@gmail.com" TargetMode="External"/><Relationship Id="rId1" Type="http://schemas.openxmlformats.org/officeDocument/2006/relationships/slideLayout" Target="../slideLayouts/slideLayout1.xml"/><Relationship Id="rId2" Type="http://schemas.openxmlformats.org/officeDocument/2006/relationships/hyperlink" Target="http://www.stephenbrookfield.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time_continue=3&amp;v=2nmhAJYxFT4&amp;feature=emb_logo" TargetMode="External"/><Relationship Id="rId4" Type="http://schemas.openxmlformats.org/officeDocument/2006/relationships/hyperlink" Target="https://www.nytimes.com/interactive/projects/your-stories/conversations-on-race" TargetMode="External"/><Relationship Id="rId5" Type="http://schemas.openxmlformats.org/officeDocument/2006/relationships/hyperlink" Target="https://www.youtube.com/watch?v=ZkedkvNn5V0" TargetMode="External"/><Relationship Id="rId1" Type="http://schemas.openxmlformats.org/officeDocument/2006/relationships/slideLayout" Target="../slideLayouts/slideLayout2.xml"/><Relationship Id="rId2" Type="http://schemas.openxmlformats.org/officeDocument/2006/relationships/hyperlink" Target="https://opinionator.blogs.nytimes.com/2015/12/24/dear-white-america/"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fyZNAAr8czE" TargetMode="External"/><Relationship Id="rId4" Type="http://schemas.openxmlformats.org/officeDocument/2006/relationships/hyperlink" Target="https://www.youtube.com/watch?v=Nrw6Bf5weTM&amp;t=53s" TargetMode="External"/><Relationship Id="rId5" Type="http://schemas.openxmlformats.org/officeDocument/2006/relationships/hyperlink" Target="https://www.youtube.com/watch?v=UZo06BjmbbE" TargetMode="External"/><Relationship Id="rId6" Type="http://schemas.openxmlformats.org/officeDocument/2006/relationships/hyperlink" Target="https://www.youtube.com/watch?v=45ey4jgoxeU" TargetMode="External"/><Relationship Id="rId7" Type="http://schemas.openxmlformats.org/officeDocument/2006/relationships/hyperlink" Target="https://www.youtube.com/watch?v=TzuOlyyQlug" TargetMode="External"/><Relationship Id="rId8" Type="http://schemas.openxmlformats.org/officeDocument/2006/relationships/hyperlink" Target="https://www.youtube.com/watch?v=IwaOBXzJ3hs" TargetMode="External"/><Relationship Id="rId9" Type="http://schemas.openxmlformats.org/officeDocument/2006/relationships/hyperlink" Target="https://www.youtube.com/watch?v=N4fbr1LlxEk" TargetMode="External"/><Relationship Id="rId1" Type="http://schemas.openxmlformats.org/officeDocument/2006/relationships/slideLayout" Target="../slideLayouts/slideLayout2.xml"/><Relationship Id="rId2" Type="http://schemas.openxmlformats.org/officeDocument/2006/relationships/hyperlink" Target="https://www.youtube.com/watch?v=TnybJZRWipg"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tephenbrookfield.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tephenbrookfield.com/" TargetMode="External"/><Relationship Id="rId3" Type="http://schemas.openxmlformats.org/officeDocument/2006/relationships/hyperlink" Target="http://www.stephenbrookfield.com/powerpoints-pdf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i="1" dirty="0" smtClean="0">
                <a:solidFill>
                  <a:srgbClr val="FF0000"/>
                </a:solidFill>
              </a:rPr>
              <a:t>Teaching while White: Dealing with racial dynamics in learning environments</a:t>
            </a:r>
            <a:endParaRPr lang="en-US" b="1" i="1" dirty="0">
              <a:solidFill>
                <a:srgbClr val="FF0000"/>
              </a:solidFill>
            </a:endParaRPr>
          </a:p>
        </p:txBody>
      </p:sp>
      <p:sp>
        <p:nvSpPr>
          <p:cNvPr id="3" name="Subtitle 2"/>
          <p:cNvSpPr>
            <a:spLocks noGrp="1"/>
          </p:cNvSpPr>
          <p:nvPr>
            <p:ph type="subTitle" idx="1"/>
          </p:nvPr>
        </p:nvSpPr>
        <p:spPr>
          <a:xfrm>
            <a:off x="1524000" y="3602038"/>
            <a:ext cx="9144000" cy="3077542"/>
          </a:xfrm>
          <a:solidFill>
            <a:schemeClr val="accent4">
              <a:lumMod val="20000"/>
              <a:lumOff val="80000"/>
            </a:schemeClr>
          </a:solidFill>
        </p:spPr>
        <p:txBody>
          <a:bodyPr>
            <a:normAutofit/>
          </a:bodyPr>
          <a:lstStyle/>
          <a:p>
            <a:r>
              <a:rPr lang="en-US" sz="2800" dirty="0" smtClean="0"/>
              <a:t>Stephen Brookfield</a:t>
            </a:r>
          </a:p>
          <a:p>
            <a:r>
              <a:rPr lang="en-US" sz="2800" dirty="0" smtClean="0">
                <a:hlinkClick r:id="rId2"/>
              </a:rPr>
              <a:t>http://www.stephenbrookfield.com/</a:t>
            </a:r>
            <a:endParaRPr lang="en-US" sz="2800" dirty="0" smtClean="0"/>
          </a:p>
          <a:p>
            <a:r>
              <a:rPr lang="en-US" sz="2800" dirty="0" smtClean="0">
                <a:hlinkClick r:id="rId3"/>
              </a:rPr>
              <a:t>https://www.antiracisttraining.org/</a:t>
            </a:r>
            <a:endParaRPr lang="en-US" sz="2800" dirty="0" smtClean="0"/>
          </a:p>
          <a:p>
            <a:r>
              <a:rPr lang="en-US" sz="2800" dirty="0" smtClean="0">
                <a:hlinkClick r:id="rId4"/>
              </a:rPr>
              <a:t>sdbrookfield99@gmail.com</a:t>
            </a:r>
            <a:endParaRPr lang="en-US" sz="2800" dirty="0" smtClean="0"/>
          </a:p>
          <a:p>
            <a:r>
              <a:rPr lang="en-US" sz="2800" dirty="0" smtClean="0"/>
              <a:t>Current affiliations: Teachers College (Columbia University), Antioch University,</a:t>
            </a:r>
          </a:p>
          <a:p>
            <a:endParaRPr lang="en-US" dirty="0"/>
          </a:p>
        </p:txBody>
      </p:sp>
    </p:spTree>
    <p:extLst>
      <p:ext uri="{BB962C8B-B14F-4D97-AF65-F5344CB8AC3E}">
        <p14:creationId xmlns:p14="http://schemas.microsoft.com/office/powerpoint/2010/main" val="791274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FF0000"/>
                </a:solidFill>
              </a:rPr>
              <a:t>Behaviors of “Good Whites” </a:t>
            </a:r>
            <a:endParaRPr lang="en-US" dirty="0"/>
          </a:p>
        </p:txBody>
      </p:sp>
      <p:sp>
        <p:nvSpPr>
          <p:cNvPr id="3" name="Content Placeholder 2"/>
          <p:cNvSpPr>
            <a:spLocks noGrp="1"/>
          </p:cNvSpPr>
          <p:nvPr>
            <p:ph idx="1"/>
          </p:nvPr>
        </p:nvSpPr>
        <p:spPr>
          <a:solidFill>
            <a:schemeClr val="accent1">
              <a:lumMod val="20000"/>
              <a:lumOff val="80000"/>
            </a:schemeClr>
          </a:solidFill>
        </p:spPr>
        <p:txBody>
          <a:bodyPr>
            <a:normAutofit fontScale="92500" lnSpcReduction="20000"/>
          </a:bodyPr>
          <a:lstStyle/>
          <a:p>
            <a:r>
              <a:rPr lang="en-US" dirty="0" smtClean="0"/>
              <a:t>When confronted with examples of their learned racism, good whites will vigorously deny any racist intent, claim they have been misunderstood, are acting innocently, &amp; are being unfairly accused</a:t>
            </a:r>
          </a:p>
          <a:p>
            <a:r>
              <a:rPr lang="en-US" dirty="0" smtClean="0"/>
              <a:t>Will become defensive &amp; immediately seek to explain to people of color the “real” meaning of their behavior</a:t>
            </a:r>
          </a:p>
          <a:p>
            <a:r>
              <a:rPr lang="en-US" dirty="0" smtClean="0"/>
              <a:t>Will resist “sitting with” the reality that they have learned racism &amp; white supremacy throughout their lives &amp; carry those viruses</a:t>
            </a:r>
          </a:p>
          <a:p>
            <a:r>
              <a:rPr lang="en-US" dirty="0" smtClean="0"/>
              <a:t>Will accuse people of color of imagining things, seeing racism where it doesn’t exist, &amp; denying the validity of whites’ experience</a:t>
            </a:r>
          </a:p>
          <a:p>
            <a:r>
              <a:rPr lang="en-US" dirty="0" smtClean="0"/>
              <a:t>Will come to each other’s defense in multi-racial discussions</a:t>
            </a:r>
          </a:p>
          <a:p>
            <a:r>
              <a:rPr lang="en-US" dirty="0" smtClean="0"/>
              <a:t>I know this because these are all of my learned behaviors </a:t>
            </a:r>
            <a:r>
              <a:rPr lang="en-US" sz="2000" dirty="0" smtClean="0"/>
              <a:t>   </a:t>
            </a:r>
          </a:p>
          <a:p>
            <a:r>
              <a:rPr lang="en-US" sz="2000" dirty="0" smtClean="0"/>
              <a:t>(Robin </a:t>
            </a:r>
            <a:r>
              <a:rPr lang="en-US" sz="2000" dirty="0" err="1" smtClean="0"/>
              <a:t>DiAngelo</a:t>
            </a:r>
            <a:r>
              <a:rPr lang="en-US" sz="2000" dirty="0" smtClean="0"/>
              <a:t> </a:t>
            </a:r>
            <a:r>
              <a:rPr lang="en-US" sz="2000" i="1" dirty="0" smtClean="0"/>
              <a:t>White Fragility </a:t>
            </a:r>
            <a:r>
              <a:rPr lang="en-US" sz="2000" dirty="0" smtClean="0"/>
              <a:t>2018)  (Shannon Sullivan </a:t>
            </a:r>
            <a:r>
              <a:rPr lang="en-US" sz="2000" i="1" dirty="0" smtClean="0"/>
              <a:t>Good White People </a:t>
            </a:r>
            <a:r>
              <a:rPr lang="en-US" sz="2000" dirty="0" smtClean="0"/>
              <a:t>2014)</a:t>
            </a:r>
          </a:p>
        </p:txBody>
      </p:sp>
    </p:spTree>
    <p:extLst>
      <p:ext uri="{BB962C8B-B14F-4D97-AF65-F5344CB8AC3E}">
        <p14:creationId xmlns:p14="http://schemas.microsoft.com/office/powerpoint/2010/main" val="759230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FF0000"/>
                </a:solidFill>
              </a:rPr>
              <a:t>Hard Truths – What I Know as a White Instructor in a Multiracial Environment</a:t>
            </a:r>
            <a:endParaRPr lang="en-US" dirty="0"/>
          </a:p>
        </p:txBody>
      </p:sp>
      <p:sp>
        <p:nvSpPr>
          <p:cNvPr id="3" name="Content Placeholder 2"/>
          <p:cNvSpPr>
            <a:spLocks noGrp="1"/>
          </p:cNvSpPr>
          <p:nvPr>
            <p:ph idx="1"/>
          </p:nvPr>
        </p:nvSpPr>
        <p:spPr>
          <a:xfrm>
            <a:off x="838200" y="1825624"/>
            <a:ext cx="10515600" cy="4753595"/>
          </a:xfrm>
          <a:solidFill>
            <a:schemeClr val="accent4">
              <a:lumMod val="20000"/>
              <a:lumOff val="80000"/>
            </a:schemeClr>
          </a:solidFill>
        </p:spPr>
        <p:txBody>
          <a:bodyPr>
            <a:normAutofit fontScale="85000" lnSpcReduction="10000"/>
          </a:bodyPr>
          <a:lstStyle/>
          <a:p>
            <a:r>
              <a:rPr lang="en-US" dirty="0" smtClean="0"/>
              <a:t>I MUST call out racist behavior (including in myself) as soon as I see it. If I don’t I will have no credibility in the eyes of students and colleagues of color.</a:t>
            </a:r>
          </a:p>
          <a:p>
            <a:r>
              <a:rPr lang="en-US" dirty="0" smtClean="0"/>
              <a:t>I MUST assume that for students and colleagues of color EVERYTHING is seen through the lens of race. For them, NOTHING is “race free”.</a:t>
            </a:r>
          </a:p>
          <a:p>
            <a:r>
              <a:rPr lang="en-US" dirty="0" smtClean="0"/>
              <a:t>I MUST acknowledge my own racist behavior when it’s pointed out to me – not try to ‘explain’ it away, not protest my innocence: I must regard it as truth.</a:t>
            </a:r>
          </a:p>
          <a:p>
            <a:r>
              <a:rPr lang="en-US" dirty="0" smtClean="0"/>
              <a:t>I MUST NEVER try to talk people of color “out of” their testimony of racism.</a:t>
            </a:r>
          </a:p>
          <a:p>
            <a:r>
              <a:rPr lang="en-US" dirty="0" smtClean="0"/>
              <a:t>I MUST NEVER invoke “being respectful” or “seeing all sides of this” as a way of avoiding painful truths about my own socialization into, &amp; learning of, racism.</a:t>
            </a:r>
          </a:p>
          <a:p>
            <a:r>
              <a:rPr lang="en-US" dirty="0" smtClean="0"/>
              <a:t>I MUST NEVER claim to be an “ally” or anti-racist “friend”.</a:t>
            </a:r>
          </a:p>
          <a:p>
            <a:r>
              <a:rPr lang="en-US" dirty="0" smtClean="0"/>
              <a:t>I MUST NEVER ask people of color to teach me about racism or to tell me what I should do – figuring out what whites should do is OUR responsibility.</a:t>
            </a:r>
          </a:p>
        </p:txBody>
      </p:sp>
    </p:spTree>
    <p:extLst>
      <p:ext uri="{BB962C8B-B14F-4D97-AF65-F5344CB8AC3E}">
        <p14:creationId xmlns:p14="http://schemas.microsoft.com/office/powerpoint/2010/main" val="1384410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8059"/>
            <a:ext cx="10515600" cy="947853"/>
          </a:xfrm>
        </p:spPr>
        <p:txBody>
          <a:bodyPr/>
          <a:lstStyle/>
          <a:p>
            <a:r>
              <a:rPr lang="en-US" b="1" i="1" dirty="0" smtClean="0">
                <a:solidFill>
                  <a:srgbClr val="FF0000"/>
                </a:solidFill>
              </a:rPr>
              <a:t>So where do white teachers go from here?</a:t>
            </a:r>
            <a:endParaRPr lang="en-US" dirty="0"/>
          </a:p>
        </p:txBody>
      </p:sp>
      <p:sp>
        <p:nvSpPr>
          <p:cNvPr id="3" name="Content Placeholder 2"/>
          <p:cNvSpPr>
            <a:spLocks noGrp="1"/>
          </p:cNvSpPr>
          <p:nvPr>
            <p:ph idx="1"/>
          </p:nvPr>
        </p:nvSpPr>
        <p:spPr>
          <a:xfrm>
            <a:off x="838200" y="1025912"/>
            <a:ext cx="10515600" cy="5698273"/>
          </a:xfrm>
          <a:solidFill>
            <a:schemeClr val="accent2">
              <a:lumMod val="20000"/>
              <a:lumOff val="80000"/>
            </a:schemeClr>
          </a:solidFill>
        </p:spPr>
        <p:txBody>
          <a:bodyPr>
            <a:normAutofit fontScale="92500" lnSpcReduction="10000"/>
          </a:bodyPr>
          <a:lstStyle/>
          <a:p>
            <a:r>
              <a:rPr lang="en-US" dirty="0" smtClean="0"/>
              <a:t>Understand that calling out racism is the responsibility of whites</a:t>
            </a:r>
          </a:p>
          <a:p>
            <a:r>
              <a:rPr lang="en-US" dirty="0" smtClean="0"/>
              <a:t>Don’t wait for people of color to say they’re uncomfortable with something – if you have any unease, name it</a:t>
            </a:r>
          </a:p>
          <a:p>
            <a:r>
              <a:rPr lang="en-US" dirty="0" smtClean="0"/>
              <a:t>Work on naming racism as LEARNED behavior – not individual soul flaw </a:t>
            </a:r>
          </a:p>
          <a:p>
            <a:r>
              <a:rPr lang="en-US" dirty="0" smtClean="0"/>
              <a:t>Strive to model anti-racist awareness in your own contributions</a:t>
            </a:r>
          </a:p>
          <a:p>
            <a:r>
              <a:rPr lang="en-US" dirty="0" smtClean="0"/>
              <a:t>Understand white privilege/power as an unconscious phenomenon – not worrying about how your race makes things difficult for you</a:t>
            </a:r>
          </a:p>
          <a:p>
            <a:r>
              <a:rPr lang="en-US" dirty="0" smtClean="0"/>
              <a:t>Don’t expect gratitude or thanks – you’re just doing the right thing</a:t>
            </a:r>
          </a:p>
          <a:p>
            <a:r>
              <a:rPr lang="en-US" dirty="0" smtClean="0"/>
              <a:t>Don’t preach at, or disdain, those you regard as “less enlightened”</a:t>
            </a:r>
          </a:p>
          <a:p>
            <a:r>
              <a:rPr lang="en-US" dirty="0" smtClean="0"/>
              <a:t>Don’t set up people to “confess” &amp; then grant absolution </a:t>
            </a:r>
          </a:p>
          <a:p>
            <a:r>
              <a:rPr lang="en-US" dirty="0" smtClean="0"/>
              <a:t>Don’t stay silent in multiracial discussions </a:t>
            </a:r>
          </a:p>
          <a:p>
            <a:r>
              <a:rPr lang="en-US" dirty="0" smtClean="0"/>
              <a:t>Do assume you’ll say the “wrong” thing &amp; leave feeling you messed up</a:t>
            </a:r>
          </a:p>
          <a:p>
            <a:r>
              <a:rPr lang="en-US" dirty="0" smtClean="0"/>
              <a:t>Don’t declare yourself an ally to BIPOC</a:t>
            </a:r>
          </a:p>
          <a:p>
            <a:endParaRPr lang="en-US" dirty="0"/>
          </a:p>
        </p:txBody>
      </p:sp>
    </p:spTree>
    <p:extLst>
      <p:ext uri="{BB962C8B-B14F-4D97-AF65-F5344CB8AC3E}">
        <p14:creationId xmlns:p14="http://schemas.microsoft.com/office/powerpoint/2010/main" val="6609056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736766" cy="892097"/>
          </a:xfrm>
        </p:spPr>
        <p:txBody>
          <a:bodyPr/>
          <a:lstStyle/>
          <a:p>
            <a:r>
              <a:rPr lang="en-US" b="1" i="1" smtClean="0">
                <a:solidFill>
                  <a:srgbClr val="FF0000"/>
                </a:solidFill>
              </a:rPr>
              <a:t>How</a:t>
            </a:r>
            <a:r>
              <a:rPr lang="en-US" b="1" i="1" smtClean="0">
                <a:solidFill>
                  <a:srgbClr val="FF0000"/>
                </a:solidFill>
              </a:rPr>
              <a:t> </a:t>
            </a:r>
            <a:r>
              <a:rPr lang="en-US" b="1" i="1" dirty="0" smtClean="0">
                <a:solidFill>
                  <a:srgbClr val="FF0000"/>
                </a:solidFill>
              </a:rPr>
              <a:t>to Prepare for Teaching with Race in Mind</a:t>
            </a:r>
            <a:endParaRPr lang="en-US" dirty="0"/>
          </a:p>
        </p:txBody>
      </p:sp>
      <p:sp>
        <p:nvSpPr>
          <p:cNvPr id="3" name="Content Placeholder 2"/>
          <p:cNvSpPr>
            <a:spLocks noGrp="1"/>
          </p:cNvSpPr>
          <p:nvPr>
            <p:ph idx="1"/>
          </p:nvPr>
        </p:nvSpPr>
        <p:spPr>
          <a:xfrm>
            <a:off x="0" y="892098"/>
            <a:ext cx="12192000" cy="5965902"/>
          </a:xfrm>
          <a:solidFill>
            <a:schemeClr val="accent4">
              <a:lumMod val="20000"/>
              <a:lumOff val="80000"/>
            </a:schemeClr>
          </a:solidFill>
        </p:spPr>
        <p:txBody>
          <a:bodyPr>
            <a:normAutofit/>
          </a:bodyPr>
          <a:lstStyle/>
          <a:p>
            <a:r>
              <a:rPr lang="en-US" dirty="0" smtClean="0"/>
              <a:t>Lose Your Desire/Expectation to Be Perfect</a:t>
            </a:r>
          </a:p>
          <a:p>
            <a:r>
              <a:rPr lang="en-US" dirty="0" smtClean="0">
                <a:solidFill>
                  <a:srgbClr val="FF0000"/>
                </a:solidFill>
              </a:rPr>
              <a:t>       </a:t>
            </a:r>
            <a:r>
              <a:rPr lang="en-US" dirty="0" smtClean="0">
                <a:solidFill>
                  <a:srgbClr val="00B050"/>
                </a:solidFill>
              </a:rPr>
              <a:t>Send Round Introductory Reading/Viewing*</a:t>
            </a:r>
          </a:p>
          <a:p>
            <a:r>
              <a:rPr lang="en-US" dirty="0" smtClean="0">
                <a:solidFill>
                  <a:srgbClr val="FF0000"/>
                </a:solidFill>
              </a:rPr>
              <a:t>             </a:t>
            </a:r>
            <a:r>
              <a:rPr lang="en-US" dirty="0" smtClean="0">
                <a:solidFill>
                  <a:srgbClr val="0070C0"/>
                </a:solidFill>
              </a:rPr>
              <a:t>Take the Emotional Temperature –</a:t>
            </a:r>
            <a:r>
              <a:rPr lang="en-US" dirty="0" err="1" smtClean="0">
                <a:solidFill>
                  <a:srgbClr val="0070C0"/>
                </a:solidFill>
              </a:rPr>
              <a:t>sli.do</a:t>
            </a:r>
            <a:r>
              <a:rPr lang="en-US" dirty="0" smtClean="0">
                <a:solidFill>
                  <a:srgbClr val="0070C0"/>
                </a:solidFill>
              </a:rPr>
              <a:t>, Mood Meter</a:t>
            </a:r>
          </a:p>
          <a:p>
            <a:r>
              <a:rPr lang="en-US" dirty="0" smtClean="0">
                <a:solidFill>
                  <a:srgbClr val="FF0000"/>
                </a:solidFill>
              </a:rPr>
              <a:t>                    Begin By Modeling Self-Disclosure</a:t>
            </a:r>
          </a:p>
          <a:p>
            <a:r>
              <a:rPr lang="en-US" dirty="0" smtClean="0">
                <a:solidFill>
                  <a:srgbClr val="FF0000"/>
                </a:solidFill>
              </a:rPr>
              <a:t>                           </a:t>
            </a:r>
            <a:r>
              <a:rPr lang="en-US" dirty="0" smtClean="0">
                <a:solidFill>
                  <a:srgbClr val="7030A0"/>
                </a:solidFill>
              </a:rPr>
              <a:t>Introduce the Concept of Brave Space</a:t>
            </a:r>
          </a:p>
          <a:p>
            <a:r>
              <a:rPr lang="en-US" dirty="0" smtClean="0">
                <a:solidFill>
                  <a:srgbClr val="FF0000"/>
                </a:solidFill>
              </a:rPr>
              <a:t>                                    </a:t>
            </a:r>
            <a:r>
              <a:rPr lang="en-US" dirty="0" smtClean="0">
                <a:solidFill>
                  <a:srgbClr val="00B050"/>
                </a:solidFill>
              </a:rPr>
              <a:t>Use Conversational Protocols to Engage Everyone</a:t>
            </a:r>
          </a:p>
          <a:p>
            <a:r>
              <a:rPr lang="en-US" dirty="0" smtClean="0">
                <a:solidFill>
                  <a:srgbClr val="00B050"/>
                </a:solidFill>
              </a:rPr>
              <a:t>                                    (Circle of Voices, Circular Response, </a:t>
            </a:r>
            <a:r>
              <a:rPr lang="en-US" dirty="0" err="1" smtClean="0">
                <a:solidFill>
                  <a:srgbClr val="00B050"/>
                </a:solidFill>
              </a:rPr>
              <a:t>Bohmian</a:t>
            </a:r>
            <a:r>
              <a:rPr lang="en-US" dirty="0" smtClean="0">
                <a:solidFill>
                  <a:srgbClr val="00B050"/>
                </a:solidFill>
              </a:rPr>
              <a:t>)</a:t>
            </a:r>
          </a:p>
          <a:p>
            <a:r>
              <a:rPr lang="en-US" dirty="0" smtClean="0">
                <a:solidFill>
                  <a:srgbClr val="FF0000"/>
                </a:solidFill>
              </a:rPr>
              <a:t>                                                </a:t>
            </a:r>
            <a:r>
              <a:rPr lang="en-US" dirty="0" smtClean="0"/>
              <a:t>Check In Regularly via Anonymous Channels</a:t>
            </a:r>
          </a:p>
          <a:p>
            <a:r>
              <a:rPr lang="en-US" dirty="0" smtClean="0"/>
              <a:t>                                                 (</a:t>
            </a:r>
            <a:r>
              <a:rPr lang="en-US" dirty="0" err="1" smtClean="0"/>
              <a:t>sli.do</a:t>
            </a:r>
            <a:r>
              <a:rPr lang="en-US" dirty="0" smtClean="0"/>
              <a:t>, </a:t>
            </a:r>
            <a:r>
              <a:rPr lang="en-US" dirty="0" err="1" smtClean="0"/>
              <a:t>backchannelchat.com</a:t>
            </a:r>
            <a:r>
              <a:rPr lang="en-US" dirty="0" smtClean="0"/>
              <a:t>)   </a:t>
            </a:r>
          </a:p>
          <a:p>
            <a:r>
              <a:rPr lang="en-US" sz="1200" dirty="0" smtClean="0">
                <a:solidFill>
                  <a:srgbClr val="00B050"/>
                </a:solidFill>
              </a:rPr>
              <a:t>* </a:t>
            </a:r>
            <a:r>
              <a:rPr lang="en-US" sz="1400" dirty="0" smtClean="0">
                <a:solidFill>
                  <a:srgbClr val="00B050"/>
                </a:solidFill>
              </a:rPr>
              <a:t>Letter to White America (George </a:t>
            </a:r>
            <a:r>
              <a:rPr lang="en-US" sz="1400" dirty="0" err="1" smtClean="0">
                <a:solidFill>
                  <a:srgbClr val="00B050"/>
                </a:solidFill>
              </a:rPr>
              <a:t>Yancy</a:t>
            </a:r>
            <a:r>
              <a:rPr lang="en-US" sz="1200" dirty="0" smtClean="0">
                <a:solidFill>
                  <a:srgbClr val="00B050"/>
                </a:solidFill>
              </a:rPr>
              <a:t>) </a:t>
            </a:r>
            <a:r>
              <a:rPr lang="en-US" sz="1200" dirty="0" smtClean="0">
                <a:hlinkClick r:id="rId2"/>
              </a:rPr>
              <a:t>https://opinionator.blogs.nytimes.com/2015/12/24/dear-white-america/</a:t>
            </a:r>
            <a:r>
              <a:rPr lang="en-US" sz="1200" dirty="0" smtClean="0">
                <a:solidFill>
                  <a:srgbClr val="FF0000"/>
                </a:solidFill>
              </a:rPr>
              <a:t> </a:t>
            </a:r>
          </a:p>
          <a:p>
            <a:r>
              <a:rPr lang="en-US" sz="1200" dirty="0" smtClean="0">
                <a:solidFill>
                  <a:srgbClr val="00B050"/>
                </a:solidFill>
              </a:rPr>
              <a:t>* </a:t>
            </a:r>
            <a:r>
              <a:rPr lang="en-US" sz="1400" dirty="0" smtClean="0">
                <a:solidFill>
                  <a:srgbClr val="00B050"/>
                </a:solidFill>
              </a:rPr>
              <a:t>What it Means to be American (Color of Fear)</a:t>
            </a:r>
            <a:r>
              <a:rPr lang="en-US" sz="1400" dirty="0" smtClean="0">
                <a:solidFill>
                  <a:srgbClr val="FF0000"/>
                </a:solidFill>
              </a:rPr>
              <a:t> </a:t>
            </a:r>
            <a:r>
              <a:rPr lang="en-US" sz="1200" dirty="0" smtClean="0">
                <a:hlinkClick r:id="rId3"/>
              </a:rPr>
              <a:t>https://www.youtube.com/watch?time_continue=3&amp;v=2nmhAJYxFT4&amp;feature=emb_logo</a:t>
            </a:r>
            <a:r>
              <a:rPr lang="en-US" sz="1200" dirty="0" smtClean="0">
                <a:solidFill>
                  <a:srgbClr val="FF0000"/>
                </a:solidFill>
              </a:rPr>
              <a:t>  </a:t>
            </a:r>
          </a:p>
          <a:p>
            <a:r>
              <a:rPr lang="en-US" sz="1200" dirty="0" smtClean="0">
                <a:solidFill>
                  <a:srgbClr val="00B050"/>
                </a:solidFill>
              </a:rPr>
              <a:t>* </a:t>
            </a:r>
            <a:r>
              <a:rPr lang="en-US" sz="1400" dirty="0" smtClean="0">
                <a:solidFill>
                  <a:srgbClr val="00B050"/>
                </a:solidFill>
              </a:rPr>
              <a:t>Conversations on Race (New York Times</a:t>
            </a:r>
            <a:r>
              <a:rPr lang="en-US" sz="1200" dirty="0" smtClean="0">
                <a:solidFill>
                  <a:srgbClr val="00B050"/>
                </a:solidFill>
              </a:rPr>
              <a:t>) </a:t>
            </a:r>
            <a:r>
              <a:rPr lang="en-US" sz="1200" dirty="0" smtClean="0">
                <a:hlinkClick r:id="rId4"/>
              </a:rPr>
              <a:t>https://www.nytimes.com/interactive/projects/your-stories/conversations-on-race</a:t>
            </a:r>
            <a:r>
              <a:rPr lang="en-US" sz="1200" dirty="0" smtClean="0"/>
              <a:t> </a:t>
            </a:r>
          </a:p>
          <a:p>
            <a:r>
              <a:rPr lang="en-US" sz="1200" dirty="0" smtClean="0">
                <a:solidFill>
                  <a:srgbClr val="00B050"/>
                </a:solidFill>
              </a:rPr>
              <a:t>* How Can We Win (Kimberly Latrice Jones)</a:t>
            </a:r>
            <a:r>
              <a:rPr lang="en-US" sz="1200" dirty="0" smtClean="0">
                <a:solidFill>
                  <a:srgbClr val="00B050"/>
                </a:solidFill>
                <a:hlinkClick r:id="rId3"/>
              </a:rPr>
              <a:t> </a:t>
            </a:r>
            <a:r>
              <a:rPr lang="en-US" sz="1200" dirty="0" smtClean="0">
                <a:hlinkClick r:id="rId5"/>
              </a:rPr>
              <a:t>https://www.youtube.com/watch?v=ZkedkvNn5V0</a:t>
            </a:r>
            <a:r>
              <a:rPr lang="en-US" sz="1200" dirty="0" smtClean="0">
                <a:solidFill>
                  <a:srgbClr val="FF0000"/>
                </a:solidFill>
              </a:rPr>
              <a:t>                 </a:t>
            </a:r>
          </a:p>
        </p:txBody>
      </p:sp>
    </p:spTree>
    <p:extLst>
      <p:ext uri="{BB962C8B-B14F-4D97-AF65-F5344CB8AC3E}">
        <p14:creationId xmlns:p14="http://schemas.microsoft.com/office/powerpoint/2010/main" val="161025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014761"/>
          </a:xfrm>
        </p:spPr>
        <p:txBody>
          <a:bodyPr>
            <a:normAutofit/>
          </a:bodyPr>
          <a:lstStyle/>
          <a:p>
            <a:r>
              <a:rPr lang="en-US" sz="6000" b="1" i="1" dirty="0" smtClean="0">
                <a:solidFill>
                  <a:srgbClr val="FF0000"/>
                </a:solidFill>
              </a:rPr>
              <a:t>Circle of Voices</a:t>
            </a:r>
            <a:endParaRPr lang="en-US" sz="6000" b="1" i="1" dirty="0">
              <a:solidFill>
                <a:srgbClr val="FF0000"/>
              </a:solidFill>
            </a:endParaRPr>
          </a:p>
        </p:txBody>
      </p:sp>
      <p:sp>
        <p:nvSpPr>
          <p:cNvPr id="3" name="Content Placeholder 2"/>
          <p:cNvSpPr>
            <a:spLocks noGrp="1"/>
          </p:cNvSpPr>
          <p:nvPr>
            <p:ph idx="1"/>
          </p:nvPr>
        </p:nvSpPr>
        <p:spPr>
          <a:xfrm>
            <a:off x="0" y="1014760"/>
            <a:ext cx="12192000" cy="5843239"/>
          </a:xfrm>
          <a:solidFill>
            <a:schemeClr val="accent6">
              <a:lumMod val="20000"/>
              <a:lumOff val="80000"/>
            </a:schemeClr>
          </a:solidFill>
        </p:spPr>
        <p:txBody>
          <a:bodyPr>
            <a:normAutofit/>
          </a:bodyPr>
          <a:lstStyle/>
          <a:p>
            <a:r>
              <a:rPr lang="en-US" dirty="0" smtClean="0"/>
              <a:t>Spend 1-2 minutes thinking quietly about your response to the following question: </a:t>
            </a:r>
            <a:r>
              <a:rPr lang="en-US" i="1" dirty="0" smtClean="0">
                <a:solidFill>
                  <a:srgbClr val="FF0000"/>
                </a:solidFill>
              </a:rPr>
              <a:t>What dynamics around dealing with race do you find the most difficult to negotiate as an instructor? </a:t>
            </a:r>
          </a:p>
          <a:p>
            <a:r>
              <a:rPr lang="en-US" dirty="0" smtClean="0"/>
              <a:t>Make some written or mental notes to share with peers</a:t>
            </a:r>
          </a:p>
          <a:p>
            <a:r>
              <a:rPr lang="en-US" dirty="0" smtClean="0"/>
              <a:t>In your small group have each person take a minute to share their responses with the group. As each person speaks don’t interrupt – the point is for each person to have the floor to speak their opening responses.</a:t>
            </a:r>
          </a:p>
          <a:p>
            <a:r>
              <a:rPr lang="en-US" dirty="0" smtClean="0"/>
              <a:t>Once everyone has spoken in the first round, move into open conversation. Anyone can talk in any order. However, you can ONLY talk about what someone else said in the opening round – you can disagree, ask questions, extend opening contributions etc. But whatever you say MUST be about what someone else said in the opening round.</a:t>
            </a:r>
          </a:p>
          <a:p>
            <a:r>
              <a:rPr lang="en-US" dirty="0" smtClean="0"/>
              <a:t>Post any questions or issues that arise in the group to the ‘Chat’ function in zoom</a:t>
            </a:r>
            <a:endParaRPr lang="en-US" dirty="0"/>
          </a:p>
        </p:txBody>
      </p:sp>
    </p:spTree>
    <p:extLst>
      <p:ext uri="{BB962C8B-B14F-4D97-AF65-F5344CB8AC3E}">
        <p14:creationId xmlns:p14="http://schemas.microsoft.com/office/powerpoint/2010/main" val="491822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58282"/>
          </a:xfrm>
        </p:spPr>
        <p:txBody>
          <a:bodyPr/>
          <a:lstStyle/>
          <a:p>
            <a:r>
              <a:rPr lang="en-US" b="1" i="1" dirty="0" smtClean="0">
                <a:solidFill>
                  <a:srgbClr val="FF0000"/>
                </a:solidFill>
              </a:rPr>
              <a:t>General Resources</a:t>
            </a:r>
            <a:endParaRPr lang="en-US" b="1" i="1" dirty="0">
              <a:solidFill>
                <a:srgbClr val="FF0000"/>
              </a:solidFill>
            </a:endParaRPr>
          </a:p>
        </p:txBody>
      </p:sp>
      <p:sp>
        <p:nvSpPr>
          <p:cNvPr id="3" name="Content Placeholder 2"/>
          <p:cNvSpPr>
            <a:spLocks noGrp="1"/>
          </p:cNvSpPr>
          <p:nvPr>
            <p:ph idx="1"/>
          </p:nvPr>
        </p:nvSpPr>
        <p:spPr>
          <a:xfrm>
            <a:off x="0" y="758283"/>
            <a:ext cx="12192000" cy="6021658"/>
          </a:xfrm>
          <a:solidFill>
            <a:schemeClr val="accent6">
              <a:lumMod val="20000"/>
              <a:lumOff val="80000"/>
            </a:schemeClr>
          </a:solidFill>
        </p:spPr>
        <p:txBody>
          <a:bodyPr>
            <a:normAutofit fontScale="92500" lnSpcReduction="10000"/>
          </a:bodyPr>
          <a:lstStyle/>
          <a:p>
            <a:r>
              <a:rPr lang="en-US" dirty="0" err="1" smtClean="0"/>
              <a:t>Ijeama</a:t>
            </a:r>
            <a:r>
              <a:rPr lang="en-US" dirty="0" smtClean="0"/>
              <a:t> </a:t>
            </a:r>
            <a:r>
              <a:rPr lang="en-US" dirty="0" err="1" smtClean="0"/>
              <a:t>Oluo</a:t>
            </a:r>
            <a:r>
              <a:rPr lang="en-US" dirty="0" smtClean="0"/>
              <a:t> – </a:t>
            </a:r>
            <a:r>
              <a:rPr lang="en-US" i="1" dirty="0" smtClean="0"/>
              <a:t>So You Want to Talk About Race </a:t>
            </a:r>
            <a:r>
              <a:rPr lang="en-US" dirty="0" smtClean="0"/>
              <a:t>(2019) </a:t>
            </a:r>
            <a:r>
              <a:rPr lang="en-US" dirty="0" smtClean="0">
                <a:hlinkClick r:id="rId2"/>
              </a:rPr>
              <a:t>https://www.youtube.com/watch?v=TnybJZRWipg</a:t>
            </a:r>
            <a:endParaRPr lang="en-US" dirty="0" smtClean="0"/>
          </a:p>
          <a:p>
            <a:r>
              <a:rPr lang="en-US" dirty="0" smtClean="0"/>
              <a:t>George </a:t>
            </a:r>
            <a:r>
              <a:rPr lang="en-US" dirty="0" err="1" smtClean="0"/>
              <a:t>Yancy</a:t>
            </a:r>
            <a:r>
              <a:rPr lang="en-US" dirty="0" smtClean="0"/>
              <a:t>  -  </a:t>
            </a:r>
            <a:r>
              <a:rPr lang="en-US" i="1" dirty="0" smtClean="0"/>
              <a:t>Look! A White </a:t>
            </a:r>
            <a:r>
              <a:rPr lang="en-US" dirty="0" smtClean="0"/>
              <a:t>(2012), </a:t>
            </a:r>
            <a:r>
              <a:rPr lang="en-US" i="1" dirty="0" smtClean="0"/>
              <a:t>What White Looks Like </a:t>
            </a:r>
            <a:r>
              <a:rPr lang="en-US" dirty="0" smtClean="0"/>
              <a:t>(2004), </a:t>
            </a:r>
            <a:r>
              <a:rPr lang="en-US" i="1" dirty="0" smtClean="0"/>
              <a:t>White Self-Criticality beyond Anti-Racism </a:t>
            </a:r>
            <a:r>
              <a:rPr lang="en-US" dirty="0" smtClean="0"/>
              <a:t>(2016) </a:t>
            </a:r>
            <a:r>
              <a:rPr lang="en-US" dirty="0" smtClean="0">
                <a:hlinkClick r:id="rId3"/>
              </a:rPr>
              <a:t>https://www.youtube.com/watch?v=fyZNAAr8czE</a:t>
            </a:r>
            <a:endParaRPr lang="en-US" dirty="0" smtClean="0"/>
          </a:p>
          <a:p>
            <a:r>
              <a:rPr lang="en-US" dirty="0" err="1" smtClean="0"/>
              <a:t>Derald</a:t>
            </a:r>
            <a:r>
              <a:rPr lang="en-US" dirty="0" smtClean="0"/>
              <a:t> Wing Sue – </a:t>
            </a:r>
            <a:r>
              <a:rPr lang="en-US" i="1" dirty="0" smtClean="0"/>
              <a:t>Race Talk &amp; the Conspiracy of Silence </a:t>
            </a:r>
            <a:r>
              <a:rPr lang="en-US" dirty="0" smtClean="0"/>
              <a:t>(2016) </a:t>
            </a:r>
            <a:r>
              <a:rPr lang="en-US" dirty="0" smtClean="0">
                <a:hlinkClick r:id="rId4"/>
              </a:rPr>
              <a:t>https://www.youtube.com/watch?v=Nrw6Bf5weTM&amp;t=53s</a:t>
            </a:r>
            <a:endParaRPr lang="en-US" dirty="0" smtClean="0"/>
          </a:p>
          <a:p>
            <a:r>
              <a:rPr lang="en-US" dirty="0" smtClean="0"/>
              <a:t>Shannon Sullivan – </a:t>
            </a:r>
            <a:r>
              <a:rPr lang="en-US" i="1" dirty="0" smtClean="0"/>
              <a:t>Good White People </a:t>
            </a:r>
            <a:r>
              <a:rPr lang="en-US" dirty="0" smtClean="0"/>
              <a:t>(2014) </a:t>
            </a:r>
            <a:r>
              <a:rPr lang="en-US" dirty="0" smtClean="0">
                <a:hlinkClick r:id="rId5"/>
              </a:rPr>
              <a:t>https://www.youtube.com/watch?v=UZo06BjmbbE</a:t>
            </a:r>
            <a:endParaRPr lang="en-US" dirty="0" smtClean="0"/>
          </a:p>
          <a:p>
            <a:r>
              <a:rPr lang="en-US" dirty="0" smtClean="0"/>
              <a:t>Robin </a:t>
            </a:r>
            <a:r>
              <a:rPr lang="en-US" dirty="0" err="1" smtClean="0"/>
              <a:t>DiAngelo</a:t>
            </a:r>
            <a:r>
              <a:rPr lang="en-US" dirty="0" smtClean="0"/>
              <a:t> – </a:t>
            </a:r>
            <a:r>
              <a:rPr lang="en-US" i="1" dirty="0" smtClean="0"/>
              <a:t>White Fragility </a:t>
            </a:r>
            <a:r>
              <a:rPr lang="en-US" dirty="0" smtClean="0"/>
              <a:t>(2018) </a:t>
            </a:r>
            <a:r>
              <a:rPr lang="en-US" dirty="0" smtClean="0">
                <a:hlinkClick r:id="rId6"/>
              </a:rPr>
              <a:t>https://www.youtube.com/watch?v=45ey4jgoxeU</a:t>
            </a:r>
            <a:endParaRPr lang="en-US" dirty="0" smtClean="0"/>
          </a:p>
          <a:p>
            <a:r>
              <a:rPr lang="en-US" dirty="0" err="1" smtClean="0"/>
              <a:t>Ibram</a:t>
            </a:r>
            <a:r>
              <a:rPr lang="en-US" dirty="0" smtClean="0"/>
              <a:t> X. </a:t>
            </a:r>
            <a:r>
              <a:rPr lang="en-US" dirty="0" err="1" smtClean="0"/>
              <a:t>Kendi</a:t>
            </a:r>
            <a:r>
              <a:rPr lang="en-US" dirty="0" smtClean="0"/>
              <a:t> – </a:t>
            </a:r>
            <a:r>
              <a:rPr lang="en-US" i="1" dirty="0" smtClean="0"/>
              <a:t>How to Be an Anti-Racist </a:t>
            </a:r>
            <a:r>
              <a:rPr lang="en-US" dirty="0" smtClean="0"/>
              <a:t>(2019) </a:t>
            </a:r>
            <a:r>
              <a:rPr lang="en-US" dirty="0" smtClean="0">
                <a:hlinkClick r:id="rId7"/>
              </a:rPr>
              <a:t>https://www.youtube.com/watch?v=TzuOlyyQlug</a:t>
            </a:r>
            <a:endParaRPr lang="en-US" dirty="0" smtClean="0"/>
          </a:p>
          <a:p>
            <a:r>
              <a:rPr lang="en-US" dirty="0" smtClean="0"/>
              <a:t>Glenn Singleton – </a:t>
            </a:r>
            <a:r>
              <a:rPr lang="en-US" i="1" dirty="0" smtClean="0"/>
              <a:t>Courageous Conversations About Race </a:t>
            </a:r>
            <a:r>
              <a:rPr lang="en-US" dirty="0" smtClean="0"/>
              <a:t>(2014) </a:t>
            </a:r>
            <a:r>
              <a:rPr lang="en-US" dirty="0" smtClean="0">
                <a:hlinkClick r:id="rId8"/>
              </a:rPr>
              <a:t>https://www.youtube.com/watch?v=IwaOBXzJ3hs</a:t>
            </a:r>
            <a:endParaRPr lang="en-US" dirty="0" smtClean="0"/>
          </a:p>
          <a:p>
            <a:r>
              <a:rPr lang="en-US" dirty="0" smtClean="0"/>
              <a:t>Tim Wise – </a:t>
            </a:r>
            <a:r>
              <a:rPr lang="en-US" i="1" dirty="0" smtClean="0"/>
              <a:t>White Like Me </a:t>
            </a:r>
            <a:r>
              <a:rPr lang="en-US" dirty="0" smtClean="0"/>
              <a:t>(2011) </a:t>
            </a:r>
            <a:r>
              <a:rPr lang="en-US" dirty="0" smtClean="0">
                <a:hlinkClick r:id="rId9"/>
              </a:rPr>
              <a:t>https://www.youtube.com/watch?v=N4fbr1LlxEk</a:t>
            </a:r>
            <a:endParaRPr lang="en-US" dirty="0" smtClean="0"/>
          </a:p>
          <a:p>
            <a:endParaRPr lang="en-US" dirty="0"/>
          </a:p>
        </p:txBody>
      </p:sp>
    </p:spTree>
    <p:extLst>
      <p:ext uri="{BB962C8B-B14F-4D97-AF65-F5344CB8AC3E}">
        <p14:creationId xmlns:p14="http://schemas.microsoft.com/office/powerpoint/2010/main" val="10207224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03609"/>
          </a:xfrm>
        </p:spPr>
        <p:txBody>
          <a:bodyPr/>
          <a:lstStyle/>
          <a:p>
            <a:r>
              <a:rPr lang="en-US" b="1" i="1" dirty="0" smtClean="0">
                <a:solidFill>
                  <a:srgbClr val="FF0000"/>
                </a:solidFill>
              </a:rPr>
              <a:t>Stephen’s Resources</a:t>
            </a:r>
            <a:endParaRPr lang="en-US" dirty="0"/>
          </a:p>
        </p:txBody>
      </p:sp>
      <p:sp>
        <p:nvSpPr>
          <p:cNvPr id="3" name="Content Placeholder 2"/>
          <p:cNvSpPr>
            <a:spLocks noGrp="1"/>
          </p:cNvSpPr>
          <p:nvPr>
            <p:ph idx="1"/>
          </p:nvPr>
        </p:nvSpPr>
        <p:spPr>
          <a:xfrm>
            <a:off x="0" y="1003610"/>
            <a:ext cx="12192000" cy="5854390"/>
          </a:xfrm>
          <a:solidFill>
            <a:schemeClr val="accent6">
              <a:lumMod val="20000"/>
              <a:lumOff val="80000"/>
            </a:schemeClr>
          </a:solidFill>
        </p:spPr>
        <p:txBody>
          <a:bodyPr>
            <a:normAutofit/>
          </a:bodyPr>
          <a:lstStyle/>
          <a:p>
            <a:r>
              <a:rPr lang="en-US" i="1" dirty="0"/>
              <a:t>B</a:t>
            </a:r>
            <a:r>
              <a:rPr lang="en-US" i="1" dirty="0" smtClean="0"/>
              <a:t>ecoming a White Antiracist </a:t>
            </a:r>
            <a:r>
              <a:rPr lang="en-US" dirty="0" smtClean="0"/>
              <a:t>(Stylus </a:t>
            </a:r>
            <a:r>
              <a:rPr lang="mr-IN" dirty="0" smtClean="0"/>
              <a:t>–</a:t>
            </a:r>
            <a:r>
              <a:rPr lang="en-US" dirty="0" smtClean="0"/>
              <a:t> Forthcoming, 2021) w/Mary Hess</a:t>
            </a:r>
          </a:p>
          <a:p>
            <a:r>
              <a:rPr lang="en-US" i="1" dirty="0" smtClean="0"/>
              <a:t>Teaching Race </a:t>
            </a:r>
            <a:r>
              <a:rPr lang="en-US" dirty="0" smtClean="0"/>
              <a:t>(</a:t>
            </a:r>
            <a:r>
              <a:rPr lang="en-US" dirty="0" err="1" smtClean="0"/>
              <a:t>Jossey</a:t>
            </a:r>
            <a:r>
              <a:rPr lang="en-US" dirty="0" smtClean="0"/>
              <a:t>-Bass, 2019)</a:t>
            </a:r>
          </a:p>
          <a:p>
            <a:r>
              <a:rPr lang="en-US" dirty="0" smtClean="0"/>
              <a:t>The </a:t>
            </a:r>
            <a:r>
              <a:rPr lang="en-US" dirty="0" err="1" smtClean="0"/>
              <a:t>Discussiomn</a:t>
            </a:r>
            <a:r>
              <a:rPr lang="en-US" dirty="0" smtClean="0"/>
              <a:t> Book: 50 Great Ways to get People Talking (</a:t>
            </a:r>
            <a:r>
              <a:rPr lang="en-US" dirty="0" err="1" smtClean="0"/>
              <a:t>Jossey</a:t>
            </a:r>
            <a:r>
              <a:rPr lang="en-US" dirty="0" smtClean="0"/>
              <a:t>-Bass, 2016) w/ Stephen </a:t>
            </a:r>
            <a:r>
              <a:rPr lang="en-US" dirty="0" err="1" smtClean="0"/>
              <a:t>Preskill</a:t>
            </a:r>
            <a:endParaRPr lang="en-US" dirty="0" smtClean="0"/>
          </a:p>
          <a:p>
            <a:r>
              <a:rPr lang="en-US" i="1" dirty="0" smtClean="0"/>
              <a:t>Powerful Techniques for Teaching Adults </a:t>
            </a:r>
            <a:r>
              <a:rPr lang="en-US" dirty="0" smtClean="0"/>
              <a:t>(</a:t>
            </a:r>
            <a:r>
              <a:rPr lang="en-US" dirty="0" err="1" smtClean="0"/>
              <a:t>Jossey</a:t>
            </a:r>
            <a:r>
              <a:rPr lang="en-US" dirty="0" smtClean="0"/>
              <a:t>-Bass, 2013)</a:t>
            </a:r>
          </a:p>
          <a:p>
            <a:r>
              <a:rPr lang="en-US" i="1" dirty="0" smtClean="0"/>
              <a:t>Teaching for Critical Thinking </a:t>
            </a:r>
            <a:r>
              <a:rPr lang="en-US" dirty="0" smtClean="0"/>
              <a:t>(</a:t>
            </a:r>
            <a:r>
              <a:rPr lang="en-US" dirty="0" err="1" smtClean="0"/>
              <a:t>Jossey</a:t>
            </a:r>
            <a:r>
              <a:rPr lang="en-US" dirty="0" smtClean="0"/>
              <a:t>-Bass 2012) </a:t>
            </a:r>
          </a:p>
          <a:p>
            <a:r>
              <a:rPr lang="en-US" i="1" dirty="0" smtClean="0"/>
              <a:t>Handbook of Race and Adult Education </a:t>
            </a:r>
            <a:r>
              <a:rPr lang="en-US" dirty="0" smtClean="0"/>
              <a:t>(</a:t>
            </a:r>
            <a:r>
              <a:rPr lang="en-US" dirty="0" err="1" smtClean="0"/>
              <a:t>Jossey</a:t>
            </a:r>
            <a:r>
              <a:rPr lang="en-US" dirty="0" smtClean="0"/>
              <a:t>-Bass, 2010) w/ Vanessa Sheared, Juanita Johnson-Bailey, Scipio Colin Jr III, &amp; Elizabeth Peterson</a:t>
            </a:r>
          </a:p>
          <a:p>
            <a:pPr algn="ctr"/>
            <a:r>
              <a:rPr lang="en-US" sz="6600" dirty="0" smtClean="0">
                <a:hlinkClick r:id="rId2"/>
              </a:rPr>
              <a:t>www.stephenbrookfield.com</a:t>
            </a:r>
            <a:r>
              <a:rPr lang="en-US" dirty="0" smtClean="0"/>
              <a:t> </a:t>
            </a:r>
          </a:p>
          <a:p>
            <a:pPr algn="ctr"/>
            <a:r>
              <a:rPr lang="en-US" dirty="0" smtClean="0"/>
              <a:t>(Go to “Creating an Anti-Racist White Identity”, “Recent Writings” &amp; “Workshop Materials” links)</a:t>
            </a:r>
          </a:p>
        </p:txBody>
      </p:sp>
    </p:spTree>
    <p:extLst>
      <p:ext uri="{BB962C8B-B14F-4D97-AF65-F5344CB8AC3E}">
        <p14:creationId xmlns:p14="http://schemas.microsoft.com/office/powerpoint/2010/main" val="1090186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FF0000"/>
                </a:solidFill>
              </a:rPr>
              <a:t>How to access this power point</a:t>
            </a:r>
            <a:endParaRPr lang="en-US" dirty="0"/>
          </a:p>
        </p:txBody>
      </p:sp>
      <p:sp>
        <p:nvSpPr>
          <p:cNvPr id="3" name="Content Placeholder 2"/>
          <p:cNvSpPr>
            <a:spLocks noGrp="1"/>
          </p:cNvSpPr>
          <p:nvPr>
            <p:ph idx="1"/>
          </p:nvPr>
        </p:nvSpPr>
        <p:spPr>
          <a:solidFill>
            <a:schemeClr val="accent4">
              <a:lumMod val="20000"/>
              <a:lumOff val="80000"/>
            </a:schemeClr>
          </a:solidFill>
        </p:spPr>
        <p:txBody>
          <a:bodyPr>
            <a:normAutofit lnSpcReduction="10000"/>
          </a:bodyPr>
          <a:lstStyle/>
          <a:p>
            <a:pPr algn="ctr"/>
            <a:r>
              <a:rPr lang="en-US" sz="3600" dirty="0" smtClean="0"/>
              <a:t>Go to my home page: </a:t>
            </a:r>
            <a:r>
              <a:rPr lang="en-US" sz="3600" dirty="0" smtClean="0">
                <a:hlinkClick r:id="rId2"/>
              </a:rPr>
              <a:t>http://www.stephenbrookfield.com/</a:t>
            </a:r>
            <a:endParaRPr lang="en-US" sz="3600" dirty="0" smtClean="0"/>
          </a:p>
          <a:p>
            <a:pPr algn="ctr"/>
            <a:r>
              <a:rPr lang="en-US" sz="3600" dirty="0" smtClean="0"/>
              <a:t>Click on the </a:t>
            </a:r>
            <a:r>
              <a:rPr lang="en-US" sz="3600" dirty="0" smtClean="0"/>
              <a:t>power </a:t>
            </a:r>
            <a:r>
              <a:rPr lang="en-US" sz="3600" dirty="0" smtClean="0"/>
              <a:t>points &amp; PDF’s link: </a:t>
            </a:r>
            <a:r>
              <a:rPr lang="en-US" sz="3600" dirty="0" smtClean="0">
                <a:hlinkClick r:id="rId3"/>
              </a:rPr>
              <a:t>http://www.stephenbrookfield.com/powerpoints-pdfs</a:t>
            </a:r>
            <a:endParaRPr lang="en-US" sz="3600" dirty="0" smtClean="0"/>
          </a:p>
          <a:p>
            <a:pPr algn="ctr"/>
            <a:r>
              <a:rPr lang="en-US" sz="3600" dirty="0" smtClean="0"/>
              <a:t>This </a:t>
            </a:r>
            <a:r>
              <a:rPr lang="en-US" sz="3600" dirty="0" smtClean="0"/>
              <a:t>power point </a:t>
            </a:r>
            <a:r>
              <a:rPr lang="en-US" sz="3600" dirty="0" smtClean="0"/>
              <a:t>is the first one listed </a:t>
            </a:r>
            <a:r>
              <a:rPr lang="en-US" sz="3600" dirty="0" smtClean="0"/>
              <a:t>– Teaching while White</a:t>
            </a:r>
          </a:p>
          <a:p>
            <a:pPr algn="ctr"/>
            <a:r>
              <a:rPr lang="en-US" sz="3600" dirty="0" smtClean="0"/>
              <a:t>Feel </a:t>
            </a:r>
            <a:r>
              <a:rPr lang="en-US" sz="3600" dirty="0" smtClean="0"/>
              <a:t>free to steal anything from my home page – it’s open access for free download</a:t>
            </a:r>
          </a:p>
          <a:p>
            <a:endParaRPr lang="en-US" dirty="0"/>
          </a:p>
        </p:txBody>
      </p:sp>
    </p:spTree>
    <p:extLst>
      <p:ext uri="{BB962C8B-B14F-4D97-AF65-F5344CB8AC3E}">
        <p14:creationId xmlns:p14="http://schemas.microsoft.com/office/powerpoint/2010/main" val="1508634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FF0000"/>
                </a:solidFill>
              </a:rPr>
              <a:t>How are we feeling?</a:t>
            </a:r>
            <a:endParaRPr lang="en-US" dirty="0"/>
          </a:p>
        </p:txBody>
      </p:sp>
      <p:sp>
        <p:nvSpPr>
          <p:cNvPr id="3" name="Content Placeholder 2"/>
          <p:cNvSpPr>
            <a:spLocks noGrp="1"/>
          </p:cNvSpPr>
          <p:nvPr>
            <p:ph idx="1"/>
          </p:nvPr>
        </p:nvSpPr>
        <p:spPr>
          <a:solidFill>
            <a:schemeClr val="accent4">
              <a:lumMod val="20000"/>
              <a:lumOff val="80000"/>
            </a:schemeClr>
          </a:solidFill>
        </p:spPr>
        <p:txBody>
          <a:bodyPr/>
          <a:lstStyle/>
          <a:p>
            <a:pPr algn="ctr"/>
            <a:r>
              <a:rPr lang="en-US" sz="4000" dirty="0" smtClean="0"/>
              <a:t>Go to: </a:t>
            </a:r>
            <a:r>
              <a:rPr lang="en-US" sz="4000" dirty="0" err="1" smtClean="0"/>
              <a:t>sli.do</a:t>
            </a:r>
            <a:endParaRPr lang="en-US" sz="4000" dirty="0" smtClean="0"/>
          </a:p>
          <a:p>
            <a:pPr algn="ctr"/>
            <a:r>
              <a:rPr lang="en-US" sz="4000" dirty="0" smtClean="0"/>
              <a:t>Enter Code: 18760</a:t>
            </a:r>
          </a:p>
          <a:p>
            <a:pPr algn="ctr"/>
            <a:r>
              <a:rPr lang="en-US" sz="4000" dirty="0" smtClean="0"/>
              <a:t>You’ll see a statement: </a:t>
            </a:r>
            <a:r>
              <a:rPr lang="en-US" sz="5400" dirty="0"/>
              <a:t>When I know we're going to talk about race I feel....</a:t>
            </a:r>
            <a:endParaRPr lang="en-US" sz="5400" dirty="0" smtClean="0"/>
          </a:p>
          <a:p>
            <a:pPr algn="ctr"/>
            <a:r>
              <a:rPr lang="en-US" sz="4000" dirty="0" smtClean="0"/>
              <a:t>Vote for as many responses as you like</a:t>
            </a:r>
          </a:p>
          <a:p>
            <a:endParaRPr lang="en-US" dirty="0"/>
          </a:p>
        </p:txBody>
      </p:sp>
    </p:spTree>
    <p:extLst>
      <p:ext uri="{BB962C8B-B14F-4D97-AF65-F5344CB8AC3E}">
        <p14:creationId xmlns:p14="http://schemas.microsoft.com/office/powerpoint/2010/main" val="1885586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i="1" dirty="0" smtClean="0">
                <a:solidFill>
                  <a:srgbClr val="FF0000"/>
                </a:solidFill>
              </a:rPr>
              <a:t>This presentation will focus on</a:t>
            </a:r>
            <a:r>
              <a:rPr lang="mr-IN" sz="5400" b="1" i="1" dirty="0" smtClean="0">
                <a:solidFill>
                  <a:srgbClr val="FF0000"/>
                </a:solidFill>
              </a:rPr>
              <a:t>…</a:t>
            </a:r>
            <a:r>
              <a:rPr lang="en-US" sz="5400" b="1" i="1" dirty="0" smtClean="0">
                <a:solidFill>
                  <a:srgbClr val="FF0000"/>
                </a:solidFill>
              </a:rPr>
              <a:t>.</a:t>
            </a:r>
            <a:endParaRPr lang="en-US" sz="5400" b="1" i="1" dirty="0">
              <a:solidFill>
                <a:srgbClr val="FF0000"/>
              </a:solidFill>
            </a:endParaRPr>
          </a:p>
        </p:txBody>
      </p:sp>
      <p:sp>
        <p:nvSpPr>
          <p:cNvPr id="3" name="Content Placeholder 2"/>
          <p:cNvSpPr>
            <a:spLocks noGrp="1"/>
          </p:cNvSpPr>
          <p:nvPr>
            <p:ph idx="1"/>
          </p:nvPr>
        </p:nvSpPr>
        <p:spPr>
          <a:solidFill>
            <a:schemeClr val="accent6">
              <a:lumMod val="20000"/>
              <a:lumOff val="80000"/>
            </a:schemeClr>
          </a:solidFill>
        </p:spPr>
        <p:txBody>
          <a:bodyPr>
            <a:noAutofit/>
          </a:bodyPr>
          <a:lstStyle/>
          <a:p>
            <a:pPr algn="ctr"/>
            <a:r>
              <a:rPr lang="en-US" sz="5400" dirty="0" smtClean="0"/>
              <a:t>What does it mean for white instructors to teach in a multiracial classroom in a way that takes account of the racial identities everyone brings to the table?</a:t>
            </a:r>
            <a:endParaRPr lang="en-US" sz="5400" dirty="0"/>
          </a:p>
        </p:txBody>
      </p:sp>
    </p:spTree>
    <p:extLst>
      <p:ext uri="{BB962C8B-B14F-4D97-AF65-F5344CB8AC3E}">
        <p14:creationId xmlns:p14="http://schemas.microsoft.com/office/powerpoint/2010/main" val="2076859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FF0000"/>
                </a:solidFill>
              </a:rPr>
              <a:t>Two Kinds of </a:t>
            </a:r>
            <a:r>
              <a:rPr lang="en-US" b="1" i="1" dirty="0" smtClean="0">
                <a:solidFill>
                  <a:srgbClr val="FF0000"/>
                </a:solidFill>
              </a:rPr>
              <a:t>Preparation for Teaching while White</a:t>
            </a:r>
            <a:endParaRPr lang="en-US" dirty="0"/>
          </a:p>
        </p:txBody>
      </p:sp>
      <p:sp>
        <p:nvSpPr>
          <p:cNvPr id="3" name="Content Placeholder 2"/>
          <p:cNvSpPr>
            <a:spLocks noGrp="1"/>
          </p:cNvSpPr>
          <p:nvPr>
            <p:ph idx="1"/>
          </p:nvPr>
        </p:nvSpPr>
        <p:spPr>
          <a:solidFill>
            <a:schemeClr val="accent5">
              <a:lumMod val="20000"/>
              <a:lumOff val="80000"/>
            </a:schemeClr>
          </a:solidFill>
        </p:spPr>
        <p:txBody>
          <a:bodyPr>
            <a:normAutofit fontScale="92500" lnSpcReduction="20000"/>
          </a:bodyPr>
          <a:lstStyle/>
          <a:p>
            <a:r>
              <a:rPr lang="en-US" b="1" i="1" dirty="0" smtClean="0"/>
              <a:t>Technical (Content)</a:t>
            </a:r>
            <a:r>
              <a:rPr lang="en-US" dirty="0" smtClean="0"/>
              <a:t> – reading, viewing, thinking, reflecting on nature of racism, white identity, white supremacy, anti-blackness etc. </a:t>
            </a:r>
          </a:p>
          <a:p>
            <a:r>
              <a:rPr lang="en-US" b="1" i="1" dirty="0" smtClean="0"/>
              <a:t>Technical (Process)</a:t>
            </a:r>
            <a:r>
              <a:rPr lang="en-US" dirty="0" smtClean="0"/>
              <a:t> – how to model disclosure, choose good narratives, build trust, scaffold learning from simple to complex, use protocols</a:t>
            </a:r>
          </a:p>
          <a:p>
            <a:r>
              <a:rPr lang="en-US" b="1" i="1" dirty="0" smtClean="0"/>
              <a:t>Emotional (EQ)</a:t>
            </a:r>
            <a:r>
              <a:rPr lang="en-US" dirty="0" smtClean="0"/>
              <a:t> – this is inherently emotional work in which people are laying bare their identities, experiences, convictions and feelings. It will sometimes be raw &amp; contentious and people will become distressed, angry, and uncomfortable</a:t>
            </a:r>
          </a:p>
          <a:p>
            <a:r>
              <a:rPr lang="en-US" b="1" i="1" dirty="0" smtClean="0"/>
              <a:t>Emotional (Mistakes)</a:t>
            </a:r>
            <a:r>
              <a:rPr lang="en-US" dirty="0" smtClean="0"/>
              <a:t> – this is inherently unpredictable work &amp; you’ll constantly feel like you’ve screwed up, made mistakes, said or done the wrong thing, and mishandled situations</a:t>
            </a:r>
          </a:p>
          <a:p>
            <a:r>
              <a:rPr lang="en-US" dirty="0" smtClean="0"/>
              <a:t>Two ways do do anti-racist work – IMPERFECTLY or NOT AT ALL!</a:t>
            </a:r>
          </a:p>
        </p:txBody>
      </p:sp>
    </p:spTree>
    <p:extLst>
      <p:ext uri="{BB962C8B-B14F-4D97-AF65-F5344CB8AC3E}">
        <p14:creationId xmlns:p14="http://schemas.microsoft.com/office/powerpoint/2010/main" val="332622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FF0000"/>
                </a:solidFill>
              </a:rPr>
              <a:t>What Stops You from Talking About Race?</a:t>
            </a:r>
            <a:endParaRPr lang="en-US" dirty="0"/>
          </a:p>
        </p:txBody>
      </p:sp>
      <p:sp>
        <p:nvSpPr>
          <p:cNvPr id="3" name="Content Placeholder 2"/>
          <p:cNvSpPr>
            <a:spLocks noGrp="1"/>
          </p:cNvSpPr>
          <p:nvPr>
            <p:ph idx="1"/>
          </p:nvPr>
        </p:nvSpPr>
        <p:spPr>
          <a:solidFill>
            <a:schemeClr val="accent2">
              <a:lumMod val="20000"/>
              <a:lumOff val="80000"/>
            </a:schemeClr>
          </a:solidFill>
        </p:spPr>
        <p:txBody>
          <a:bodyPr/>
          <a:lstStyle/>
          <a:p>
            <a:pPr algn="ctr"/>
            <a:r>
              <a:rPr lang="en-US" sz="4400" dirty="0" smtClean="0"/>
              <a:t>Go to: </a:t>
            </a:r>
            <a:r>
              <a:rPr lang="en-US" sz="4400" dirty="0" err="1" smtClean="0"/>
              <a:t>sli.do</a:t>
            </a:r>
            <a:endParaRPr lang="en-US" sz="4400" dirty="0" smtClean="0"/>
          </a:p>
          <a:p>
            <a:pPr algn="ctr"/>
            <a:r>
              <a:rPr lang="en-US" sz="4400" dirty="0" smtClean="0"/>
              <a:t>Enter Code: 16264</a:t>
            </a:r>
          </a:p>
          <a:p>
            <a:pPr algn="ctr"/>
            <a:r>
              <a:rPr lang="en-US" sz="4400" dirty="0" smtClean="0"/>
              <a:t>You’ll see a question: </a:t>
            </a:r>
            <a:r>
              <a:rPr lang="en-US" sz="5400" i="1" dirty="0" smtClean="0">
                <a:solidFill>
                  <a:srgbClr val="FF0000"/>
                </a:solidFill>
              </a:rPr>
              <a:t>What makes it difficult for you to talk about race?</a:t>
            </a:r>
          </a:p>
          <a:p>
            <a:pPr algn="ctr"/>
            <a:r>
              <a:rPr lang="en-US" sz="4400" dirty="0" smtClean="0"/>
              <a:t>Provide as many responses as you like</a:t>
            </a:r>
          </a:p>
          <a:p>
            <a:endParaRPr lang="en-US" dirty="0"/>
          </a:p>
        </p:txBody>
      </p:sp>
    </p:spTree>
    <p:extLst>
      <p:ext uri="{BB962C8B-B14F-4D97-AF65-F5344CB8AC3E}">
        <p14:creationId xmlns:p14="http://schemas.microsoft.com/office/powerpoint/2010/main" val="1450774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5843238" cy="6779940"/>
          </a:xfrm>
          <a:solidFill>
            <a:schemeClr val="accent2">
              <a:lumMod val="20000"/>
              <a:lumOff val="80000"/>
            </a:schemeClr>
          </a:solidFill>
        </p:spPr>
        <p:txBody>
          <a:bodyPr/>
          <a:lstStyle/>
          <a:p>
            <a:r>
              <a:rPr lang="en-US" b="1" i="1" dirty="0" smtClean="0"/>
              <a:t>What to Expect </a:t>
            </a:r>
            <a:r>
              <a:rPr lang="en-US" b="1" dirty="0" smtClean="0"/>
              <a:t>- An </a:t>
            </a:r>
            <a:r>
              <a:rPr lang="en-US" b="1" dirty="0" smtClean="0">
                <a:solidFill>
                  <a:srgbClr val="FF0000"/>
                </a:solidFill>
              </a:rPr>
              <a:t>arithmetic level </a:t>
            </a:r>
            <a:r>
              <a:rPr lang="en-US" b="1" dirty="0" smtClean="0"/>
              <a:t>of understanding of the dynamics of pervasive, structural racism amongst many whites who have not thought much about racial identity &amp; whiteness</a:t>
            </a:r>
            <a:br>
              <a:rPr lang="en-US" b="1" dirty="0" smtClean="0"/>
            </a:br>
            <a:r>
              <a:rPr lang="en-US" b="1" dirty="0" smtClean="0"/>
              <a:t>  </a:t>
            </a:r>
            <a:r>
              <a:rPr lang="en-US" b="1" i="1" dirty="0" smtClean="0"/>
              <a:t>THIS IS A REASON FOR</a:t>
            </a:r>
            <a:br>
              <a:rPr lang="en-US" b="1" i="1" dirty="0" smtClean="0"/>
            </a:br>
            <a:r>
              <a:rPr lang="en-US" b="1" i="1" dirty="0" smtClean="0"/>
              <a:t>AFFINITY GROUPS</a:t>
            </a:r>
            <a:endParaRPr lang="en-US" dirty="0"/>
          </a:p>
        </p:txBody>
      </p:sp>
      <p:sp>
        <p:nvSpPr>
          <p:cNvPr id="3" name="Content Placeholder 2"/>
          <p:cNvSpPr>
            <a:spLocks noGrp="1"/>
          </p:cNvSpPr>
          <p:nvPr>
            <p:ph idx="1"/>
          </p:nvPr>
        </p:nvSpPr>
        <p:spPr>
          <a:xfrm>
            <a:off x="5843239" y="0"/>
            <a:ext cx="5510561" cy="6779941"/>
          </a:xfrm>
          <a:solidFill>
            <a:schemeClr val="accent6">
              <a:lumMod val="20000"/>
              <a:lumOff val="80000"/>
            </a:schemeClr>
          </a:solidFill>
        </p:spPr>
        <p:txBody>
          <a:bodyPr>
            <a:normAutofit fontScale="92500" lnSpcReduction="10000"/>
          </a:bodyPr>
          <a:lstStyle/>
          <a:p>
            <a:r>
              <a:rPr lang="en-US" sz="4400" i="1" dirty="0" smtClean="0"/>
              <a:t>What to Expect </a:t>
            </a:r>
            <a:r>
              <a:rPr lang="en-US" sz="4400" dirty="0" smtClean="0"/>
              <a:t>- A </a:t>
            </a:r>
            <a:r>
              <a:rPr lang="en-US" sz="4400" dirty="0" smtClean="0">
                <a:solidFill>
                  <a:srgbClr val="FF0000"/>
                </a:solidFill>
              </a:rPr>
              <a:t>calculus level </a:t>
            </a:r>
            <a:r>
              <a:rPr lang="en-US" sz="4400" dirty="0" smtClean="0"/>
              <a:t>of understanding amongst black, indigenous and people of color (BIPOC) who have negotiated the dynamics of structural racism &amp; white supremacy all their lives</a:t>
            </a:r>
          </a:p>
          <a:p>
            <a:r>
              <a:rPr lang="en-US" sz="4400" i="1" dirty="0" smtClean="0"/>
              <a:t>TIRED OF WITNESSING ‘WOKENESS’</a:t>
            </a:r>
          </a:p>
          <a:p>
            <a:endParaRPr lang="en-US" dirty="0"/>
          </a:p>
        </p:txBody>
      </p:sp>
    </p:spTree>
    <p:extLst>
      <p:ext uri="{BB962C8B-B14F-4D97-AF65-F5344CB8AC3E}">
        <p14:creationId xmlns:p14="http://schemas.microsoft.com/office/powerpoint/2010/main" val="579291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70877"/>
          </a:xfrm>
        </p:spPr>
        <p:txBody>
          <a:bodyPr/>
          <a:lstStyle/>
          <a:p>
            <a:r>
              <a:rPr lang="en-US" dirty="0" smtClean="0"/>
              <a:t>The danger of performing ‘</a:t>
            </a:r>
            <a:r>
              <a:rPr lang="en-US" dirty="0" err="1" smtClean="0"/>
              <a:t>wokeness</a:t>
            </a:r>
            <a:r>
              <a:rPr lang="en-US" dirty="0" smtClean="0"/>
              <a:t>’</a:t>
            </a:r>
            <a:endParaRPr lang="en-US" dirty="0"/>
          </a:p>
        </p:txBody>
      </p:sp>
      <p:sp>
        <p:nvSpPr>
          <p:cNvPr id="3" name="Content Placeholder 2"/>
          <p:cNvSpPr>
            <a:spLocks noGrp="1"/>
          </p:cNvSpPr>
          <p:nvPr>
            <p:ph idx="1"/>
          </p:nvPr>
        </p:nvSpPr>
        <p:spPr>
          <a:xfrm>
            <a:off x="838200" y="1170878"/>
            <a:ext cx="10515600" cy="5531005"/>
          </a:xfrm>
          <a:solidFill>
            <a:schemeClr val="accent6">
              <a:lumMod val="20000"/>
              <a:lumOff val="80000"/>
            </a:schemeClr>
          </a:solidFill>
        </p:spPr>
        <p:txBody>
          <a:bodyPr>
            <a:normAutofit fontScale="70000" lnSpcReduction="20000"/>
          </a:bodyPr>
          <a:lstStyle/>
          <a:p>
            <a:pPr marL="0" lvl="0" indent="0">
              <a:lnSpc>
                <a:spcPct val="100000"/>
              </a:lnSpc>
              <a:spcBef>
                <a:spcPts val="0"/>
              </a:spcBef>
              <a:buNone/>
            </a:pPr>
            <a:r>
              <a:rPr lang="en-US" sz="3100" dirty="0" smtClean="0"/>
              <a:t>“I honestly have been having a hard time being in predominately white classes lately as people in this country realize, </a:t>
            </a:r>
            <a:r>
              <a:rPr lang="en-US" sz="3100" i="1" dirty="0" smtClean="0"/>
              <a:t>again</a:t>
            </a:r>
            <a:r>
              <a:rPr lang="en-US" sz="3100" dirty="0" smtClean="0"/>
              <a:t>, the issues that exist in America for Black people.</a:t>
            </a:r>
          </a:p>
          <a:p>
            <a:pPr marL="0" lvl="0" indent="0">
              <a:lnSpc>
                <a:spcPct val="100000"/>
              </a:lnSpc>
              <a:spcBef>
                <a:spcPts val="0"/>
              </a:spcBef>
              <a:buNone/>
            </a:pPr>
            <a:r>
              <a:rPr lang="en-US" sz="3100" dirty="0" smtClean="0"/>
              <a:t> </a:t>
            </a:r>
          </a:p>
          <a:p>
            <a:pPr marL="0" lvl="0" indent="0">
              <a:lnSpc>
                <a:spcPct val="100000"/>
              </a:lnSpc>
              <a:spcBef>
                <a:spcPts val="0"/>
              </a:spcBef>
              <a:buNone/>
            </a:pPr>
            <a:r>
              <a:rPr lang="en-US" sz="3100" dirty="0" smtClean="0"/>
              <a:t>While she was giving her long spiel on her good work, I couldn't figure out where to place my feelings. I could see it from a mile away; I even prepped myself for it before the class. </a:t>
            </a:r>
          </a:p>
          <a:p>
            <a:pPr marL="0" lvl="0" indent="0">
              <a:lnSpc>
                <a:spcPct val="100000"/>
              </a:lnSpc>
              <a:spcBef>
                <a:spcPts val="0"/>
              </a:spcBef>
              <a:buNone/>
            </a:pPr>
            <a:endParaRPr lang="en-US" sz="3100" dirty="0" smtClean="0"/>
          </a:p>
          <a:p>
            <a:pPr marL="0" lvl="0" indent="0">
              <a:lnSpc>
                <a:spcPct val="100000"/>
              </a:lnSpc>
              <a:spcBef>
                <a:spcPts val="0"/>
              </a:spcBef>
              <a:buNone/>
            </a:pPr>
            <a:r>
              <a:rPr lang="en-US" sz="3100" dirty="0" smtClean="0"/>
              <a:t>I prepared for </a:t>
            </a:r>
            <a:r>
              <a:rPr lang="en-US" sz="3100" i="1" dirty="0" smtClean="0"/>
              <a:t>THIS</a:t>
            </a:r>
            <a:r>
              <a:rPr lang="en-US" sz="3100" dirty="0" smtClean="0"/>
              <a:t>, but I still wasn’t ready. Her actions were </a:t>
            </a:r>
            <a:r>
              <a:rPr lang="en-US" sz="3100" dirty="0" err="1" smtClean="0"/>
              <a:t>soooo</a:t>
            </a:r>
            <a:r>
              <a:rPr lang="en-US" sz="3100" dirty="0" smtClean="0"/>
              <a:t> predictable, well, to me. It was something I knew was bound to happen in a class placed right in the heart of the world grappling with whether or not Black lives matter. But still I felt completely uncomfortable, sick. </a:t>
            </a:r>
            <a:endParaRPr lang="en-US" sz="3100" dirty="0" smtClean="0"/>
          </a:p>
          <a:p>
            <a:pPr marL="0" lvl="0" indent="0">
              <a:lnSpc>
                <a:spcPct val="100000"/>
              </a:lnSpc>
              <a:spcBef>
                <a:spcPts val="0"/>
              </a:spcBef>
              <a:buNone/>
            </a:pPr>
            <a:endParaRPr lang="en-US" sz="3100" dirty="0" smtClean="0"/>
          </a:p>
          <a:p>
            <a:pPr marL="0" lvl="0" indent="0">
              <a:lnSpc>
                <a:spcPct val="100000"/>
              </a:lnSpc>
              <a:spcBef>
                <a:spcPts val="0"/>
              </a:spcBef>
              <a:buNone/>
            </a:pPr>
            <a:r>
              <a:rPr lang="en-US" sz="3100" dirty="0" smtClean="0"/>
              <a:t>Now, I am not one to dim anyone's light, but all I felt like saying was, "oh, okay. That's cute. You want a cookie?" </a:t>
            </a:r>
            <a:endParaRPr lang="en-US" sz="3100" dirty="0" smtClean="0"/>
          </a:p>
          <a:p>
            <a:pPr marL="0" lvl="0" indent="0">
              <a:lnSpc>
                <a:spcPct val="100000"/>
              </a:lnSpc>
              <a:spcBef>
                <a:spcPts val="0"/>
              </a:spcBef>
              <a:buNone/>
            </a:pPr>
            <a:endParaRPr lang="en-US" sz="3100" dirty="0" smtClean="0"/>
          </a:p>
          <a:p>
            <a:pPr marL="0" lvl="0" indent="0">
              <a:lnSpc>
                <a:spcPct val="100000"/>
              </a:lnSpc>
              <a:spcBef>
                <a:spcPts val="0"/>
              </a:spcBef>
              <a:buNone/>
            </a:pPr>
            <a:r>
              <a:rPr lang="en-US" sz="3100" dirty="0" smtClean="0"/>
              <a:t>I couldn't help but think, "this is not something new, why is it new to you? Why are you just now having these conversations?" </a:t>
            </a:r>
            <a:endParaRPr lang="en-US" sz="3100" dirty="0" smtClean="0"/>
          </a:p>
          <a:p>
            <a:pPr marL="0" lvl="0" indent="0">
              <a:lnSpc>
                <a:spcPct val="100000"/>
              </a:lnSpc>
              <a:spcBef>
                <a:spcPts val="0"/>
              </a:spcBef>
              <a:buNone/>
            </a:pPr>
            <a:endParaRPr lang="en-US" sz="3100" dirty="0" smtClean="0"/>
          </a:p>
          <a:p>
            <a:pPr marL="0" lvl="0" indent="0">
              <a:lnSpc>
                <a:spcPct val="100000"/>
              </a:lnSpc>
              <a:spcBef>
                <a:spcPts val="0"/>
              </a:spcBef>
              <a:buNone/>
            </a:pPr>
            <a:r>
              <a:rPr lang="en-US" sz="3100" dirty="0" smtClean="0"/>
              <a:t>I do not know this woman and may never have a class with her again; however, I will always remember what she did and how it made me feel.” </a:t>
            </a:r>
            <a:endParaRPr lang="en-US" dirty="0" smtClean="0"/>
          </a:p>
          <a:p>
            <a:pPr marL="0" lvl="0" indent="0">
              <a:lnSpc>
                <a:spcPct val="100000"/>
              </a:lnSpc>
              <a:spcBef>
                <a:spcPts val="0"/>
              </a:spcBef>
              <a:buNone/>
            </a:pPr>
            <a:r>
              <a:rPr lang="en-US" sz="2200" dirty="0" smtClean="0"/>
              <a:t>                                                Carmina </a:t>
            </a:r>
            <a:r>
              <a:rPr lang="en-US" sz="2200" dirty="0" smtClean="0"/>
              <a:t>Maye 2020 </a:t>
            </a:r>
            <a:r>
              <a:rPr lang="en-US" sz="2200" i="1" dirty="0" smtClean="0"/>
              <a:t>I Really Wanted this to Be a Poem</a:t>
            </a:r>
            <a:r>
              <a:rPr lang="en-US" sz="2200" dirty="0" smtClean="0"/>
              <a:t>. (Dept. of Art &amp; Art Education, Teachers College)</a:t>
            </a:r>
          </a:p>
        </p:txBody>
      </p:sp>
    </p:spTree>
    <p:extLst>
      <p:ext uri="{BB962C8B-B14F-4D97-AF65-F5344CB8AC3E}">
        <p14:creationId xmlns:p14="http://schemas.microsoft.com/office/powerpoint/2010/main" val="1661528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FF0000"/>
                </a:solidFill>
              </a:rPr>
              <a:t>“Good Whites” – like me (Stephen)</a:t>
            </a:r>
            <a:endParaRPr lang="en-US" dirty="0"/>
          </a:p>
        </p:txBody>
      </p:sp>
      <p:sp>
        <p:nvSpPr>
          <p:cNvPr id="3" name="Content Placeholder 2"/>
          <p:cNvSpPr>
            <a:spLocks noGrp="1"/>
          </p:cNvSpPr>
          <p:nvPr>
            <p:ph idx="1"/>
          </p:nvPr>
        </p:nvSpPr>
        <p:spPr>
          <a:solidFill>
            <a:schemeClr val="accent1">
              <a:lumMod val="20000"/>
              <a:lumOff val="80000"/>
            </a:schemeClr>
          </a:solidFill>
        </p:spPr>
        <p:txBody>
          <a:bodyPr>
            <a:normAutofit fontScale="92500" lnSpcReduction="20000"/>
          </a:bodyPr>
          <a:lstStyle/>
          <a:p>
            <a:r>
              <a:rPr lang="en-US" dirty="0" smtClean="0"/>
              <a:t>Believe that we don’t see race </a:t>
            </a:r>
          </a:p>
          <a:p>
            <a:r>
              <a:rPr lang="en-US" dirty="0" smtClean="0"/>
              <a:t>Believe everyone is a human being &amp; we should treat everyone the same (colorblind ideology)</a:t>
            </a:r>
          </a:p>
          <a:p>
            <a:r>
              <a:rPr lang="en-US" dirty="0" smtClean="0"/>
              <a:t>Believe we focus on actions &amp; individual character, not racial identity</a:t>
            </a:r>
          </a:p>
          <a:p>
            <a:r>
              <a:rPr lang="en-US" dirty="0" smtClean="0"/>
              <a:t>Choose when to engage in race and anti-racism</a:t>
            </a:r>
          </a:p>
          <a:p>
            <a:r>
              <a:rPr lang="en-US" dirty="0" smtClean="0"/>
              <a:t>Can monitor our own racism</a:t>
            </a:r>
          </a:p>
          <a:p>
            <a:r>
              <a:rPr lang="en-US" dirty="0" smtClean="0"/>
              <a:t>Believe we have a pure, anti-racist soul</a:t>
            </a:r>
          </a:p>
          <a:p>
            <a:r>
              <a:rPr lang="en-US" dirty="0" smtClean="0"/>
              <a:t>Believe we are free of white supremacist conditioning</a:t>
            </a:r>
          </a:p>
          <a:p>
            <a:r>
              <a:rPr lang="en-US" dirty="0" smtClean="0"/>
              <a:t>View racism as something committed by less enlightened whites</a:t>
            </a:r>
          </a:p>
          <a:p>
            <a:r>
              <a:rPr lang="en-US" dirty="0" smtClean="0"/>
              <a:t>Regard ourselves as allies of people of color </a:t>
            </a:r>
          </a:p>
          <a:p>
            <a:r>
              <a:rPr lang="en-US" sz="2000" dirty="0" smtClean="0"/>
              <a:t>                                                                              </a:t>
            </a:r>
            <a:r>
              <a:rPr lang="en-US" dirty="0" smtClean="0"/>
              <a:t>(Shannon Sullivan </a:t>
            </a:r>
            <a:r>
              <a:rPr lang="en-US" i="1" dirty="0" smtClean="0"/>
              <a:t>Good White People </a:t>
            </a:r>
            <a:r>
              <a:rPr lang="en-US" dirty="0" smtClean="0"/>
              <a:t>2014)</a:t>
            </a:r>
          </a:p>
        </p:txBody>
      </p:sp>
    </p:spTree>
    <p:extLst>
      <p:ext uri="{BB962C8B-B14F-4D97-AF65-F5344CB8AC3E}">
        <p14:creationId xmlns:p14="http://schemas.microsoft.com/office/powerpoint/2010/main" val="12438192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297</TotalTime>
  <Words>1579</Words>
  <Application>Microsoft Macintosh PowerPoint</Application>
  <PresentationFormat>Widescreen</PresentationFormat>
  <Paragraphs>122</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Calibri</vt:lpstr>
      <vt:lpstr>Calibri Light</vt:lpstr>
      <vt:lpstr>Mangal</vt:lpstr>
      <vt:lpstr>Arial</vt:lpstr>
      <vt:lpstr>Office Theme</vt:lpstr>
      <vt:lpstr>Teaching while White: Dealing with racial dynamics in learning environments</vt:lpstr>
      <vt:lpstr>How to access this power point</vt:lpstr>
      <vt:lpstr>How are we feeling?</vt:lpstr>
      <vt:lpstr>This presentation will focus on….</vt:lpstr>
      <vt:lpstr>Two Kinds of Preparation for Teaching while White</vt:lpstr>
      <vt:lpstr>What Stops You from Talking About Race?</vt:lpstr>
      <vt:lpstr>What to Expect - An arithmetic level of understanding of the dynamics of pervasive, structural racism amongst many whites who have not thought much about racial identity &amp; whiteness   THIS IS A REASON FOR AFFINITY GROUPS</vt:lpstr>
      <vt:lpstr>The danger of performing ‘wokeness’</vt:lpstr>
      <vt:lpstr>“Good Whites” – like me (Stephen)</vt:lpstr>
      <vt:lpstr>Behaviors of “Good Whites” </vt:lpstr>
      <vt:lpstr>Hard Truths – What I Know as a White Instructor in a Multiracial Environment</vt:lpstr>
      <vt:lpstr>So where do white teachers go from here?</vt:lpstr>
      <vt:lpstr>How to Prepare for Teaching with Race in Mind</vt:lpstr>
      <vt:lpstr>Circle of Voices</vt:lpstr>
      <vt:lpstr>General Resources</vt:lpstr>
      <vt:lpstr>Stephen’s Resources</vt:lpstr>
    </vt:vector>
  </TitlesOfParts>
  <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while White: Dealing with racial dynamics in learning environments</dc:title>
  <dc:creator>Brookfield, Stephen D.</dc:creator>
  <cp:lastModifiedBy>Brookfield, Stephen D.</cp:lastModifiedBy>
  <cp:revision>7</cp:revision>
  <dcterms:created xsi:type="dcterms:W3CDTF">2021-01-29T00:03:08Z</dcterms:created>
  <dcterms:modified xsi:type="dcterms:W3CDTF">2021-01-29T19:58:31Z</dcterms:modified>
</cp:coreProperties>
</file>