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3"/>
  </p:handoutMasterIdLst>
  <p:sldIdLst>
    <p:sldId id="256" r:id="rId2"/>
    <p:sldId id="275" r:id="rId3"/>
    <p:sldId id="257" r:id="rId4"/>
    <p:sldId id="276" r:id="rId5"/>
    <p:sldId id="258" r:id="rId6"/>
    <p:sldId id="260"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4"/>
    <p:restoredTop sz="95865"/>
  </p:normalViewPr>
  <p:slideViewPr>
    <p:cSldViewPr snapToGrid="0" snapToObjects="1">
      <p:cViewPr varScale="1">
        <p:scale>
          <a:sx n="113" d="100"/>
          <a:sy n="113" d="100"/>
        </p:scale>
        <p:origin x="4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D66432-99CA-E34B-85FB-0D05931E2C08}" type="datetimeFigureOut">
              <a:rPr lang="en-US" smtClean="0"/>
              <a:t>8/10/21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16712-A882-DC44-98C2-2995ECF91F01}" type="slidenum">
              <a:rPr lang="en-US" smtClean="0"/>
              <a:t>‹#›</a:t>
            </a:fld>
            <a:endParaRPr lang="en-US"/>
          </a:p>
        </p:txBody>
      </p:sp>
    </p:spTree>
    <p:extLst>
      <p:ext uri="{BB962C8B-B14F-4D97-AF65-F5344CB8AC3E}">
        <p14:creationId xmlns:p14="http://schemas.microsoft.com/office/powerpoint/2010/main" val="878951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918C0B-92C3-A64A-AE11-9C8F77AC760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2109683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18C0B-92C3-A64A-AE11-9C8F77AC760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2144235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18C0B-92C3-A64A-AE11-9C8F77AC760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1237724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18C0B-92C3-A64A-AE11-9C8F77AC760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2063129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918C0B-92C3-A64A-AE11-9C8F77AC760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73955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918C0B-92C3-A64A-AE11-9C8F77AC7607}" type="datetimeFigureOut">
              <a:rPr lang="en-US" smtClean="0"/>
              <a:t>8/10/21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12693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918C0B-92C3-A64A-AE11-9C8F77AC7607}" type="datetimeFigureOut">
              <a:rPr lang="en-US" smtClean="0"/>
              <a:t>8/10/21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897131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918C0B-92C3-A64A-AE11-9C8F77AC7607}" type="datetimeFigureOut">
              <a:rPr lang="en-US" smtClean="0"/>
              <a:t>8/10/21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60599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18C0B-92C3-A64A-AE11-9C8F77AC7607}" type="datetimeFigureOut">
              <a:rPr lang="en-US" smtClean="0"/>
              <a:t>8/10/21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163977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918C0B-92C3-A64A-AE11-9C8F77AC7607}" type="datetimeFigureOut">
              <a:rPr lang="en-US" smtClean="0"/>
              <a:t>8/10/21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99444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918C0B-92C3-A64A-AE11-9C8F77AC7607}" type="datetimeFigureOut">
              <a:rPr lang="en-US" smtClean="0"/>
              <a:t>8/10/21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13F6D-62F3-0A46-AE78-E22C8FA53692}" type="slidenum">
              <a:rPr lang="en-US" smtClean="0"/>
              <a:t>‹#›</a:t>
            </a:fld>
            <a:endParaRPr lang="en-US"/>
          </a:p>
        </p:txBody>
      </p:sp>
    </p:spTree>
    <p:extLst>
      <p:ext uri="{BB962C8B-B14F-4D97-AF65-F5344CB8AC3E}">
        <p14:creationId xmlns:p14="http://schemas.microsoft.com/office/powerpoint/2010/main" val="19387020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18C0B-92C3-A64A-AE11-9C8F77AC7607}" type="datetimeFigureOut">
              <a:rPr lang="en-US" smtClean="0"/>
              <a:t>8/10/21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13F6D-62F3-0A46-AE78-E22C8FA53692}" type="slidenum">
              <a:rPr lang="en-US" smtClean="0"/>
              <a:t>‹#›</a:t>
            </a:fld>
            <a:endParaRPr lang="en-US"/>
          </a:p>
        </p:txBody>
      </p:sp>
    </p:spTree>
    <p:extLst>
      <p:ext uri="{BB962C8B-B14F-4D97-AF65-F5344CB8AC3E}">
        <p14:creationId xmlns:p14="http://schemas.microsoft.com/office/powerpoint/2010/main" val="249922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tephenbrookfield.com/powerpoints-pdf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3509963"/>
          </a:xfrm>
          <a:solidFill>
            <a:schemeClr val="accent5">
              <a:lumMod val="20000"/>
              <a:lumOff val="80000"/>
            </a:schemeClr>
          </a:solidFill>
        </p:spPr>
        <p:txBody>
          <a:bodyPr>
            <a:normAutofit/>
          </a:bodyPr>
          <a:lstStyle/>
          <a:p>
            <a:r>
              <a:rPr lang="en-US" sz="5400" i="1" dirty="0" smtClean="0">
                <a:solidFill>
                  <a:srgbClr val="FF0000"/>
                </a:solidFill>
              </a:rPr>
              <a:t>“You </a:t>
            </a:r>
            <a:r>
              <a:rPr lang="en-US" sz="5400" i="1" dirty="0">
                <a:solidFill>
                  <a:srgbClr val="FF0000"/>
                </a:solidFill>
              </a:rPr>
              <a:t>don't walk in my shoes so how can you know what I'm learning</a:t>
            </a:r>
            <a:r>
              <a:rPr lang="en-US" sz="5400" i="1" dirty="0" smtClean="0">
                <a:solidFill>
                  <a:srgbClr val="FF0000"/>
                </a:solidFill>
              </a:rPr>
              <a:t>?” </a:t>
            </a:r>
            <a:r>
              <a:rPr lang="en-US" sz="5400" i="1" dirty="0">
                <a:solidFill>
                  <a:srgbClr val="FF0000"/>
                </a:solidFill>
              </a:rPr>
              <a:t>Assessing the impact of our teaching on </a:t>
            </a:r>
            <a:r>
              <a:rPr lang="en-US" sz="5400" i="1" dirty="0" smtClean="0">
                <a:solidFill>
                  <a:srgbClr val="FF0000"/>
                </a:solidFill>
              </a:rPr>
              <a:t>students</a:t>
            </a:r>
            <a:r>
              <a:rPr lang="en-US" sz="5400" i="1" dirty="0">
                <a:solidFill>
                  <a:srgbClr val="FF0000"/>
                </a:solidFill>
              </a:rPr>
              <a:t> </a:t>
            </a:r>
            <a:r>
              <a:rPr lang="en-US" i="1" dirty="0" smtClean="0"/>
              <a:t/>
            </a:r>
            <a:br>
              <a:rPr lang="en-US" i="1" dirty="0" smtClean="0"/>
            </a:br>
            <a:r>
              <a:rPr lang="en-US" sz="4000" i="1" dirty="0" smtClean="0"/>
              <a:t>University of Alberta Online </a:t>
            </a:r>
            <a:r>
              <a:rPr lang="en-US" sz="4000" i="1" dirty="0"/>
              <a:t>T</a:t>
            </a:r>
            <a:r>
              <a:rPr lang="en-US" sz="4000" i="1" dirty="0" smtClean="0"/>
              <a:t>eaching Institute, </a:t>
            </a:r>
            <a:br>
              <a:rPr lang="en-US" sz="4000" i="1" dirty="0" smtClean="0"/>
            </a:br>
            <a:r>
              <a:rPr lang="en-US" sz="4000" i="1" dirty="0" smtClean="0"/>
              <a:t>August 10</a:t>
            </a:r>
            <a:r>
              <a:rPr lang="en-US" sz="4000" i="1" baseline="30000" dirty="0" smtClean="0"/>
              <a:t>th</a:t>
            </a:r>
            <a:r>
              <a:rPr lang="en-US" sz="4000" i="1" dirty="0" smtClean="0"/>
              <a:t>, 2021</a:t>
            </a:r>
            <a:endParaRPr lang="en-US" sz="4000" dirty="0"/>
          </a:p>
        </p:txBody>
      </p:sp>
      <p:sp>
        <p:nvSpPr>
          <p:cNvPr id="3" name="Subtitle 2"/>
          <p:cNvSpPr>
            <a:spLocks noGrp="1"/>
          </p:cNvSpPr>
          <p:nvPr>
            <p:ph type="subTitle" idx="1"/>
          </p:nvPr>
        </p:nvSpPr>
        <p:spPr>
          <a:xfrm>
            <a:off x="-1" y="3509964"/>
            <a:ext cx="9008532" cy="3348036"/>
          </a:xfrm>
          <a:solidFill>
            <a:schemeClr val="accent6">
              <a:lumMod val="20000"/>
              <a:lumOff val="80000"/>
            </a:schemeClr>
          </a:solidFill>
        </p:spPr>
        <p:txBody>
          <a:bodyPr>
            <a:normAutofit lnSpcReduction="10000"/>
          </a:bodyPr>
          <a:lstStyle/>
          <a:p>
            <a:endParaRPr lang="en-US" sz="4000" dirty="0" smtClean="0"/>
          </a:p>
          <a:p>
            <a:r>
              <a:rPr lang="en-US" sz="4000" dirty="0" smtClean="0"/>
              <a:t>Stephen Brookfield</a:t>
            </a:r>
          </a:p>
          <a:p>
            <a:r>
              <a:rPr lang="en-US" sz="4000" dirty="0" smtClean="0"/>
              <a:t>Distinguished Scholar, Antioch University</a:t>
            </a:r>
          </a:p>
          <a:p>
            <a:endParaRPr lang="en-US" sz="4400" dirty="0" smtClean="0"/>
          </a:p>
          <a:p>
            <a:r>
              <a:rPr lang="en-US" sz="4400" dirty="0" smtClean="0"/>
              <a:t>http://</a:t>
            </a:r>
            <a:r>
              <a:rPr lang="en-US" sz="4400" dirty="0" err="1" smtClean="0"/>
              <a:t>www.stephenbrookfield.com</a:t>
            </a:r>
            <a:r>
              <a:rPr lang="en-US" sz="4400" dirty="0" smtClean="0"/>
              <a:t>/</a:t>
            </a:r>
            <a:endParaRPr lang="en-US"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8532" y="3509963"/>
            <a:ext cx="3183467" cy="3348037"/>
          </a:xfrm>
          <a:prstGeom prst="rect">
            <a:avLst/>
          </a:prstGeom>
        </p:spPr>
      </p:pic>
    </p:spTree>
    <p:extLst>
      <p:ext uri="{BB962C8B-B14F-4D97-AF65-F5344CB8AC3E}">
        <p14:creationId xmlns:p14="http://schemas.microsoft.com/office/powerpoint/2010/main" val="353097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0532"/>
          </a:xfrm>
        </p:spPr>
        <p:txBody>
          <a:bodyPr/>
          <a:lstStyle/>
          <a:p>
            <a:pPr algn="ctr"/>
            <a:r>
              <a:rPr lang="en-US" b="1" i="1" dirty="0" smtClean="0">
                <a:solidFill>
                  <a:srgbClr val="FF0000"/>
                </a:solidFill>
              </a:rPr>
              <a:t>CRITICAL INCIDENT QUESTIONNAIRE</a:t>
            </a:r>
            <a:endParaRPr lang="en-US" dirty="0"/>
          </a:p>
        </p:txBody>
      </p:sp>
      <p:sp>
        <p:nvSpPr>
          <p:cNvPr id="3" name="Content Placeholder 2"/>
          <p:cNvSpPr>
            <a:spLocks noGrp="1"/>
          </p:cNvSpPr>
          <p:nvPr>
            <p:ph idx="1"/>
          </p:nvPr>
        </p:nvSpPr>
        <p:spPr>
          <a:xfrm>
            <a:off x="101600" y="880533"/>
            <a:ext cx="11988800" cy="5847646"/>
          </a:xfrm>
          <a:solidFill>
            <a:schemeClr val="accent2">
              <a:lumMod val="20000"/>
              <a:lumOff val="80000"/>
            </a:schemeClr>
          </a:solidFill>
        </p:spPr>
        <p:txBody>
          <a:bodyPr/>
          <a:lstStyle/>
          <a:p>
            <a:r>
              <a:rPr lang="en-US" sz="4400" dirty="0" smtClean="0">
                <a:solidFill>
                  <a:srgbClr val="FF0000"/>
                </a:solidFill>
              </a:rPr>
              <a:t>Moment you were Most Engaged as a Learner in Class this Week</a:t>
            </a:r>
          </a:p>
          <a:p>
            <a:r>
              <a:rPr lang="en-US" sz="4400" dirty="0" smtClean="0"/>
              <a:t>Moment you were Most Distanced as a Learner in Class this Week</a:t>
            </a:r>
          </a:p>
          <a:p>
            <a:r>
              <a:rPr lang="en-US" sz="4400" dirty="0" smtClean="0">
                <a:solidFill>
                  <a:srgbClr val="008000"/>
                </a:solidFill>
              </a:rPr>
              <a:t>Most Helpful Action that Anyone in Class Took</a:t>
            </a:r>
          </a:p>
          <a:p>
            <a:r>
              <a:rPr lang="en-US" sz="4400" dirty="0" smtClean="0">
                <a:solidFill>
                  <a:srgbClr val="0000FF"/>
                </a:solidFill>
              </a:rPr>
              <a:t>Most Puzzling Action that Anyone in Class Took</a:t>
            </a:r>
          </a:p>
          <a:p>
            <a:r>
              <a:rPr lang="en-US" sz="4400" dirty="0" smtClean="0">
                <a:solidFill>
                  <a:srgbClr val="800000"/>
                </a:solidFill>
              </a:rPr>
              <a:t>What Surprised You Most in Class this Week</a:t>
            </a:r>
          </a:p>
          <a:p>
            <a:pPr algn="ctr"/>
            <a:r>
              <a:rPr lang="en-US" sz="3200" i="1" dirty="0" smtClean="0"/>
              <a:t>(Download directly from </a:t>
            </a:r>
            <a:r>
              <a:rPr lang="en-US" sz="3200" i="1" dirty="0" err="1" smtClean="0"/>
              <a:t>www.stephenbrookfield.com</a:t>
            </a:r>
            <a:r>
              <a:rPr lang="en-US" sz="3200" i="1" dirty="0" smtClean="0"/>
              <a:t>)</a:t>
            </a:r>
          </a:p>
          <a:p>
            <a:endParaRPr lang="en-US" dirty="0"/>
          </a:p>
        </p:txBody>
      </p:sp>
    </p:spTree>
    <p:extLst>
      <p:ext uri="{BB962C8B-B14F-4D97-AF65-F5344CB8AC3E}">
        <p14:creationId xmlns:p14="http://schemas.microsoft.com/office/powerpoint/2010/main" val="1301207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0000"/>
                </a:solidFill>
              </a:rPr>
              <a:t>How the CIQ is Administered</a:t>
            </a:r>
            <a:endParaRPr lang="en-US" dirty="0"/>
          </a:p>
        </p:txBody>
      </p:sp>
      <p:sp>
        <p:nvSpPr>
          <p:cNvPr id="3" name="Content Placeholder 2"/>
          <p:cNvSpPr>
            <a:spLocks noGrp="1"/>
          </p:cNvSpPr>
          <p:nvPr>
            <p:ph idx="1"/>
          </p:nvPr>
        </p:nvSpPr>
        <p:spPr>
          <a:solidFill>
            <a:schemeClr val="accent5">
              <a:lumMod val="20000"/>
              <a:lumOff val="80000"/>
            </a:schemeClr>
          </a:solidFill>
        </p:spPr>
        <p:txBody>
          <a:bodyPr>
            <a:noAutofit/>
          </a:bodyPr>
          <a:lstStyle/>
          <a:p>
            <a:r>
              <a:rPr lang="en-US" sz="3200" dirty="0" smtClean="0"/>
              <a:t>Given the Last 5 minutes of Last Class of Week</a:t>
            </a:r>
          </a:p>
          <a:p>
            <a:r>
              <a:rPr lang="en-US" sz="3200" dirty="0" smtClean="0"/>
              <a:t>Anonymous</a:t>
            </a:r>
          </a:p>
          <a:p>
            <a:r>
              <a:rPr lang="en-US" sz="3200" dirty="0" smtClean="0"/>
              <a:t>Frequency Analysis of Main Themes</a:t>
            </a:r>
          </a:p>
          <a:p>
            <a:r>
              <a:rPr lang="en-US" sz="3200" dirty="0" smtClean="0"/>
              <a:t>Report Results Out at Start of Next Class</a:t>
            </a:r>
          </a:p>
          <a:p>
            <a:r>
              <a:rPr lang="en-US" sz="3200" dirty="0" smtClean="0"/>
              <a:t>Disclose How Results Confirm or Challenge Your Assumptions / Provide You with new Perspectives</a:t>
            </a:r>
          </a:p>
          <a:p>
            <a:r>
              <a:rPr lang="en-US" sz="3200" dirty="0" smtClean="0"/>
              <a:t>Disclose Any Changes You Will Make </a:t>
            </a:r>
            <a:r>
              <a:rPr lang="mr-IN" sz="3200" dirty="0" smtClean="0"/>
              <a:t>–</a:t>
            </a:r>
            <a:r>
              <a:rPr lang="en-US" sz="3200" dirty="0" smtClean="0"/>
              <a:t> or Why You Won’t</a:t>
            </a:r>
          </a:p>
          <a:p>
            <a:r>
              <a:rPr lang="en-US" sz="3200" dirty="0" smtClean="0"/>
              <a:t>Student-Centered: Negotiation NOT Capitulation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3738" y="1825625"/>
            <a:ext cx="2470062" cy="1918954"/>
          </a:xfrm>
          <a:prstGeom prst="rect">
            <a:avLst/>
          </a:prstGeom>
        </p:spPr>
      </p:pic>
    </p:spTree>
    <p:extLst>
      <p:ext uri="{BB962C8B-B14F-4D97-AF65-F5344CB8AC3E}">
        <p14:creationId xmlns:p14="http://schemas.microsoft.com/office/powerpoint/2010/main" val="185109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06310"/>
          </a:xfrm>
        </p:spPr>
        <p:txBody>
          <a:bodyPr/>
          <a:lstStyle/>
          <a:p>
            <a:r>
              <a:rPr lang="en-US" b="1" i="1" dirty="0" smtClean="0">
                <a:solidFill>
                  <a:srgbClr val="FF0000"/>
                </a:solidFill>
              </a:rPr>
              <a:t>Two Things I’ve Learned (000’s of CIQ’s over 30 years)</a:t>
            </a:r>
            <a:endParaRPr lang="en-US" dirty="0"/>
          </a:p>
        </p:txBody>
      </p:sp>
      <p:sp>
        <p:nvSpPr>
          <p:cNvPr id="3" name="Content Placeholder 2"/>
          <p:cNvSpPr>
            <a:spLocks noGrp="1"/>
          </p:cNvSpPr>
          <p:nvPr>
            <p:ph idx="1"/>
          </p:nvPr>
        </p:nvSpPr>
        <p:spPr>
          <a:xfrm>
            <a:off x="838200" y="1106311"/>
            <a:ext cx="10515600" cy="5633156"/>
          </a:xfrm>
          <a:solidFill>
            <a:schemeClr val="accent4">
              <a:lumMod val="20000"/>
              <a:lumOff val="80000"/>
            </a:schemeClr>
          </a:solidFill>
        </p:spPr>
        <p:txBody>
          <a:bodyPr>
            <a:normAutofit lnSpcReduction="10000"/>
          </a:bodyPr>
          <a:lstStyle/>
          <a:p>
            <a:r>
              <a:rPr lang="en-US" sz="6600" dirty="0" smtClean="0"/>
              <a:t>POWER IS ALWAYS THERE</a:t>
            </a:r>
          </a:p>
          <a:p>
            <a:r>
              <a:rPr lang="en-US" sz="6600" dirty="0" smtClean="0">
                <a:solidFill>
                  <a:srgbClr val="7030A0"/>
                </a:solidFill>
              </a:rPr>
              <a:t>GROUP WORK IS </a:t>
            </a:r>
            <a:r>
              <a:rPr lang="en-US" sz="6600" i="1" dirty="0" smtClean="0">
                <a:solidFill>
                  <a:srgbClr val="7030A0"/>
                </a:solidFill>
              </a:rPr>
              <a:t>MUCH</a:t>
            </a:r>
            <a:r>
              <a:rPr lang="en-US" sz="6600" dirty="0" smtClean="0">
                <a:solidFill>
                  <a:srgbClr val="7030A0"/>
                </a:solidFill>
              </a:rPr>
              <a:t> MORE PROBLEMATIC THAN I HAD ASSUMED </a:t>
            </a:r>
            <a:r>
              <a:rPr lang="mr-IN" sz="6600" dirty="0" smtClean="0">
                <a:solidFill>
                  <a:srgbClr val="7030A0"/>
                </a:solidFill>
              </a:rPr>
              <a:t>–</a:t>
            </a:r>
            <a:r>
              <a:rPr lang="en-US" sz="6600" dirty="0" smtClean="0">
                <a:solidFill>
                  <a:srgbClr val="7030A0"/>
                </a:solidFill>
              </a:rPr>
              <a:t> NEED FOCUS &amp; STRUCTURE</a:t>
            </a:r>
          </a:p>
          <a:p>
            <a:r>
              <a:rPr lang="en-US" dirty="0" smtClean="0"/>
              <a:t>S.D. Brookfield 2015 </a:t>
            </a:r>
            <a:r>
              <a:rPr lang="en-US" i="1" dirty="0" smtClean="0"/>
              <a:t>The Skillful Teacher</a:t>
            </a:r>
            <a:r>
              <a:rPr lang="en-US" dirty="0" smtClean="0"/>
              <a:t>. Hoboken, NJ: Wiley </a:t>
            </a:r>
          </a:p>
          <a:p>
            <a:r>
              <a:rPr lang="en-US" dirty="0" smtClean="0"/>
              <a:t>S.D. Brookfield 2017 </a:t>
            </a:r>
            <a:r>
              <a:rPr lang="en-US" i="1" dirty="0" smtClean="0"/>
              <a:t>Becoming a Critically Reflective Teacher</a:t>
            </a:r>
            <a:r>
              <a:rPr lang="en-US" dirty="0" smtClean="0"/>
              <a:t>. Hoboken, NJ: Wiley </a:t>
            </a:r>
          </a:p>
          <a:p>
            <a:endParaRPr lang="en-US" dirty="0"/>
          </a:p>
        </p:txBody>
      </p:sp>
    </p:spTree>
    <p:extLst>
      <p:ext uri="{BB962C8B-B14F-4D97-AF65-F5344CB8AC3E}">
        <p14:creationId xmlns:p14="http://schemas.microsoft.com/office/powerpoint/2010/main" val="1101569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56" y="0"/>
            <a:ext cx="6400800" cy="6858000"/>
          </a:xfrm>
          <a:solidFill>
            <a:schemeClr val="accent4">
              <a:lumMod val="20000"/>
              <a:lumOff val="80000"/>
            </a:schemeClr>
          </a:solidFill>
        </p:spPr>
        <p:txBody>
          <a:bodyPr/>
          <a:lstStyle/>
          <a:p>
            <a:r>
              <a:rPr lang="en-US" sz="3200" dirty="0" smtClean="0">
                <a:latin typeface="+mn-lt"/>
              </a:rPr>
              <a:t>Students are ALWAYS watching you &amp; reading meaning into your words &amp; actions</a:t>
            </a:r>
            <a:br>
              <a:rPr lang="en-US" sz="3200" dirty="0" smtClean="0">
                <a:latin typeface="+mn-lt"/>
              </a:rPr>
            </a:br>
            <a:r>
              <a:rPr lang="en-US" sz="3200" dirty="0">
                <a:latin typeface="+mn-lt"/>
              </a:rPr>
              <a:t/>
            </a:r>
            <a:br>
              <a:rPr lang="en-US" sz="3200" dirty="0">
                <a:latin typeface="+mn-lt"/>
              </a:rPr>
            </a:br>
            <a:r>
              <a:rPr lang="en-US" sz="3200" dirty="0" smtClean="0">
                <a:latin typeface="+mn-lt"/>
              </a:rPr>
              <a:t/>
            </a:r>
            <a:br>
              <a:rPr lang="en-US" sz="3200" dirty="0" smtClean="0">
                <a:latin typeface="+mn-lt"/>
              </a:rPr>
            </a:br>
            <a:r>
              <a:rPr lang="en-US" sz="3200" dirty="0">
                <a:latin typeface="+mn-lt"/>
              </a:rPr>
              <a:t/>
            </a:r>
            <a:br>
              <a:rPr lang="en-US" sz="3200" dirty="0">
                <a:latin typeface="+mn-lt"/>
              </a:rPr>
            </a:br>
            <a:r>
              <a:rPr lang="en-US" sz="3200" dirty="0" smtClean="0">
                <a:latin typeface="+mn-lt"/>
              </a:rPr>
              <a:t/>
            </a:r>
            <a:br>
              <a:rPr lang="en-US" sz="3200" dirty="0" smtClean="0">
                <a:latin typeface="+mn-lt"/>
              </a:rPr>
            </a:br>
            <a:r>
              <a:rPr lang="en-US" sz="3200" dirty="0">
                <a:latin typeface="+mn-lt"/>
              </a:rPr>
              <a:t/>
            </a:r>
            <a:br>
              <a:rPr lang="en-US" sz="3200" dirty="0">
                <a:latin typeface="+mn-lt"/>
              </a:rPr>
            </a:br>
            <a:r>
              <a:rPr lang="en-US" dirty="0" smtClean="0">
                <a:latin typeface="+mn-lt"/>
              </a:rPr>
              <a:t/>
            </a:r>
            <a:br>
              <a:rPr lang="en-US" dirty="0" smtClean="0">
                <a:latin typeface="+mn-lt"/>
              </a:rPr>
            </a:br>
            <a:r>
              <a:rPr lang="en-US" dirty="0">
                <a:latin typeface="+mn-lt"/>
              </a:rPr>
              <a:t/>
            </a:r>
            <a:br>
              <a:rPr lang="en-US" dirty="0">
                <a:latin typeface="+mn-lt"/>
              </a:rPr>
            </a:br>
            <a:endParaRPr lang="en-US" dirty="0">
              <a:latin typeface="+mn-lt"/>
            </a:endParaRPr>
          </a:p>
        </p:txBody>
      </p:sp>
      <p:sp>
        <p:nvSpPr>
          <p:cNvPr id="3" name="Content Placeholder 2"/>
          <p:cNvSpPr>
            <a:spLocks noGrp="1"/>
          </p:cNvSpPr>
          <p:nvPr>
            <p:ph idx="1"/>
          </p:nvPr>
        </p:nvSpPr>
        <p:spPr>
          <a:xfrm>
            <a:off x="6547556" y="0"/>
            <a:ext cx="5497688" cy="6858000"/>
          </a:xfrm>
          <a:solidFill>
            <a:schemeClr val="accent5">
              <a:lumMod val="20000"/>
              <a:lumOff val="80000"/>
            </a:schemeClr>
          </a:solidFill>
        </p:spPr>
        <p:txBody>
          <a:bodyPr/>
          <a:lstStyle/>
          <a:p>
            <a:r>
              <a:rPr lang="en-US" dirty="0" smtClean="0"/>
              <a:t>You can’t really ever be a ‘fly on the wall’ even in discussions where you don’t talk </a:t>
            </a:r>
          </a:p>
          <a:p>
            <a:endParaRPr lang="en-US" dirty="0" smtClean="0"/>
          </a:p>
          <a:p>
            <a:r>
              <a:rPr lang="en-US" dirty="0" smtClean="0"/>
              <a:t>Visiting Groups</a:t>
            </a:r>
          </a:p>
          <a:p>
            <a:r>
              <a:rPr lang="en-US" dirty="0" smtClean="0"/>
              <a:t>Supportive?</a:t>
            </a:r>
          </a:p>
          <a:p>
            <a:r>
              <a:rPr lang="en-US" dirty="0" smtClean="0"/>
              <a:t>Interfering?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045" y="3838222"/>
            <a:ext cx="3572774" cy="2460977"/>
          </a:xfrm>
          <a:prstGeom prst="rect">
            <a:avLst/>
          </a:prstGeom>
        </p:spPr>
      </p:pic>
      <p:pic>
        <p:nvPicPr>
          <p:cNvPr id="5" name="Picture 4"/>
          <p:cNvPicPr>
            <a:picLocks noChangeAspect="1"/>
          </p:cNvPicPr>
          <p:nvPr/>
        </p:nvPicPr>
        <p:blipFill>
          <a:blip r:embed="rId3"/>
          <a:stretch>
            <a:fillRect/>
          </a:stretch>
        </p:blipFill>
        <p:spPr>
          <a:xfrm>
            <a:off x="9666195" y="1405994"/>
            <a:ext cx="2190044" cy="1974144"/>
          </a:xfrm>
          <a:prstGeom prst="rect">
            <a:avLst/>
          </a:prstGeom>
        </p:spPr>
      </p:pic>
      <p:pic>
        <p:nvPicPr>
          <p:cNvPr id="6" name="Picture 5"/>
          <p:cNvPicPr>
            <a:picLocks noChangeAspect="1"/>
          </p:cNvPicPr>
          <p:nvPr/>
        </p:nvPicPr>
        <p:blipFill>
          <a:blip r:embed="rId4"/>
          <a:stretch>
            <a:fillRect/>
          </a:stretch>
        </p:blipFill>
        <p:spPr>
          <a:xfrm>
            <a:off x="398017" y="2040466"/>
            <a:ext cx="3962400" cy="2777067"/>
          </a:xfrm>
          <a:prstGeom prst="rect">
            <a:avLst/>
          </a:prstGeom>
        </p:spPr>
      </p:pic>
      <p:pic>
        <p:nvPicPr>
          <p:cNvPr id="7" name="Picture 6"/>
          <p:cNvPicPr>
            <a:picLocks noChangeAspect="1"/>
          </p:cNvPicPr>
          <p:nvPr/>
        </p:nvPicPr>
        <p:blipFill>
          <a:blip r:embed="rId5"/>
          <a:stretch>
            <a:fillRect/>
          </a:stretch>
        </p:blipFill>
        <p:spPr>
          <a:xfrm>
            <a:off x="2449852" y="4213937"/>
            <a:ext cx="3962400" cy="2916936"/>
          </a:xfrm>
          <a:prstGeom prst="rect">
            <a:avLst/>
          </a:prstGeom>
        </p:spPr>
      </p:pic>
    </p:spTree>
    <p:extLst>
      <p:ext uri="{BB962C8B-B14F-4D97-AF65-F5344CB8AC3E}">
        <p14:creationId xmlns:p14="http://schemas.microsoft.com/office/powerpoint/2010/main" val="681636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Talking Circle-1.jpg"/>
          <p:cNvPicPr>
            <a:picLocks noChangeAspect="1"/>
          </p:cNvPicPr>
          <p:nvPr/>
        </p:nvPicPr>
        <p:blipFill>
          <a:blip r:embed="rId2">
            <a:extLst>
              <a:ext uri="{28A0092B-C50C-407E-A947-70E740481C1C}">
                <a14:useLocalDpi xmlns:a14="http://schemas.microsoft.com/office/drawing/2010/main" val="0"/>
              </a:ext>
            </a:extLst>
          </a:blip>
          <a:srcRect t="9246" b="9246"/>
          <a:stretch>
            <a:fillRect/>
          </a:stretch>
        </p:blipFill>
        <p:spPr>
          <a:xfrm>
            <a:off x="0" y="0"/>
            <a:ext cx="12192000" cy="6858000"/>
          </a:xfrm>
          <a:prstGeom prst="rect">
            <a:avLst/>
          </a:prstGeom>
        </p:spPr>
      </p:pic>
    </p:spTree>
    <p:extLst>
      <p:ext uri="{BB962C8B-B14F-4D97-AF65-F5344CB8AC3E}">
        <p14:creationId xmlns:p14="http://schemas.microsoft.com/office/powerpoint/2010/main" val="986181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43377"/>
          </a:xfrm>
        </p:spPr>
        <p:txBody>
          <a:bodyPr/>
          <a:lstStyle/>
          <a:p>
            <a:r>
              <a:rPr lang="en-US" b="1" i="1" dirty="0" smtClean="0">
                <a:solidFill>
                  <a:srgbClr val="FF0000"/>
                </a:solidFill>
              </a:rPr>
              <a:t>My Assumptions</a:t>
            </a:r>
            <a:endParaRPr lang="en-US" dirty="0"/>
          </a:p>
        </p:txBody>
      </p:sp>
      <p:sp>
        <p:nvSpPr>
          <p:cNvPr id="3" name="Content Placeholder 2"/>
          <p:cNvSpPr>
            <a:spLocks noGrp="1"/>
          </p:cNvSpPr>
          <p:nvPr>
            <p:ph idx="1"/>
          </p:nvPr>
        </p:nvSpPr>
        <p:spPr>
          <a:xfrm>
            <a:off x="838200" y="1456267"/>
            <a:ext cx="10515600" cy="5238044"/>
          </a:xfrm>
          <a:solidFill>
            <a:schemeClr val="accent6">
              <a:lumMod val="20000"/>
              <a:lumOff val="80000"/>
            </a:schemeClr>
          </a:solidFill>
        </p:spPr>
        <p:txBody>
          <a:bodyPr>
            <a:noAutofit/>
          </a:bodyPr>
          <a:lstStyle/>
          <a:p>
            <a:pPr marL="0" indent="0">
              <a:buNone/>
            </a:pPr>
            <a:r>
              <a:rPr lang="en-US" sz="3600" dirty="0" smtClean="0"/>
              <a:t>If I get to class early &amp; arrange the chairs in a circle… </a:t>
            </a:r>
          </a:p>
          <a:p>
            <a:r>
              <a:rPr lang="en-US" sz="3600" dirty="0" smtClean="0"/>
              <a:t>Students will feel their experience is respected &amp; acknowledged when they walk in.  </a:t>
            </a:r>
          </a:p>
          <a:p>
            <a:r>
              <a:rPr lang="en-US" sz="3600" dirty="0" smtClean="0"/>
              <a:t>This will create a relaxed and congenial environment for learning</a:t>
            </a:r>
          </a:p>
          <a:p>
            <a:r>
              <a:rPr lang="en-US" sz="3600" dirty="0" smtClean="0"/>
              <a:t>The distance between me as the teacher &amp; them as the students will be reduced</a:t>
            </a:r>
          </a:p>
          <a:p>
            <a:r>
              <a:rPr lang="en-US" sz="3600" dirty="0" smtClean="0"/>
              <a:t>Students will be more likely to participate, contribute, ask questions etc.</a:t>
            </a:r>
          </a:p>
        </p:txBody>
      </p:sp>
    </p:spTree>
    <p:extLst>
      <p:ext uri="{BB962C8B-B14F-4D97-AF65-F5344CB8AC3E}">
        <p14:creationId xmlns:p14="http://schemas.microsoft.com/office/powerpoint/2010/main" val="1996360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83732"/>
          </a:xfrm>
        </p:spPr>
        <p:txBody>
          <a:bodyPr>
            <a:normAutofit/>
          </a:bodyPr>
          <a:lstStyle/>
          <a:p>
            <a:pPr algn="ctr"/>
            <a:r>
              <a:rPr lang="en-US" sz="7200" b="1" i="1" dirty="0" smtClean="0">
                <a:solidFill>
                  <a:srgbClr val="FF0000"/>
                </a:solidFill>
              </a:rPr>
              <a:t>Students’ Eyes</a:t>
            </a:r>
            <a:endParaRPr lang="en-US" sz="7200" b="1" i="1" dirty="0">
              <a:solidFill>
                <a:srgbClr val="FF0000"/>
              </a:solidFill>
            </a:endParaRPr>
          </a:p>
        </p:txBody>
      </p:sp>
      <p:sp>
        <p:nvSpPr>
          <p:cNvPr id="3" name="Content Placeholder 2"/>
          <p:cNvSpPr>
            <a:spLocks noGrp="1"/>
          </p:cNvSpPr>
          <p:nvPr>
            <p:ph idx="1"/>
          </p:nvPr>
        </p:nvSpPr>
        <p:spPr>
          <a:xfrm>
            <a:off x="838200" y="1275644"/>
            <a:ext cx="10515600" cy="5429955"/>
          </a:xfrm>
          <a:solidFill>
            <a:schemeClr val="accent5">
              <a:lumMod val="20000"/>
              <a:lumOff val="80000"/>
            </a:schemeClr>
          </a:solidFill>
        </p:spPr>
        <p:txBody>
          <a:bodyPr>
            <a:normAutofit/>
          </a:bodyPr>
          <a:lstStyle/>
          <a:p>
            <a:r>
              <a:rPr lang="en-US" sz="3600" dirty="0" smtClean="0"/>
              <a:t>The circle is an arena of surveillance – everything I do will be seen, my mistakes will be noticed by everyone (peers &amp; instructor)</a:t>
            </a:r>
          </a:p>
          <a:p>
            <a:r>
              <a:rPr lang="en-US" sz="3600" dirty="0" smtClean="0"/>
              <a:t>The circle is alienating – if anything about me marks me out as different (how I look or sound) my discomfort is increased</a:t>
            </a:r>
          </a:p>
          <a:p>
            <a:r>
              <a:rPr lang="en-US" sz="3600" dirty="0" smtClean="0"/>
              <a:t>The circle is coercion – you are coercing me into speech before you have earned the right to do that</a:t>
            </a:r>
          </a:p>
          <a:p>
            <a:r>
              <a:rPr lang="en-US" sz="3600" dirty="0" smtClean="0"/>
              <a:t>The circle increases mistrust – I can’t sit back &amp; judge your competence or authenticity, just let me process </a:t>
            </a:r>
          </a:p>
          <a:p>
            <a:endParaRPr lang="en-US" dirty="0"/>
          </a:p>
        </p:txBody>
      </p:sp>
    </p:spTree>
    <p:extLst>
      <p:ext uri="{BB962C8B-B14F-4D97-AF65-F5344CB8AC3E}">
        <p14:creationId xmlns:p14="http://schemas.microsoft.com/office/powerpoint/2010/main" val="173315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17599"/>
          </a:xfrm>
        </p:spPr>
        <p:txBody>
          <a:bodyPr>
            <a:normAutofit/>
          </a:bodyPr>
          <a:lstStyle/>
          <a:p>
            <a:r>
              <a:rPr lang="en-US" sz="7200" b="1" i="1" dirty="0" smtClean="0">
                <a:solidFill>
                  <a:srgbClr val="FF0000"/>
                </a:solidFill>
              </a:rPr>
              <a:t>NOW</a:t>
            </a:r>
            <a:r>
              <a:rPr lang="mr-IN" sz="7200" b="1" i="1" dirty="0" smtClean="0">
                <a:solidFill>
                  <a:srgbClr val="FF0000"/>
                </a:solidFill>
              </a:rPr>
              <a:t>…</a:t>
            </a:r>
            <a:endParaRPr lang="en-US" sz="7200" b="1" i="1" dirty="0">
              <a:solidFill>
                <a:srgbClr val="FF0000"/>
              </a:solidFill>
            </a:endParaRPr>
          </a:p>
        </p:txBody>
      </p:sp>
      <p:sp>
        <p:nvSpPr>
          <p:cNvPr id="3" name="Content Placeholder 2"/>
          <p:cNvSpPr>
            <a:spLocks noGrp="1"/>
          </p:cNvSpPr>
          <p:nvPr>
            <p:ph idx="1"/>
          </p:nvPr>
        </p:nvSpPr>
        <p:spPr>
          <a:xfrm>
            <a:off x="838200" y="1117600"/>
            <a:ext cx="10515600" cy="5576711"/>
          </a:xfrm>
          <a:solidFill>
            <a:schemeClr val="accent4">
              <a:lumMod val="40000"/>
              <a:lumOff val="60000"/>
            </a:schemeClr>
          </a:solidFill>
        </p:spPr>
        <p:txBody>
          <a:bodyPr/>
          <a:lstStyle/>
          <a:p>
            <a:pPr marL="0" indent="0">
              <a:buNone/>
            </a:pPr>
            <a:r>
              <a:rPr lang="en-US" sz="3600" dirty="0" smtClean="0"/>
              <a:t>I still use the circle but explain…</a:t>
            </a:r>
          </a:p>
          <a:p>
            <a:r>
              <a:rPr lang="en-US" sz="3600" dirty="0" smtClean="0"/>
              <a:t>It’s to keep sight lines clear – so students who wish to contribute or ask a question can do that easily</a:t>
            </a:r>
          </a:p>
          <a:p>
            <a:r>
              <a:rPr lang="en-US" sz="3600" dirty="0" smtClean="0"/>
              <a:t>It’s so students don’t have to talk to the back of other people’s heads</a:t>
            </a:r>
          </a:p>
          <a:p>
            <a:r>
              <a:rPr lang="en-US" sz="3600" dirty="0" smtClean="0"/>
              <a:t>I won’t assume that those who are quiet are less diligent or intelligent</a:t>
            </a:r>
          </a:p>
          <a:p>
            <a:r>
              <a:rPr lang="en-US" sz="3600" dirty="0" smtClean="0"/>
              <a:t>I must self-disclose before expecting students to do the same</a:t>
            </a:r>
          </a:p>
          <a:p>
            <a:endParaRPr lang="en-US" dirty="0"/>
          </a:p>
        </p:txBody>
      </p:sp>
    </p:spTree>
    <p:extLst>
      <p:ext uri="{BB962C8B-B14F-4D97-AF65-F5344CB8AC3E}">
        <p14:creationId xmlns:p14="http://schemas.microsoft.com/office/powerpoint/2010/main" val="1799538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41777"/>
          </a:xfrm>
        </p:spPr>
        <p:txBody>
          <a:bodyPr>
            <a:normAutofit fontScale="90000"/>
          </a:bodyPr>
          <a:lstStyle/>
          <a:p>
            <a:r>
              <a:rPr lang="en-US" b="1" i="1" dirty="0" smtClean="0">
                <a:solidFill>
                  <a:srgbClr val="FF0000"/>
                </a:solidFill>
              </a:rPr>
              <a:t>An Example of Critical Reflection on My Teaching: The 1</a:t>
            </a:r>
            <a:r>
              <a:rPr lang="en-US" b="1" i="1" baseline="30000" dirty="0" smtClean="0">
                <a:solidFill>
                  <a:srgbClr val="FF0000"/>
                </a:solidFill>
              </a:rPr>
              <a:t>st</a:t>
            </a:r>
            <a:r>
              <a:rPr lang="en-US" b="1" i="1" dirty="0" smtClean="0">
                <a:solidFill>
                  <a:srgbClr val="FF0000"/>
                </a:solidFill>
              </a:rPr>
              <a:t> Class Speech</a:t>
            </a:r>
            <a:endParaRPr lang="en-US" dirty="0"/>
          </a:p>
        </p:txBody>
      </p:sp>
      <p:sp>
        <p:nvSpPr>
          <p:cNvPr id="3" name="Content Placeholder 2"/>
          <p:cNvSpPr>
            <a:spLocks noGrp="1"/>
          </p:cNvSpPr>
          <p:nvPr>
            <p:ph idx="1"/>
          </p:nvPr>
        </p:nvSpPr>
        <p:spPr>
          <a:xfrm>
            <a:off x="838200" y="1241778"/>
            <a:ext cx="10515600" cy="5451975"/>
          </a:xfrm>
          <a:solidFill>
            <a:schemeClr val="accent2">
              <a:lumMod val="20000"/>
              <a:lumOff val="80000"/>
            </a:schemeClr>
          </a:solidFill>
        </p:spPr>
        <p:txBody>
          <a:bodyPr>
            <a:normAutofit/>
          </a:bodyPr>
          <a:lstStyle/>
          <a:p>
            <a:r>
              <a:rPr lang="en-US" sz="3600" dirty="0" smtClean="0"/>
              <a:t>Call me Stephen – friendly atmosphere</a:t>
            </a:r>
          </a:p>
          <a:p>
            <a:r>
              <a:rPr lang="en-US" sz="3600" dirty="0" smtClean="0"/>
              <a:t>I look forward to teaching – I learn so much from my students</a:t>
            </a:r>
          </a:p>
          <a:p>
            <a:r>
              <a:rPr lang="en-US" sz="3600" dirty="0" smtClean="0"/>
              <a:t>My job – help you realize what you know</a:t>
            </a:r>
          </a:p>
          <a:p>
            <a:r>
              <a:rPr lang="en-US" sz="3600" dirty="0" smtClean="0"/>
              <a:t>Questions – encouraged but I don’t know all the answers / gifts for learning</a:t>
            </a:r>
          </a:p>
          <a:p>
            <a:r>
              <a:rPr lang="en-US" sz="3600" dirty="0" smtClean="0"/>
              <a:t>Mistakes – richest moment in learning</a:t>
            </a:r>
          </a:p>
          <a:p>
            <a:r>
              <a:rPr lang="en-US" sz="3600" dirty="0" smtClean="0"/>
              <a:t>Unexpected Event – pool our wisdom</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144" y="4312355"/>
            <a:ext cx="2731433" cy="2279799"/>
          </a:xfrm>
          <a:prstGeom prst="rect">
            <a:avLst/>
          </a:prstGeom>
        </p:spPr>
      </p:pic>
    </p:spTree>
    <p:extLst>
      <p:ext uri="{BB962C8B-B14F-4D97-AF65-F5344CB8AC3E}">
        <p14:creationId xmlns:p14="http://schemas.microsoft.com/office/powerpoint/2010/main" val="2017455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Ark_white_water1101.jpg"/>
          <p:cNvPicPr>
            <a:picLocks noGrp="1" noChangeAspect="1"/>
          </p:cNvPicPr>
          <p:nvPr/>
        </p:nvPicPr>
        <p:blipFill>
          <a:blip r:embed="rId2">
            <a:extLst>
              <a:ext uri="{28A0092B-C50C-407E-A947-70E740481C1C}">
                <a14:useLocalDpi xmlns:a14="http://schemas.microsoft.com/office/drawing/2010/main" val="0"/>
              </a:ext>
            </a:extLst>
          </a:blip>
          <a:srcRect t="8661" b="8661"/>
          <a:stretch>
            <a:fillRect/>
          </a:stretch>
        </p:blipFill>
        <p:spPr>
          <a:xfrm>
            <a:off x="0" y="1"/>
            <a:ext cx="12192000" cy="6858000"/>
          </a:xfrm>
          <a:prstGeom prst="rect">
            <a:avLst/>
          </a:prstGeom>
        </p:spPr>
      </p:pic>
    </p:spTree>
    <p:extLst>
      <p:ext uri="{BB962C8B-B14F-4D97-AF65-F5344CB8AC3E}">
        <p14:creationId xmlns:p14="http://schemas.microsoft.com/office/powerpoint/2010/main" val="1755693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7734" y="365125"/>
            <a:ext cx="12437558" cy="67684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155"/>
            <a:ext cx="3070578" cy="36011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5810" y="412750"/>
            <a:ext cx="2956812" cy="33401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0404" y="4154312"/>
            <a:ext cx="2902217" cy="2857500"/>
          </a:xfrm>
          <a:prstGeom prst="rect">
            <a:avLst/>
          </a:prstGeom>
        </p:spPr>
      </p:pic>
    </p:spTree>
    <p:extLst>
      <p:ext uri="{BB962C8B-B14F-4D97-AF65-F5344CB8AC3E}">
        <p14:creationId xmlns:p14="http://schemas.microsoft.com/office/powerpoint/2010/main" val="735132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11" y="319969"/>
            <a:ext cx="8407400" cy="6193720"/>
          </a:xfrm>
        </p:spPr>
        <p:txBody>
          <a:bodyPr>
            <a:normAutofit fontScale="90000"/>
          </a:bodyPr>
          <a:lstStyle/>
          <a:p>
            <a:r>
              <a:rPr lang="en-US" dirty="0" smtClean="0">
                <a:latin typeface="+mn-lt"/>
              </a:rPr>
              <a:t>Go to </a:t>
            </a:r>
            <a:r>
              <a:rPr lang="en-US" sz="6000" b="1" i="1" dirty="0" err="1" smtClean="0">
                <a:solidFill>
                  <a:srgbClr val="FF0000"/>
                </a:solidFill>
                <a:latin typeface="+mn-lt"/>
              </a:rPr>
              <a:t>sli.do</a:t>
            </a:r>
            <a:r>
              <a:rPr lang="en-US" dirty="0" smtClean="0">
                <a:latin typeface="+mn-lt"/>
              </a:rPr>
              <a:t/>
            </a:r>
            <a:br>
              <a:rPr lang="en-US" dirty="0" smtClean="0">
                <a:latin typeface="+mn-lt"/>
              </a:rPr>
            </a:br>
            <a:r>
              <a:rPr lang="en-US" dirty="0" smtClean="0">
                <a:latin typeface="+mn-lt"/>
              </a:rPr>
              <a:t>Enter code </a:t>
            </a:r>
            <a:r>
              <a:rPr lang="en-US" sz="6700" b="1" i="1" dirty="0" smtClean="0">
                <a:solidFill>
                  <a:srgbClr val="FF0000"/>
                </a:solidFill>
                <a:latin typeface="+mn-lt"/>
              </a:rPr>
              <a:t>925873</a:t>
            </a:r>
            <a:r>
              <a:rPr lang="en-US" dirty="0" smtClean="0">
                <a:latin typeface="+mn-lt"/>
              </a:rPr>
              <a:t/>
            </a:r>
            <a:br>
              <a:rPr lang="en-US" dirty="0" smtClean="0">
                <a:latin typeface="+mn-lt"/>
              </a:rPr>
            </a:br>
            <a:r>
              <a:rPr lang="en-US" dirty="0" smtClean="0">
                <a:latin typeface="+mn-lt"/>
              </a:rPr>
              <a:t>(Or, use QR Code opposite)</a:t>
            </a:r>
            <a:br>
              <a:rPr lang="en-US" dirty="0" smtClean="0">
                <a:latin typeface="+mn-lt"/>
              </a:rPr>
            </a:br>
            <a:r>
              <a:rPr lang="en-US" dirty="0" smtClean="0">
                <a:latin typeface="+mn-lt"/>
              </a:rPr>
              <a:t/>
            </a:r>
            <a:br>
              <a:rPr lang="en-US" dirty="0" smtClean="0">
                <a:latin typeface="+mn-lt"/>
              </a:rPr>
            </a:br>
            <a:r>
              <a:rPr lang="en-US" dirty="0" smtClean="0">
                <a:latin typeface="+mn-lt"/>
              </a:rPr>
              <a:t>Answer this question:</a:t>
            </a:r>
            <a:r>
              <a:rPr lang="en-US" dirty="0">
                <a:latin typeface="+mn-lt"/>
              </a:rPr>
              <a:t/>
            </a:r>
            <a:br>
              <a:rPr lang="en-US" dirty="0">
                <a:latin typeface="+mn-lt"/>
              </a:rPr>
            </a:br>
            <a:r>
              <a:rPr lang="en-US" b="1" i="1" dirty="0">
                <a:solidFill>
                  <a:srgbClr val="FF0000"/>
                </a:solidFill>
                <a:latin typeface="+mn-lt"/>
              </a:rPr>
              <a:t>What do you want students to say about your teaching when they are out of your earshot?</a:t>
            </a:r>
            <a:r>
              <a:rPr lang="en-US" dirty="0" smtClean="0">
                <a:latin typeface="+mn-lt"/>
              </a:rPr>
              <a:t/>
            </a:r>
            <a:br>
              <a:rPr lang="en-US" dirty="0" smtClean="0">
                <a:latin typeface="+mn-lt"/>
              </a:rPr>
            </a:br>
            <a:r>
              <a:rPr lang="en-US" dirty="0">
                <a:latin typeface="+mn-lt"/>
              </a:rPr>
              <a:t/>
            </a:r>
            <a:br>
              <a:rPr lang="en-US" dirty="0">
                <a:latin typeface="+mn-lt"/>
              </a:rPr>
            </a:br>
            <a:endParaRPr lang="en-US"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8889" y="1100050"/>
            <a:ext cx="3251200" cy="3251200"/>
          </a:xfrm>
        </p:spPr>
      </p:pic>
    </p:spTree>
    <p:extLst>
      <p:ext uri="{BB962C8B-B14F-4D97-AF65-F5344CB8AC3E}">
        <p14:creationId xmlns:p14="http://schemas.microsoft.com/office/powerpoint/2010/main" val="1844534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84712" cy="6858000"/>
          </a:xfrm>
          <a:solidFill>
            <a:schemeClr val="accent2">
              <a:lumMod val="20000"/>
              <a:lumOff val="80000"/>
            </a:schemeClr>
          </a:solidFill>
        </p:spPr>
        <p:txBody>
          <a:bodyPr>
            <a:normAutofit fontScale="90000"/>
          </a:bodyPr>
          <a:lstStyle/>
          <a:p>
            <a:pPr algn="ctr"/>
            <a:r>
              <a:rPr lang="en-US" sz="3600" b="1" i="1" dirty="0" smtClean="0">
                <a:latin typeface="+mn-lt"/>
              </a:rPr>
              <a:t/>
            </a:r>
            <a:br>
              <a:rPr lang="en-US" sz="3600" b="1" i="1" dirty="0" smtClean="0">
                <a:latin typeface="+mn-lt"/>
              </a:rPr>
            </a:br>
            <a:r>
              <a:rPr lang="en-US" sz="4900" b="1" i="1" dirty="0" smtClean="0">
                <a:solidFill>
                  <a:srgbClr val="FF0000"/>
                </a:solidFill>
                <a:latin typeface="+mn-lt"/>
              </a:rPr>
              <a:t>Credibility</a:t>
            </a:r>
            <a:r>
              <a:rPr lang="en-US" sz="3600" dirty="0" smtClean="0">
                <a:latin typeface="+mn-lt"/>
              </a:rPr>
              <a:t> </a:t>
            </a:r>
            <a:r>
              <a:rPr lang="mr-IN" sz="3600" dirty="0" smtClean="0">
                <a:latin typeface="+mn-lt"/>
              </a:rPr>
              <a:t>–</a:t>
            </a:r>
            <a:r>
              <a:rPr lang="en-US" sz="3600" dirty="0" smtClean="0">
                <a:latin typeface="+mn-lt"/>
              </a:rPr>
              <a:t> “she/he/they know her/his stuff” / “I’m going to learn something important if I stick around him/her/them”</a:t>
            </a:r>
            <a:br>
              <a:rPr lang="en-US" sz="3600" dirty="0" smtClean="0">
                <a:latin typeface="+mn-lt"/>
              </a:rPr>
            </a:br>
            <a:r>
              <a:rPr lang="en-US" sz="3600" dirty="0" smtClean="0">
                <a:latin typeface="+mn-lt"/>
              </a:rPr>
              <a:t/>
            </a:r>
            <a:br>
              <a:rPr lang="en-US" sz="3600" dirty="0" smtClean="0">
                <a:latin typeface="+mn-lt"/>
              </a:rPr>
            </a:br>
            <a:r>
              <a:rPr lang="en-US" sz="3600" dirty="0" smtClean="0">
                <a:latin typeface="+mn-lt"/>
              </a:rPr>
              <a:t>Demonstrable expertise</a:t>
            </a:r>
            <a:br>
              <a:rPr lang="en-US" sz="3600" dirty="0" smtClean="0">
                <a:latin typeface="+mn-lt"/>
              </a:rPr>
            </a:br>
            <a:r>
              <a:rPr lang="en-US" sz="3600" dirty="0" smtClean="0">
                <a:latin typeface="+mn-lt"/>
              </a:rPr>
              <a:t/>
            </a:r>
            <a:br>
              <a:rPr lang="en-US" sz="3600" dirty="0" smtClean="0">
                <a:latin typeface="+mn-lt"/>
              </a:rPr>
            </a:br>
            <a:r>
              <a:rPr lang="en-US" sz="3600" dirty="0" smtClean="0">
                <a:latin typeface="+mn-lt"/>
              </a:rPr>
              <a:t>Rationale for Practice</a:t>
            </a:r>
            <a:br>
              <a:rPr lang="en-US" sz="3600" dirty="0" smtClean="0">
                <a:latin typeface="+mn-lt"/>
              </a:rPr>
            </a:br>
            <a:r>
              <a:rPr lang="en-US" sz="3600" dirty="0" smtClean="0">
                <a:latin typeface="+mn-lt"/>
              </a:rPr>
              <a:t/>
            </a:r>
            <a:br>
              <a:rPr lang="en-US" sz="3600" dirty="0" smtClean="0">
                <a:latin typeface="+mn-lt"/>
              </a:rPr>
            </a:br>
            <a:r>
              <a:rPr lang="en-US" sz="3600" dirty="0" smtClean="0">
                <a:latin typeface="+mn-lt"/>
              </a:rPr>
              <a:t>Conviction re. importance of learning</a:t>
            </a:r>
            <a:br>
              <a:rPr lang="en-US" sz="3600" dirty="0" smtClean="0">
                <a:latin typeface="+mn-lt"/>
              </a:rPr>
            </a:br>
            <a:r>
              <a:rPr lang="en-US" sz="3600" dirty="0" smtClean="0">
                <a:latin typeface="+mn-lt"/>
              </a:rPr>
              <a:t/>
            </a:r>
            <a:br>
              <a:rPr lang="en-US" sz="3600" dirty="0" smtClean="0">
                <a:latin typeface="+mn-lt"/>
              </a:rPr>
            </a:br>
            <a:r>
              <a:rPr lang="en-US" sz="3600" dirty="0" smtClean="0">
                <a:latin typeface="+mn-lt"/>
              </a:rPr>
              <a:t>The quickest earner of credibility?: Answering a clearly unanticipated question helpfully &amp; with authority</a:t>
            </a:r>
            <a:r>
              <a:rPr lang="en-US" dirty="0" smtClean="0"/>
              <a:t/>
            </a:r>
            <a:br>
              <a:rPr lang="en-US" dirty="0" smtClean="0"/>
            </a:br>
            <a:endParaRPr lang="en-US" dirty="0"/>
          </a:p>
        </p:txBody>
      </p:sp>
      <p:sp>
        <p:nvSpPr>
          <p:cNvPr id="3" name="Content Placeholder 2"/>
          <p:cNvSpPr>
            <a:spLocks noGrp="1"/>
          </p:cNvSpPr>
          <p:nvPr>
            <p:ph idx="1"/>
          </p:nvPr>
        </p:nvSpPr>
        <p:spPr>
          <a:xfrm>
            <a:off x="6208888" y="0"/>
            <a:ext cx="5983112" cy="6858000"/>
          </a:xfrm>
          <a:solidFill>
            <a:schemeClr val="accent4">
              <a:lumMod val="20000"/>
              <a:lumOff val="80000"/>
            </a:schemeClr>
          </a:solidFill>
        </p:spPr>
        <p:txBody>
          <a:bodyPr>
            <a:normAutofit lnSpcReduction="10000"/>
          </a:bodyPr>
          <a:lstStyle/>
          <a:p>
            <a:r>
              <a:rPr lang="en-US" sz="4400" b="1" i="1" dirty="0" smtClean="0">
                <a:solidFill>
                  <a:srgbClr val="FF0000"/>
                </a:solidFill>
              </a:rPr>
              <a:t>Authenticity</a:t>
            </a:r>
            <a:r>
              <a:rPr lang="en-US" dirty="0" smtClean="0">
                <a:solidFill>
                  <a:srgbClr val="FF0000"/>
                </a:solidFill>
              </a:rPr>
              <a:t> </a:t>
            </a:r>
            <a:r>
              <a:rPr lang="mr-IN" dirty="0" smtClean="0"/>
              <a:t>–</a:t>
            </a:r>
            <a:r>
              <a:rPr lang="en-US" dirty="0" smtClean="0"/>
              <a:t> </a:t>
            </a:r>
            <a:r>
              <a:rPr lang="en-US" sz="3200" dirty="0" smtClean="0"/>
              <a:t>“I can trust her” / “what you see is what you get”</a:t>
            </a:r>
          </a:p>
          <a:p>
            <a:endParaRPr lang="en-US" dirty="0" smtClean="0"/>
          </a:p>
          <a:p>
            <a:pPr algn="ctr"/>
            <a:r>
              <a:rPr lang="en-US" sz="3200" dirty="0" smtClean="0"/>
              <a:t>Practicing what you preach</a:t>
            </a:r>
          </a:p>
          <a:p>
            <a:pPr algn="ctr"/>
            <a:endParaRPr lang="en-US" sz="3200" dirty="0" smtClean="0"/>
          </a:p>
          <a:p>
            <a:pPr algn="ctr"/>
            <a:r>
              <a:rPr lang="en-US" sz="3200" dirty="0" smtClean="0"/>
              <a:t>Responsiveness to students’ experiences &amp; concerns</a:t>
            </a:r>
          </a:p>
          <a:p>
            <a:pPr algn="ctr"/>
            <a:endParaRPr lang="en-US" sz="3200" dirty="0" smtClean="0"/>
          </a:p>
          <a:p>
            <a:pPr algn="ctr"/>
            <a:r>
              <a:rPr lang="en-US" sz="3200" dirty="0" smtClean="0"/>
              <a:t>Transparency &amp; Full Disclosure</a:t>
            </a:r>
          </a:p>
          <a:p>
            <a:pPr algn="ctr"/>
            <a:endParaRPr lang="en-US" sz="3200" dirty="0" smtClean="0"/>
          </a:p>
          <a:p>
            <a:pPr algn="ctr"/>
            <a:r>
              <a:rPr lang="en-US" sz="3200" dirty="0" smtClean="0"/>
              <a:t>Appropriate Autobiographical Disclosure</a:t>
            </a:r>
            <a:endParaRPr lang="en-US" sz="3200" dirty="0"/>
          </a:p>
        </p:txBody>
      </p:sp>
    </p:spTree>
    <p:extLst>
      <p:ext uri="{BB962C8B-B14F-4D97-AF65-F5344CB8AC3E}">
        <p14:creationId xmlns:p14="http://schemas.microsoft.com/office/powerpoint/2010/main" val="1196735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53889" cy="752475"/>
          </a:xfrm>
        </p:spPr>
        <p:txBody>
          <a:bodyPr>
            <a:normAutofit/>
          </a:bodyPr>
          <a:lstStyle/>
          <a:p>
            <a:r>
              <a:rPr lang="en-US" b="1" i="1" dirty="0" smtClean="0">
                <a:solidFill>
                  <a:srgbClr val="FF0000"/>
                </a:solidFill>
              </a:rPr>
              <a:t>My Web Site</a:t>
            </a:r>
            <a:endParaRPr lang="en-US" b="1" i="1" dirty="0">
              <a:solidFill>
                <a:srgbClr val="FF0000"/>
              </a:solidFill>
            </a:endParaRPr>
          </a:p>
        </p:txBody>
      </p:sp>
      <p:sp>
        <p:nvSpPr>
          <p:cNvPr id="3" name="Content Placeholder 2"/>
          <p:cNvSpPr>
            <a:spLocks noGrp="1"/>
          </p:cNvSpPr>
          <p:nvPr>
            <p:ph idx="1"/>
          </p:nvPr>
        </p:nvSpPr>
        <p:spPr>
          <a:xfrm>
            <a:off x="838200" y="1253067"/>
            <a:ext cx="10515600" cy="5384800"/>
          </a:xfrm>
          <a:solidFill>
            <a:schemeClr val="accent4">
              <a:lumMod val="20000"/>
              <a:lumOff val="80000"/>
            </a:schemeClr>
          </a:solidFill>
        </p:spPr>
        <p:txBody>
          <a:bodyPr>
            <a:normAutofit/>
          </a:bodyPr>
          <a:lstStyle/>
          <a:p>
            <a:r>
              <a:rPr lang="en-US" dirty="0" smtClean="0"/>
              <a:t>My website is open access so if you want to find out more about any of the exercises or activities I mention go to the page and click on the ‘Resources’ link.</a:t>
            </a:r>
          </a:p>
          <a:p>
            <a:r>
              <a:rPr lang="en-US" dirty="0" smtClean="0"/>
              <a:t>Scroll down &amp; you will find multiple PDF files of workshop packets stuffed with activities or power point files.</a:t>
            </a:r>
          </a:p>
          <a:p>
            <a:r>
              <a:rPr lang="en-US" dirty="0" smtClean="0"/>
              <a:t>Today’s power point is the first one listed: </a:t>
            </a:r>
            <a:r>
              <a:rPr lang="en-US" dirty="0">
                <a:hlinkClick r:id="rId2"/>
              </a:rPr>
              <a:t>http://</a:t>
            </a:r>
            <a:r>
              <a:rPr lang="en-US" dirty="0" smtClean="0">
                <a:hlinkClick r:id="rId2"/>
              </a:rPr>
              <a:t>www.stephenbrookfield.com/powerpoints-pdfs</a:t>
            </a:r>
            <a:endParaRPr lang="en-US" dirty="0" smtClean="0"/>
          </a:p>
          <a:p>
            <a:r>
              <a:rPr lang="en-US" dirty="0" smtClean="0"/>
              <a:t>You </a:t>
            </a:r>
            <a:r>
              <a:rPr lang="en-US" dirty="0" smtClean="0"/>
              <a:t>do not need to ask my permission to use any of these resources. If they’re useful then please try them out and adapt them to your context.</a:t>
            </a:r>
          </a:p>
          <a:p>
            <a:pPr algn="ctr"/>
            <a:r>
              <a:rPr lang="en-US" sz="6000" dirty="0" err="1" smtClean="0">
                <a:solidFill>
                  <a:srgbClr val="FF0000"/>
                </a:solidFill>
              </a:rPr>
              <a:t>www.stephenbrookfield.com</a:t>
            </a:r>
            <a:endParaRPr lang="en-US" sz="6000" dirty="0" smtClean="0"/>
          </a:p>
          <a:p>
            <a:endParaRPr lang="en-US" dirty="0"/>
          </a:p>
        </p:txBody>
      </p:sp>
    </p:spTree>
    <p:extLst>
      <p:ext uri="{BB962C8B-B14F-4D97-AF65-F5344CB8AC3E}">
        <p14:creationId xmlns:p14="http://schemas.microsoft.com/office/powerpoint/2010/main" val="1753651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8889" y="365125"/>
            <a:ext cx="5746043" cy="6125986"/>
          </a:xfrm>
          <a:solidFill>
            <a:schemeClr val="accent1">
              <a:lumMod val="20000"/>
              <a:lumOff val="80000"/>
            </a:schemeClr>
          </a:solidFill>
        </p:spPr>
        <p:txBody>
          <a:bodyPr>
            <a:normAutofit fontScale="90000"/>
          </a:bodyPr>
          <a:lstStyle/>
          <a:p>
            <a:r>
              <a:rPr lang="en-US" sz="3100" b="1" dirty="0">
                <a:solidFill>
                  <a:srgbClr val="FF0000"/>
                </a:solidFill>
                <a:latin typeface="+mn-lt"/>
              </a:rPr>
              <a:t>Watching my doctoral supervisor </a:t>
            </a:r>
            <a:r>
              <a:rPr lang="en-US" sz="3100" dirty="0">
                <a:latin typeface="+mn-lt"/>
              </a:rPr>
              <a:t>– giving me ‘bad’ inconvenient news in a way that I knew was in my own best interests</a:t>
            </a:r>
            <a:br>
              <a:rPr lang="en-US" sz="3100" dirty="0">
                <a:latin typeface="+mn-lt"/>
              </a:rPr>
            </a:br>
            <a:r>
              <a:rPr lang="en-US" sz="3100" i="1" dirty="0">
                <a:latin typeface="+mn-lt"/>
              </a:rPr>
              <a:t>Ethical use of teacher power</a:t>
            </a:r>
            <a:br>
              <a:rPr lang="en-US" sz="3100" i="1" dirty="0">
                <a:latin typeface="+mn-lt"/>
              </a:rPr>
            </a:br>
            <a:r>
              <a:rPr lang="en-US" sz="3100" i="1" dirty="0">
                <a:latin typeface="+mn-lt"/>
              </a:rPr>
              <a:t>Relational underpinnings to critical thinking </a:t>
            </a:r>
            <a:r>
              <a:rPr lang="en-US" sz="3100" i="1" dirty="0" smtClean="0">
                <a:latin typeface="+mn-lt"/>
              </a:rPr>
              <a:t/>
            </a:r>
            <a:br>
              <a:rPr lang="en-US" sz="3100" i="1" dirty="0" smtClean="0">
                <a:latin typeface="+mn-lt"/>
              </a:rPr>
            </a:br>
            <a:r>
              <a:rPr lang="en-US" sz="3100" i="1" dirty="0" smtClean="0">
                <a:latin typeface="+mn-lt"/>
              </a:rPr>
              <a:t>An authoritative ally </a:t>
            </a:r>
            <a:br>
              <a:rPr lang="en-US" sz="3100" i="1" dirty="0" smtClean="0">
                <a:latin typeface="+mn-lt"/>
              </a:rPr>
            </a:br>
            <a:r>
              <a:rPr lang="en-US" sz="3200" i="1" dirty="0" smtClean="0"/>
              <a:t/>
            </a:r>
            <a:br>
              <a:rPr lang="en-US" sz="3200" i="1" dirty="0" smtClean="0"/>
            </a:br>
            <a:r>
              <a:rPr lang="en-US" sz="3200" i="1" dirty="0"/>
              <a:t/>
            </a:r>
            <a:br>
              <a:rPr lang="en-US" sz="3200" i="1" dirty="0"/>
            </a:br>
            <a:r>
              <a:rPr lang="en-US" sz="3200" i="1" dirty="0" smtClean="0"/>
              <a:t/>
            </a:r>
            <a:br>
              <a:rPr lang="en-US" sz="3200" i="1" dirty="0" smtClean="0"/>
            </a:br>
            <a:r>
              <a:rPr lang="en-US" sz="3200" i="1" dirty="0"/>
              <a:t/>
            </a:r>
            <a:br>
              <a:rPr lang="en-US" sz="3200" i="1" dirty="0"/>
            </a:br>
            <a:r>
              <a:rPr lang="en-US" sz="3200" i="1" dirty="0" smtClean="0"/>
              <a:t/>
            </a:r>
            <a:br>
              <a:rPr lang="en-US" sz="3200" i="1" dirty="0" smtClean="0"/>
            </a:br>
            <a:r>
              <a:rPr lang="en-US" sz="3200" i="1" dirty="0"/>
              <a:t/>
            </a:r>
            <a:br>
              <a:rPr lang="en-US" sz="3200" i="1" dirty="0"/>
            </a:br>
            <a:r>
              <a:rPr lang="en-US" sz="3200" i="1" dirty="0" smtClean="0"/>
              <a:t/>
            </a:r>
            <a:br>
              <a:rPr lang="en-US" sz="3200" i="1" dirty="0" smtClean="0"/>
            </a:br>
            <a:endParaRPr lang="en-US" sz="3200" dirty="0">
              <a:latin typeface="+mn-lt"/>
            </a:endParaRPr>
          </a:p>
        </p:txBody>
      </p:sp>
      <p:sp>
        <p:nvSpPr>
          <p:cNvPr id="3" name="Content Placeholder 2"/>
          <p:cNvSpPr>
            <a:spLocks noGrp="1"/>
          </p:cNvSpPr>
          <p:nvPr>
            <p:ph idx="1"/>
          </p:nvPr>
        </p:nvSpPr>
        <p:spPr>
          <a:xfrm>
            <a:off x="304800" y="365125"/>
            <a:ext cx="5655733" cy="6125986"/>
          </a:xfrm>
          <a:solidFill>
            <a:schemeClr val="accent1">
              <a:lumMod val="20000"/>
              <a:lumOff val="80000"/>
            </a:schemeClr>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i="1" dirty="0" smtClean="0"/>
              <a:t>Who I am as a teacher is influenced by who I am as a learner</a:t>
            </a:r>
            <a:r>
              <a:rPr lang="mr-IN" i="1" dirty="0" smtClean="0"/>
              <a:t>…</a:t>
            </a:r>
            <a:r>
              <a:rPr lang="en-US" i="1" dirty="0" smtClean="0"/>
              <a: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lvl="0" indent="0">
              <a:lnSpc>
                <a:spcPct val="100000"/>
              </a:lnSpc>
              <a:spcBef>
                <a:spcPts val="0"/>
              </a:spcBef>
              <a:buNone/>
            </a:pPr>
            <a:r>
              <a:rPr lang="en-US" b="1" dirty="0">
                <a:solidFill>
                  <a:srgbClr val="FF0000"/>
                </a:solidFill>
              </a:rPr>
              <a:t>History of academic mediocrity </a:t>
            </a:r>
            <a:r>
              <a:rPr lang="en-US" dirty="0"/>
              <a:t>–failed high school leaving exams, university places cancelled, College of Technology, graduated in bottom half of my class, turned down for graduate study, failed my master’s degree exam – </a:t>
            </a:r>
            <a:r>
              <a:rPr lang="en-US" i="1" dirty="0"/>
              <a:t>Broadening student-centered assessment measures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512" y="3428118"/>
            <a:ext cx="4334933" cy="3014133"/>
          </a:xfrm>
          <a:prstGeom prst="rect">
            <a:avLst/>
          </a:prstGeom>
        </p:spPr>
      </p:pic>
    </p:spTree>
    <p:extLst>
      <p:ext uri="{BB962C8B-B14F-4D97-AF65-F5344CB8AC3E}">
        <p14:creationId xmlns:p14="http://schemas.microsoft.com/office/powerpoint/2010/main" val="76242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48266"/>
          </a:xfrm>
        </p:spPr>
        <p:txBody>
          <a:bodyPr>
            <a:noAutofit/>
          </a:bodyPr>
          <a:lstStyle/>
          <a:p>
            <a:pPr algn="ctr"/>
            <a:r>
              <a:rPr lang="en-US" sz="7200" b="1" i="1" dirty="0" err="1" smtClean="0">
                <a:solidFill>
                  <a:srgbClr val="FF0000"/>
                </a:solidFill>
              </a:rPr>
              <a:t>Sli.do</a:t>
            </a:r>
            <a:endParaRPr lang="en-US" sz="7200" b="1" i="1" dirty="0">
              <a:solidFill>
                <a:srgbClr val="FF0000"/>
              </a:solidFill>
            </a:endParaRPr>
          </a:p>
        </p:txBody>
      </p:sp>
      <p:sp>
        <p:nvSpPr>
          <p:cNvPr id="3" name="Content Placeholder 2"/>
          <p:cNvSpPr>
            <a:spLocks noGrp="1"/>
          </p:cNvSpPr>
          <p:nvPr>
            <p:ph idx="1"/>
          </p:nvPr>
        </p:nvSpPr>
        <p:spPr>
          <a:xfrm>
            <a:off x="838200" y="1027288"/>
            <a:ext cx="7413978" cy="5700889"/>
          </a:xfrm>
        </p:spPr>
        <p:txBody>
          <a:bodyPr>
            <a:normAutofit lnSpcReduction="10000"/>
          </a:bodyPr>
          <a:lstStyle/>
          <a:p>
            <a:r>
              <a:rPr lang="en-US" sz="3600" dirty="0" smtClean="0"/>
              <a:t>Go to </a:t>
            </a:r>
            <a:r>
              <a:rPr lang="en-US" sz="3600" b="1" i="1" dirty="0" err="1" smtClean="0">
                <a:solidFill>
                  <a:srgbClr val="FF0000"/>
                </a:solidFill>
              </a:rPr>
              <a:t>sli.do</a:t>
            </a:r>
            <a:r>
              <a:rPr lang="en-US" sz="3600" dirty="0" smtClean="0"/>
              <a:t> &amp; enter Code: </a:t>
            </a:r>
            <a:r>
              <a:rPr lang="en-US" sz="5400" dirty="0" smtClean="0">
                <a:solidFill>
                  <a:srgbClr val="FF0000"/>
                </a:solidFill>
              </a:rPr>
              <a:t>583111</a:t>
            </a:r>
          </a:p>
          <a:p>
            <a:r>
              <a:rPr lang="en-US" sz="3600" dirty="0" smtClean="0"/>
              <a:t>Or, use the QR Code opposite</a:t>
            </a:r>
          </a:p>
          <a:p>
            <a:endParaRPr lang="en-US" sz="3600" dirty="0" smtClean="0"/>
          </a:p>
          <a:p>
            <a:r>
              <a:rPr lang="en-US" sz="3600" dirty="0" smtClean="0"/>
              <a:t>Reply to the question: </a:t>
            </a:r>
            <a:r>
              <a:rPr lang="en-US" sz="3600" b="1" dirty="0"/>
              <a:t>When students are learning well, what does it LOOK, SOUND &amp; FEEL like</a:t>
            </a:r>
            <a:r>
              <a:rPr lang="en-US" sz="3600" b="1" dirty="0" smtClean="0"/>
              <a:t>?</a:t>
            </a:r>
          </a:p>
          <a:p>
            <a:endParaRPr lang="en-US" sz="3600" b="1" dirty="0" smtClean="0"/>
          </a:p>
          <a:p>
            <a:r>
              <a:rPr lang="en-US" sz="3600" dirty="0" smtClean="0"/>
              <a:t>Your responses will help form a word cloud</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7711" y="2172494"/>
            <a:ext cx="3251200" cy="3251200"/>
          </a:xfrm>
          <a:prstGeom prst="rect">
            <a:avLst/>
          </a:prstGeom>
        </p:spPr>
      </p:pic>
    </p:spTree>
    <p:extLst>
      <p:ext uri="{BB962C8B-B14F-4D97-AF65-F5344CB8AC3E}">
        <p14:creationId xmlns:p14="http://schemas.microsoft.com/office/powerpoint/2010/main" val="1894034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836356" cy="6858000"/>
          </a:xfrm>
          <a:solidFill>
            <a:schemeClr val="accent6">
              <a:lumMod val="20000"/>
              <a:lumOff val="80000"/>
            </a:schemeClr>
          </a:solidFill>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err="1" smtClean="0"/>
              <a:t>sli.do</a:t>
            </a:r>
            <a:r>
              <a:rPr lang="en-US" dirty="0"/>
              <a:t/>
            </a:r>
            <a:br>
              <a:rPr lang="en-US" dirty="0"/>
            </a:br>
            <a:r>
              <a:rPr lang="en-US" dirty="0" err="1"/>
              <a:t>backchannelchat.com</a:t>
            </a:r>
            <a:r>
              <a:rPr lang="en-US" dirty="0"/>
              <a:t/>
            </a:r>
            <a:br>
              <a:rPr lang="en-US" dirty="0"/>
            </a:br>
            <a:r>
              <a:rPr lang="en-US" dirty="0" err="1"/>
              <a:t>tweedback.de</a:t>
            </a:r>
            <a:endParaRPr lang="en-US" dirty="0"/>
          </a:p>
        </p:txBody>
      </p:sp>
      <p:sp>
        <p:nvSpPr>
          <p:cNvPr id="3" name="Content Placeholder 2"/>
          <p:cNvSpPr>
            <a:spLocks noGrp="1"/>
          </p:cNvSpPr>
          <p:nvPr>
            <p:ph idx="1"/>
          </p:nvPr>
        </p:nvSpPr>
        <p:spPr>
          <a:xfrm>
            <a:off x="5836356" y="1"/>
            <a:ext cx="6355644" cy="6858000"/>
          </a:xfrm>
          <a:solidFill>
            <a:schemeClr val="accent6">
              <a:lumMod val="20000"/>
              <a:lumOff val="80000"/>
            </a:schemeClr>
          </a:solidFill>
        </p:spPr>
        <p:txBody>
          <a:bodyPr>
            <a:noAutofit/>
          </a:bodyPr>
          <a:lstStyle/>
          <a:p>
            <a:pPr algn="ctr"/>
            <a:r>
              <a:rPr lang="en-US" sz="3600" dirty="0" smtClean="0"/>
              <a:t>USES</a:t>
            </a:r>
          </a:p>
          <a:p>
            <a:r>
              <a:rPr lang="en-US" dirty="0" smtClean="0"/>
              <a:t>Interrupts the normal privileging of extroverts, dominant language speakers</a:t>
            </a:r>
          </a:p>
          <a:p>
            <a:r>
              <a:rPr lang="en-US" dirty="0" smtClean="0"/>
              <a:t>Students can ask questions without fear</a:t>
            </a:r>
          </a:p>
          <a:p>
            <a:r>
              <a:rPr lang="en-US" dirty="0" smtClean="0"/>
              <a:t>You can pose a question at start of class to assess knowledge, experience &amp; preconceptions of students – but also to uncover ‘</a:t>
            </a:r>
            <a:r>
              <a:rPr lang="en-US" dirty="0" err="1" smtClean="0"/>
              <a:t>unsayables</a:t>
            </a:r>
            <a:r>
              <a:rPr lang="en-US" dirty="0" smtClean="0"/>
              <a:t>’: “what’s a recent example of structural racism you’ve witnessed, enacted or experienced at the school?”</a:t>
            </a:r>
          </a:p>
          <a:p>
            <a:r>
              <a:rPr lang="en-US" dirty="0" smtClean="0"/>
              <a:t>You can pose quick questions during class to check for understanding, identify misconceptions</a:t>
            </a:r>
          </a:p>
          <a:p>
            <a:r>
              <a:rPr lang="en-US" dirty="0" smtClean="0"/>
              <a:t>Students can critique your actions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836355" cy="4888088"/>
          </a:xfrm>
          <a:prstGeom prst="rect">
            <a:avLst/>
          </a:prstGeom>
        </p:spPr>
      </p:pic>
    </p:spTree>
    <p:extLst>
      <p:ext uri="{BB962C8B-B14F-4D97-AF65-F5344CB8AC3E}">
        <p14:creationId xmlns:p14="http://schemas.microsoft.com/office/powerpoint/2010/main" val="1742515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33436"/>
          </a:xfrm>
        </p:spPr>
        <p:txBody>
          <a:bodyPr/>
          <a:lstStyle/>
          <a:p>
            <a:r>
              <a:rPr lang="en-US" b="1" i="1" dirty="0" smtClean="0">
                <a:solidFill>
                  <a:srgbClr val="FF0000"/>
                </a:solidFill>
              </a:rPr>
              <a:t>Assessing Teacher Impact: Assumptions</a:t>
            </a:r>
            <a:endParaRPr lang="en-US" b="1" i="1" dirty="0">
              <a:solidFill>
                <a:srgbClr val="FF0000"/>
              </a:solidFill>
            </a:endParaRPr>
          </a:p>
        </p:txBody>
      </p:sp>
      <p:sp>
        <p:nvSpPr>
          <p:cNvPr id="3" name="Content Placeholder 2"/>
          <p:cNvSpPr>
            <a:spLocks noGrp="1"/>
          </p:cNvSpPr>
          <p:nvPr>
            <p:ph idx="1"/>
          </p:nvPr>
        </p:nvSpPr>
        <p:spPr>
          <a:xfrm>
            <a:off x="0" y="833436"/>
            <a:ext cx="12192000" cy="602456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Oval 3"/>
          <p:cNvSpPr/>
          <p:nvPr/>
        </p:nvSpPr>
        <p:spPr>
          <a:xfrm>
            <a:off x="259646" y="1196623"/>
            <a:ext cx="5791198" cy="531706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The most important knowledge we need to do good work is information about how students are experiencing their learning &amp; our actio</a:t>
            </a:r>
            <a:r>
              <a:rPr lang="en-US" sz="3200" dirty="0"/>
              <a:t>n</a:t>
            </a:r>
            <a:r>
              <a:rPr lang="en-US" sz="3200" dirty="0" smtClean="0"/>
              <a:t>s</a:t>
            </a:r>
            <a:endParaRPr lang="en-US" sz="3200" dirty="0"/>
          </a:p>
        </p:txBody>
      </p:sp>
      <p:sp>
        <p:nvSpPr>
          <p:cNvPr id="5" name="Oval 4"/>
          <p:cNvSpPr/>
          <p:nvPr/>
        </p:nvSpPr>
        <p:spPr>
          <a:xfrm>
            <a:off x="6310490" y="959555"/>
            <a:ext cx="5768621" cy="5554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p>
          <a:p>
            <a:pPr algn="ctr"/>
            <a:r>
              <a:rPr lang="en-US" sz="3200" dirty="0" smtClean="0"/>
              <a:t>We have four lenses available through which we can assess our impact</a:t>
            </a:r>
          </a:p>
          <a:p>
            <a:pPr>
              <a:buNone/>
            </a:pPr>
            <a:endParaRPr lang="en-US" sz="2400" b="1" dirty="0" smtClean="0">
              <a:solidFill>
                <a:srgbClr val="0000FF"/>
              </a:solidFill>
            </a:endParaRPr>
          </a:p>
          <a:p>
            <a:pPr>
              <a:buNone/>
            </a:pPr>
            <a:endParaRPr lang="en-US" sz="2400" b="1" dirty="0">
              <a:solidFill>
                <a:srgbClr val="0000FF"/>
              </a:solidFill>
            </a:endParaRPr>
          </a:p>
          <a:p>
            <a:pPr>
              <a:buNone/>
            </a:pPr>
            <a:r>
              <a:rPr lang="en-US" sz="2400" b="1" dirty="0" smtClean="0">
                <a:solidFill>
                  <a:srgbClr val="0000FF"/>
                </a:solidFill>
              </a:rPr>
              <a:t>Students’ Eyes</a:t>
            </a:r>
          </a:p>
          <a:p>
            <a:pPr>
              <a:buNone/>
            </a:pPr>
            <a:r>
              <a:rPr lang="en-US" sz="2400" b="1" dirty="0" smtClean="0"/>
              <a:t>          </a:t>
            </a:r>
            <a:r>
              <a:rPr lang="en-US" sz="2400" b="1" dirty="0" smtClean="0">
                <a:solidFill>
                  <a:schemeClr val="bg1"/>
                </a:solidFill>
              </a:rPr>
              <a:t>Colleagues’ Perceptions</a:t>
            </a:r>
          </a:p>
          <a:p>
            <a:pPr>
              <a:buNone/>
            </a:pPr>
            <a:r>
              <a:rPr lang="en-US" sz="2400" b="1" dirty="0" smtClean="0"/>
              <a:t>                    </a:t>
            </a:r>
            <a:r>
              <a:rPr lang="en-US" sz="2400" b="1" dirty="0" smtClean="0">
                <a:solidFill>
                  <a:srgbClr val="008000"/>
                </a:solidFill>
              </a:rPr>
              <a:t>Theory</a:t>
            </a:r>
          </a:p>
          <a:p>
            <a:pPr>
              <a:buNone/>
            </a:pPr>
            <a:r>
              <a:rPr lang="en-US" sz="2400" b="1" dirty="0" smtClean="0"/>
              <a:t>                            </a:t>
            </a:r>
            <a:r>
              <a:rPr lang="en-US" sz="2400" b="1" dirty="0" smtClean="0">
                <a:solidFill>
                  <a:srgbClr val="FFFF00"/>
                </a:solidFill>
              </a:rPr>
              <a:t> </a:t>
            </a:r>
            <a:r>
              <a:rPr lang="en-US" sz="2400" b="1" dirty="0" smtClean="0">
                <a:solidFill>
                  <a:schemeClr val="tx1"/>
                </a:solidFill>
              </a:rPr>
              <a:t>Autobiography</a:t>
            </a:r>
          </a:p>
          <a:p>
            <a:pPr algn="ctr"/>
            <a:endParaRPr lang="en-US" sz="2400" dirty="0"/>
          </a:p>
        </p:txBody>
      </p:sp>
      <p:pic>
        <p:nvPicPr>
          <p:cNvPr id="6" name="Picture 5" descr="MD00208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0" y="3465689"/>
            <a:ext cx="1704622" cy="1196622"/>
          </a:xfrm>
          <a:prstGeom prst="rect">
            <a:avLst/>
          </a:prstGeom>
        </p:spPr>
      </p:pic>
    </p:spTree>
    <p:extLst>
      <p:ext uri="{BB962C8B-B14F-4D97-AF65-F5344CB8AC3E}">
        <p14:creationId xmlns:p14="http://schemas.microsoft.com/office/powerpoint/2010/main" val="966770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70843"/>
          </a:xfrm>
        </p:spPr>
        <p:txBody>
          <a:bodyPr>
            <a:normAutofit/>
          </a:bodyPr>
          <a:lstStyle/>
          <a:p>
            <a:pPr algn="ctr"/>
            <a:r>
              <a:rPr lang="en-US" sz="5400" b="1" i="1" dirty="0" smtClean="0">
                <a:solidFill>
                  <a:srgbClr val="FF0000"/>
                </a:solidFill>
              </a:rPr>
              <a:t>Students’ Eyes</a:t>
            </a:r>
            <a:endParaRPr lang="en-US" sz="5400" dirty="0"/>
          </a:p>
        </p:txBody>
      </p:sp>
      <p:sp>
        <p:nvSpPr>
          <p:cNvPr id="3" name="Content Placeholder 2"/>
          <p:cNvSpPr>
            <a:spLocks noGrp="1"/>
          </p:cNvSpPr>
          <p:nvPr>
            <p:ph idx="1"/>
          </p:nvPr>
        </p:nvSpPr>
        <p:spPr>
          <a:xfrm>
            <a:off x="0" y="970844"/>
            <a:ext cx="12192000" cy="5887156"/>
          </a:xfrm>
        </p:spPr>
        <p:txBody>
          <a:bodyPr>
            <a:normAutofit/>
          </a:bodyPr>
          <a:lstStyle/>
          <a:p>
            <a:r>
              <a:rPr lang="en-US" sz="5400" dirty="0" smtClean="0">
                <a:solidFill>
                  <a:srgbClr val="FF0000"/>
                </a:solidFill>
              </a:rPr>
              <a:t>ONE MINUTE PAPER</a:t>
            </a:r>
          </a:p>
          <a:p>
            <a:r>
              <a:rPr lang="en-US" sz="5400" dirty="0" smtClean="0">
                <a:solidFill>
                  <a:srgbClr val="0000FF"/>
                </a:solidFill>
              </a:rPr>
              <a:t>MUDDIEST POINT</a:t>
            </a:r>
          </a:p>
          <a:p>
            <a:r>
              <a:rPr lang="en-US" sz="5400" dirty="0" smtClean="0"/>
              <a:t>AFTER HOURS GROUP</a:t>
            </a:r>
          </a:p>
          <a:p>
            <a:r>
              <a:rPr lang="en-US" sz="5400" dirty="0" smtClean="0">
                <a:solidFill>
                  <a:schemeClr val="accent4"/>
                </a:solidFill>
              </a:rPr>
              <a:t>SOCIAL MEDIA</a:t>
            </a:r>
          </a:p>
          <a:p>
            <a:r>
              <a:rPr lang="en-US" sz="5400" dirty="0" smtClean="0">
                <a:solidFill>
                  <a:srgbClr val="FF0000"/>
                </a:solidFill>
              </a:rPr>
              <a:t>LEARNING AUDIT</a:t>
            </a:r>
          </a:p>
          <a:p>
            <a:r>
              <a:rPr lang="en-US" sz="5400" dirty="0" smtClean="0">
                <a:solidFill>
                  <a:srgbClr val="008000"/>
                </a:solidFill>
              </a:rPr>
              <a:t>CRITICAL INCIDENT QUESTIONNAIRE (CIQ)</a:t>
            </a:r>
          </a:p>
          <a:p>
            <a:pPr algn="ctr"/>
            <a:r>
              <a:rPr lang="en-US" sz="1800" dirty="0" smtClean="0"/>
              <a:t>Ch. 6 “Seeing ourselves through students’ eyes” S.D. Brookfield. 2017. </a:t>
            </a:r>
            <a:r>
              <a:rPr lang="en-US" sz="1800" i="1" dirty="0" smtClean="0"/>
              <a:t>Becoming a critically reflective teacher</a:t>
            </a:r>
            <a:r>
              <a:rPr lang="en-US" sz="1800" dirty="0" smtClean="0"/>
              <a:t>. Hoboken, NJ: Wiley</a:t>
            </a:r>
          </a:p>
        </p:txBody>
      </p:sp>
      <p:pic>
        <p:nvPicPr>
          <p:cNvPr id="4" name="Content Placeholder 5" descr="200387787-001.png"/>
          <p:cNvPicPr>
            <a:picLocks noChangeAspect="1"/>
          </p:cNvPicPr>
          <p:nvPr/>
        </p:nvPicPr>
        <p:blipFill>
          <a:blip r:embed="rId2">
            <a:extLst>
              <a:ext uri="{28A0092B-C50C-407E-A947-70E740481C1C}">
                <a14:useLocalDpi xmlns:a14="http://schemas.microsoft.com/office/drawing/2010/main" val="0"/>
              </a:ext>
            </a:extLst>
          </a:blip>
          <a:srcRect l="-142226" r="-142226"/>
          <a:stretch>
            <a:fillRect/>
          </a:stretch>
        </p:blipFill>
        <p:spPr>
          <a:xfrm>
            <a:off x="4334933" y="970844"/>
            <a:ext cx="7857067" cy="4277842"/>
          </a:xfrm>
          <a:prstGeom prst="rect">
            <a:avLst/>
          </a:prstGeom>
        </p:spPr>
      </p:pic>
    </p:spTree>
    <p:extLst>
      <p:ext uri="{BB962C8B-B14F-4D97-AF65-F5344CB8AC3E}">
        <p14:creationId xmlns:p14="http://schemas.microsoft.com/office/powerpoint/2010/main" val="12943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21" y="365125"/>
            <a:ext cx="5983111" cy="6227586"/>
          </a:xfrm>
          <a:solidFill>
            <a:schemeClr val="accent4">
              <a:lumMod val="20000"/>
              <a:lumOff val="80000"/>
            </a:schemeClr>
          </a:solidFill>
        </p:spPr>
        <p:txBody>
          <a:bodyPr>
            <a:normAutofit/>
          </a:bodyPr>
          <a:lstStyle/>
          <a:p>
            <a:r>
              <a:rPr lang="en-US" sz="3200" b="1" i="1" dirty="0" smtClean="0">
                <a:solidFill>
                  <a:srgbClr val="00B050"/>
                </a:solidFill>
                <a:latin typeface="+mn-lt"/>
              </a:rPr>
              <a:t>One Minute </a:t>
            </a:r>
            <a:r>
              <a:rPr lang="en-US" sz="3200" b="1" i="1" dirty="0">
                <a:solidFill>
                  <a:srgbClr val="00B050"/>
                </a:solidFill>
                <a:latin typeface="+mn-lt"/>
              </a:rPr>
              <a:t>P</a:t>
            </a:r>
            <a:r>
              <a:rPr lang="en-US" sz="3200" b="1" i="1" dirty="0" smtClean="0">
                <a:solidFill>
                  <a:srgbClr val="00B050"/>
                </a:solidFill>
                <a:latin typeface="+mn-lt"/>
              </a:rPr>
              <a:t>aper </a:t>
            </a:r>
            <a:r>
              <a:rPr lang="en-US" sz="3200" dirty="0" smtClean="0">
                <a:solidFill>
                  <a:srgbClr val="00B050"/>
                </a:solidFill>
                <a:latin typeface="+mn-lt"/>
              </a:rPr>
              <a:t>– what questions are you left with after this discussion?</a:t>
            </a:r>
            <a:r>
              <a:rPr lang="en-US" sz="3200" dirty="0" smtClean="0">
                <a:latin typeface="+mn-lt"/>
              </a:rPr>
              <a:t/>
            </a:r>
            <a:br>
              <a:rPr lang="en-US" sz="3200" dirty="0" smtClean="0">
                <a:latin typeface="+mn-lt"/>
              </a:rPr>
            </a:br>
            <a:r>
              <a:rPr lang="en-US" sz="3200" dirty="0" smtClean="0">
                <a:latin typeface="+mn-lt"/>
              </a:rPr>
              <a:t/>
            </a:r>
            <a:br>
              <a:rPr lang="en-US" sz="3200" dirty="0" smtClean="0">
                <a:latin typeface="+mn-lt"/>
              </a:rPr>
            </a:br>
            <a:r>
              <a:rPr lang="en-US" sz="3200" b="1" i="1" dirty="0" smtClean="0">
                <a:solidFill>
                  <a:srgbClr val="0070C0"/>
                </a:solidFill>
                <a:latin typeface="+mn-lt"/>
              </a:rPr>
              <a:t>Muddiest Point </a:t>
            </a:r>
            <a:r>
              <a:rPr lang="en-US" sz="3200" dirty="0" smtClean="0">
                <a:solidFill>
                  <a:srgbClr val="0070C0"/>
                </a:solidFill>
                <a:latin typeface="+mn-lt"/>
              </a:rPr>
              <a:t>– what part of the presentation did you find the hardest to understand? </a:t>
            </a:r>
            <a:r>
              <a:rPr lang="en-US" sz="3200" dirty="0" smtClean="0">
                <a:latin typeface="+mn-lt"/>
              </a:rPr>
              <a:t/>
            </a:r>
            <a:br>
              <a:rPr lang="en-US" sz="3200" dirty="0" smtClean="0">
                <a:latin typeface="+mn-lt"/>
              </a:rPr>
            </a:br>
            <a:r>
              <a:rPr lang="en-US" sz="3200" dirty="0">
                <a:latin typeface="+mn-lt"/>
              </a:rPr>
              <a:t/>
            </a:r>
            <a:br>
              <a:rPr lang="en-US" sz="3200" dirty="0">
                <a:latin typeface="+mn-lt"/>
              </a:rPr>
            </a:br>
            <a:r>
              <a:rPr lang="en-US" sz="3200" b="1" i="1" dirty="0" smtClean="0">
                <a:solidFill>
                  <a:srgbClr val="7030A0"/>
                </a:solidFill>
                <a:latin typeface="+mn-lt"/>
              </a:rPr>
              <a:t>After Hours Group </a:t>
            </a:r>
            <a:r>
              <a:rPr lang="en-US" sz="3200" dirty="0" smtClean="0">
                <a:solidFill>
                  <a:srgbClr val="7030A0"/>
                </a:solidFill>
                <a:latin typeface="+mn-lt"/>
              </a:rPr>
              <a:t>– what do I need to know as your instructor about how to better support your learning in  this course?</a:t>
            </a:r>
            <a:r>
              <a:rPr lang="en-US" sz="3200" dirty="0" smtClean="0"/>
              <a:t/>
            </a:r>
            <a:br>
              <a:rPr lang="en-US" sz="3200" dirty="0" smtClean="0"/>
            </a:br>
            <a:endParaRPr lang="en-US" sz="3200" dirty="0">
              <a:latin typeface="+mn-lt"/>
            </a:endParaRPr>
          </a:p>
        </p:txBody>
      </p:sp>
      <p:sp>
        <p:nvSpPr>
          <p:cNvPr id="3" name="Content Placeholder 2"/>
          <p:cNvSpPr>
            <a:spLocks noGrp="1"/>
          </p:cNvSpPr>
          <p:nvPr>
            <p:ph idx="1"/>
          </p:nvPr>
        </p:nvSpPr>
        <p:spPr>
          <a:xfrm>
            <a:off x="6163732" y="365125"/>
            <a:ext cx="5904089" cy="6227586"/>
          </a:xfrm>
          <a:solidFill>
            <a:schemeClr val="accent6">
              <a:lumMod val="20000"/>
              <a:lumOff val="80000"/>
            </a:schemeClr>
          </a:solidFill>
        </p:spPr>
        <p:txBody>
          <a:bodyPr>
            <a:normAutofit lnSpcReduction="10000"/>
          </a:bodyPr>
          <a:lstStyle/>
          <a:p>
            <a:r>
              <a:rPr lang="en-US" sz="3200" b="1" i="1" dirty="0" smtClean="0"/>
              <a:t>Social Media </a:t>
            </a:r>
            <a:r>
              <a:rPr lang="en-US" sz="3200" dirty="0" smtClean="0"/>
              <a:t>– you can use tools like </a:t>
            </a:r>
            <a:r>
              <a:rPr lang="en-US" sz="3200" dirty="0" err="1" smtClean="0"/>
              <a:t>sli.do</a:t>
            </a:r>
            <a:r>
              <a:rPr lang="en-US" sz="3200" dirty="0" smtClean="0"/>
              <a:t>, </a:t>
            </a:r>
            <a:r>
              <a:rPr lang="en-US" sz="3200" dirty="0" err="1" smtClean="0"/>
              <a:t>backchannelchat.com</a:t>
            </a:r>
            <a:r>
              <a:rPr lang="en-US" sz="3200" dirty="0" smtClean="0"/>
              <a:t> or </a:t>
            </a:r>
            <a:r>
              <a:rPr lang="en-US" sz="3200" dirty="0" err="1" smtClean="0"/>
              <a:t>tweedback.de</a:t>
            </a:r>
            <a:r>
              <a:rPr lang="en-US" sz="3200" dirty="0" smtClean="0"/>
              <a:t> to collect this data in ways that preserve students’ anonymity</a:t>
            </a:r>
          </a:p>
          <a:p>
            <a:r>
              <a:rPr lang="en-US" sz="3200" b="1" i="1" dirty="0" smtClean="0">
                <a:solidFill>
                  <a:srgbClr val="FF0000"/>
                </a:solidFill>
              </a:rPr>
              <a:t>Learning Audit</a:t>
            </a:r>
            <a:r>
              <a:rPr lang="mr-IN" sz="3200" b="1" i="1" dirty="0" smtClean="0">
                <a:solidFill>
                  <a:srgbClr val="FF0000"/>
                </a:solidFill>
              </a:rPr>
              <a:t>…</a:t>
            </a:r>
            <a:r>
              <a:rPr lang="en-US" sz="3200" b="1" i="1" dirty="0" smtClean="0">
                <a:solidFill>
                  <a:srgbClr val="FF0000"/>
                </a:solidFill>
              </a:rPr>
              <a:t>. </a:t>
            </a:r>
          </a:p>
          <a:p>
            <a:r>
              <a:rPr lang="en-US" sz="3200" i="1" dirty="0">
                <a:solidFill>
                  <a:srgbClr val="FF0000"/>
                </a:solidFill>
              </a:rPr>
              <a:t>H</a:t>
            </a:r>
            <a:r>
              <a:rPr lang="en-US" sz="3200" i="1" dirty="0" smtClean="0">
                <a:solidFill>
                  <a:srgbClr val="FF0000"/>
                </a:solidFill>
              </a:rPr>
              <a:t>ere’s what I know that I didn’t know this time last week</a:t>
            </a:r>
          </a:p>
          <a:p>
            <a:r>
              <a:rPr lang="en-US" sz="3200" i="1" dirty="0" smtClean="0">
                <a:solidFill>
                  <a:srgbClr val="FF0000"/>
                </a:solidFill>
              </a:rPr>
              <a:t>Here’s what I can do that I couldn’t do this time last week</a:t>
            </a:r>
          </a:p>
          <a:p>
            <a:r>
              <a:rPr lang="en-US" sz="3200" i="1" dirty="0" smtClean="0">
                <a:solidFill>
                  <a:srgbClr val="FF0000"/>
                </a:solidFill>
              </a:rPr>
              <a:t>Here’s what I could teach someone else to know/do that I couldn’t teach them this time last week</a:t>
            </a:r>
            <a:endParaRPr lang="en-US" sz="3200" i="1" dirty="0">
              <a:solidFill>
                <a:srgbClr val="FF0000"/>
              </a:solidFill>
            </a:endParaRPr>
          </a:p>
        </p:txBody>
      </p:sp>
      <p:sp>
        <p:nvSpPr>
          <p:cNvPr id="4" name="Donut 3"/>
          <p:cNvSpPr/>
          <p:nvPr/>
        </p:nvSpPr>
        <p:spPr>
          <a:xfrm>
            <a:off x="79020" y="0"/>
            <a:ext cx="45719" cy="7902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36515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1075</Words>
  <Application>Microsoft Macintosh PowerPoint</Application>
  <PresentationFormat>Widescreen</PresentationFormat>
  <Paragraphs>115</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Calibri Light</vt:lpstr>
      <vt:lpstr>Mangal</vt:lpstr>
      <vt:lpstr>Arial</vt:lpstr>
      <vt:lpstr>Office Theme</vt:lpstr>
      <vt:lpstr>“You don't walk in my shoes so how can you know what I'm learning?” Assessing the impact of our teaching on students  University of Alberta Online Teaching Institute,  August 10th, 2021</vt:lpstr>
      <vt:lpstr>PowerPoint Presentation</vt:lpstr>
      <vt:lpstr>My Web Site</vt:lpstr>
      <vt:lpstr>Watching my doctoral supervisor – giving me ‘bad’ inconvenient news in a way that I knew was in my own best interests Ethical use of teacher power Relational underpinnings to critical thinking  An authoritative ally         </vt:lpstr>
      <vt:lpstr>Sli.do</vt:lpstr>
      <vt:lpstr>        sli.do backchannelchat.com tweedback.de</vt:lpstr>
      <vt:lpstr>Assessing Teacher Impact: Assumptions</vt:lpstr>
      <vt:lpstr>Students’ Eyes</vt:lpstr>
      <vt:lpstr>One Minute Paper – what questions are you left with after this discussion?  Muddiest Point – what part of the presentation did you find the hardest to understand?   After Hours Group – what do I need to know as your instructor about how to better support your learning in  this course? </vt:lpstr>
      <vt:lpstr>CRITICAL INCIDENT QUESTIONNAIRE</vt:lpstr>
      <vt:lpstr>How the CIQ is Administered</vt:lpstr>
      <vt:lpstr>Two Things I’ve Learned (000’s of CIQ’s over 30 years)</vt:lpstr>
      <vt:lpstr>Students are ALWAYS watching you &amp; reading meaning into your words &amp; actions        </vt:lpstr>
      <vt:lpstr>PowerPoint Presentation</vt:lpstr>
      <vt:lpstr>My Assumptions</vt:lpstr>
      <vt:lpstr>Students’ Eyes</vt:lpstr>
      <vt:lpstr>NOW…</vt:lpstr>
      <vt:lpstr>An Example of Critical Reflection on My Teaching: The 1st Class Speech</vt:lpstr>
      <vt:lpstr>PowerPoint Presentation</vt:lpstr>
      <vt:lpstr>Go to sli.do Enter code 925873 (Or, use QR Code opposite)  Answer this question: What do you want students to say about your teaching when they are out of your earshot?  </vt:lpstr>
      <vt:lpstr> Credibility – “she/he/they know her/his stuff” / “I’m going to learn something important if I stick around him/her/them”  Demonstrable expertise  Rationale for Practice  Conviction re. importance of learning  The quickest earner of credibility?: Answering a clearly unanticipated question helpfully &amp; with authority </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don't walk in my shoes so how can you know what I'm learning?” Assessing the impact of our teaching on students </dc:title>
  <dc:creator>Brookfield, Stephen D.</dc:creator>
  <cp:lastModifiedBy>Brookfield, Stephen D.</cp:lastModifiedBy>
  <cp:revision>17</cp:revision>
  <cp:lastPrinted>2021-08-10T15:01:21Z</cp:lastPrinted>
  <dcterms:created xsi:type="dcterms:W3CDTF">2021-08-06T17:37:44Z</dcterms:created>
  <dcterms:modified xsi:type="dcterms:W3CDTF">2021-08-10T15:18:23Z</dcterms:modified>
</cp:coreProperties>
</file>