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6" r:id="rId9"/>
    <p:sldId id="265" r:id="rId10"/>
    <p:sldId id="267" r:id="rId11"/>
    <p:sldId id="268" r:id="rId12"/>
    <p:sldId id="269" r:id="rId13"/>
    <p:sldId id="272" r:id="rId14"/>
    <p:sldId id="273" r:id="rId15"/>
    <p:sldId id="274" r:id="rId16"/>
    <p:sldId id="270" r:id="rId17"/>
    <p:sldId id="271" r:id="rId18"/>
    <p:sldId id="277" r:id="rId19"/>
    <p:sldId id="278"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65"/>
  </p:normalViewPr>
  <p:slideViewPr>
    <p:cSldViewPr snapToGrid="0" snapToObjects="1">
      <p:cViewPr varScale="1">
        <p:scale>
          <a:sx n="113" d="100"/>
          <a:sy n="113" d="100"/>
        </p:scale>
        <p:origin x="52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C2009-CC43-9948-9B6C-26292535C496}"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17732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C2009-CC43-9948-9B6C-26292535C496}"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171862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C2009-CC43-9948-9B6C-26292535C496}"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125085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C2009-CC43-9948-9B6C-26292535C496}"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17030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C2009-CC43-9948-9B6C-26292535C496}" type="datetimeFigureOut">
              <a:rPr lang="en-US" smtClean="0"/>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120301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C2009-CC43-9948-9B6C-26292535C496}" type="datetimeFigureOut">
              <a:rPr lang="en-US" smtClean="0"/>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58238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C2009-CC43-9948-9B6C-26292535C496}" type="datetimeFigureOut">
              <a:rPr lang="en-US" smtClean="0"/>
              <a:t>9/8/21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205734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C2009-CC43-9948-9B6C-26292535C496}" type="datetimeFigureOut">
              <a:rPr lang="en-US" smtClean="0"/>
              <a:t>9/8/21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117667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2009-CC43-9948-9B6C-26292535C496}" type="datetimeFigureOut">
              <a:rPr lang="en-US" smtClean="0"/>
              <a:t>9/8/21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23444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C2009-CC43-9948-9B6C-26292535C496}" type="datetimeFigureOut">
              <a:rPr lang="en-US" smtClean="0"/>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17849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C2009-CC43-9948-9B6C-26292535C496}" type="datetimeFigureOut">
              <a:rPr lang="en-US" smtClean="0"/>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E4199-0242-FB46-8942-6A139679088B}" type="slidenum">
              <a:rPr lang="en-US" smtClean="0"/>
              <a:t>‹#›</a:t>
            </a:fld>
            <a:endParaRPr lang="en-US"/>
          </a:p>
        </p:txBody>
      </p:sp>
    </p:spTree>
    <p:extLst>
      <p:ext uri="{BB962C8B-B14F-4D97-AF65-F5344CB8AC3E}">
        <p14:creationId xmlns:p14="http://schemas.microsoft.com/office/powerpoint/2010/main" val="876268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C2009-CC43-9948-9B6C-26292535C496}" type="datetimeFigureOut">
              <a:rPr lang="en-US" smtClean="0"/>
              <a:t>9/8/21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E4199-0242-FB46-8942-6A139679088B}" type="slidenum">
              <a:rPr lang="en-US" smtClean="0"/>
              <a:t>‹#›</a:t>
            </a:fld>
            <a:endParaRPr lang="en-US"/>
          </a:p>
        </p:txBody>
      </p:sp>
    </p:spTree>
    <p:extLst>
      <p:ext uri="{BB962C8B-B14F-4D97-AF65-F5344CB8AC3E}">
        <p14:creationId xmlns:p14="http://schemas.microsoft.com/office/powerpoint/2010/main" val="106129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nlinelibrary.wiley.com/doi/abs/10.1002/9781119548492.ch4" TargetMode="External"/><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hyperlink" Target="https://www.citybureau.org/notebook/2019/12/19/safe-spaces-brave-spaces-and-why-we-gon-be-alrigh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 Id="rId3" Type="http://schemas.openxmlformats.org/officeDocument/2006/relationships/hyperlink" Target="http://www.stephenbrookfield.com/powerpoints-pdf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fyZNAAr8czE" TargetMode="External"/><Relationship Id="rId4" Type="http://schemas.openxmlformats.org/officeDocument/2006/relationships/hyperlink" Target="https://www.youtube.com/watch?v=gMEXBFhA-NY" TargetMode="External"/><Relationship Id="rId5" Type="http://schemas.openxmlformats.org/officeDocument/2006/relationships/hyperlink" Target="https://www.youtube.com/watch?v=Nrw6Bf5weTM&amp;t=53s" TargetMode="External"/><Relationship Id="rId6" Type="http://schemas.openxmlformats.org/officeDocument/2006/relationships/hyperlink" Target="https://www.youtube.com/watch?v=UZo06BjmbbE" TargetMode="External"/><Relationship Id="rId7" Type="http://schemas.openxmlformats.org/officeDocument/2006/relationships/hyperlink" Target="https://www.youtube.com/watch?v=45ey4jgoxeU" TargetMode="External"/><Relationship Id="rId8" Type="http://schemas.openxmlformats.org/officeDocument/2006/relationships/hyperlink" Target="https://www.youtube.com/watch?v=TzuOlyyQlug" TargetMode="External"/><Relationship Id="rId9" Type="http://schemas.openxmlformats.org/officeDocument/2006/relationships/hyperlink" Target="https://www.youtube.com/watch?v=IwaOBXzJ3hs" TargetMode="External"/><Relationship Id="rId10" Type="http://schemas.openxmlformats.org/officeDocument/2006/relationships/hyperlink" Target="https://www.youtube.com/watch?v=N4fbr1LlxEk" TargetMode="External"/><Relationship Id="rId1" Type="http://schemas.openxmlformats.org/officeDocument/2006/relationships/slideLayout" Target="../slideLayouts/slideLayout2.xml"/><Relationship Id="rId2" Type="http://schemas.openxmlformats.org/officeDocument/2006/relationships/hyperlink" Target="https://www.youtube.com/watch?v=TnybJZRWi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ime_continue=3&amp;v=2nmhAJYxFT4&amp;feature=emb_logo" TargetMode="External"/><Relationship Id="rId4" Type="http://schemas.openxmlformats.org/officeDocument/2006/relationships/hyperlink" Target="https://www.nytimes.com/interactive/projects/your-stories/conversations-on-race" TargetMode="External"/><Relationship Id="rId5" Type="http://schemas.openxmlformats.org/officeDocument/2006/relationships/hyperlink" Target="https://www.youtube.com/watch?v=ZkedkvNn5V0" TargetMode="External"/><Relationship Id="rId1" Type="http://schemas.openxmlformats.org/officeDocument/2006/relationships/slideLayout" Target="../slideLayouts/slideLayout2.xml"/><Relationship Id="rId2" Type="http://schemas.openxmlformats.org/officeDocument/2006/relationships/hyperlink" Target="https://opinionator.blogs.nytimes.com/2015/12/24/dear-white-amer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1244"/>
            <a:ext cx="9144000" cy="2359377"/>
          </a:xfrm>
          <a:solidFill>
            <a:schemeClr val="accent4">
              <a:lumMod val="20000"/>
              <a:lumOff val="80000"/>
            </a:schemeClr>
          </a:solidFill>
        </p:spPr>
        <p:txBody>
          <a:bodyPr/>
          <a:lstStyle/>
          <a:p>
            <a:r>
              <a:rPr lang="en-US" dirty="0" smtClean="0">
                <a:solidFill>
                  <a:srgbClr val="7030A0"/>
                </a:solidFill>
              </a:rPr>
              <a:t>The Dynamics of Teaching &amp; Leadership Around Race</a:t>
            </a:r>
            <a:endParaRPr lang="en-US" dirty="0">
              <a:solidFill>
                <a:srgbClr val="7030A0"/>
              </a:solidFill>
            </a:endParaRPr>
          </a:p>
        </p:txBody>
      </p:sp>
      <p:sp>
        <p:nvSpPr>
          <p:cNvPr id="3" name="Subtitle 2"/>
          <p:cNvSpPr>
            <a:spLocks noGrp="1"/>
          </p:cNvSpPr>
          <p:nvPr>
            <p:ph type="subTitle" idx="1"/>
          </p:nvPr>
        </p:nvSpPr>
        <p:spPr>
          <a:xfrm>
            <a:off x="1524000" y="3815644"/>
            <a:ext cx="9144000" cy="2269066"/>
          </a:xfrm>
          <a:solidFill>
            <a:schemeClr val="accent6">
              <a:lumMod val="20000"/>
              <a:lumOff val="80000"/>
            </a:schemeClr>
          </a:solidFill>
        </p:spPr>
        <p:txBody>
          <a:bodyPr/>
          <a:lstStyle/>
          <a:p>
            <a:r>
              <a:rPr lang="en-US" sz="3200" dirty="0" smtClean="0"/>
              <a:t>Stephen Brookfield</a:t>
            </a:r>
          </a:p>
          <a:p>
            <a:r>
              <a:rPr lang="en-US" sz="3200" dirty="0" smtClean="0"/>
              <a:t>Distinguished Scholar, Antioch University</a:t>
            </a:r>
          </a:p>
          <a:p>
            <a:r>
              <a:rPr lang="en-US" sz="4400" dirty="0" smtClean="0">
                <a:hlinkClick r:id="rId2"/>
              </a:rPr>
              <a:t>http://www.stephenbrookfield.com/</a:t>
            </a:r>
            <a:endParaRPr lang="en-US" sz="4400" dirty="0" smtClean="0"/>
          </a:p>
        </p:txBody>
      </p:sp>
    </p:spTree>
    <p:extLst>
      <p:ext uri="{BB962C8B-B14F-4D97-AF65-F5344CB8AC3E}">
        <p14:creationId xmlns:p14="http://schemas.microsoft.com/office/powerpoint/2010/main" val="168175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47733" cy="6857999"/>
          </a:xfrm>
        </p:spPr>
        <p:txBody>
          <a:bodyPr/>
          <a:lstStyle/>
          <a:p>
            <a:r>
              <a:rPr lang="en-US" dirty="0" smtClean="0">
                <a:latin typeface="+mn-lt"/>
              </a:rPr>
              <a:t> </a:t>
            </a:r>
            <a:r>
              <a:rPr lang="en-US" dirty="0" smtClean="0">
                <a:solidFill>
                  <a:srgbClr val="FF0000"/>
                </a:solidFill>
                <a:latin typeface="+mn-lt"/>
              </a:rPr>
              <a:t>TEAM TEACHING</a:t>
            </a:r>
            <a:endParaRPr lang="en-US" dirty="0">
              <a:solidFill>
                <a:srgbClr val="FF0000"/>
              </a:solidFill>
              <a:latin typeface="+mn-lt"/>
            </a:endParaRPr>
          </a:p>
        </p:txBody>
      </p:sp>
      <p:sp>
        <p:nvSpPr>
          <p:cNvPr id="3" name="Content Placeholder 2"/>
          <p:cNvSpPr>
            <a:spLocks noGrp="1"/>
          </p:cNvSpPr>
          <p:nvPr>
            <p:ph idx="1"/>
          </p:nvPr>
        </p:nvSpPr>
        <p:spPr>
          <a:xfrm>
            <a:off x="4210756" y="0"/>
            <a:ext cx="7981244" cy="6858000"/>
          </a:xfrm>
          <a:solidFill>
            <a:schemeClr val="accent5">
              <a:lumMod val="20000"/>
              <a:lumOff val="80000"/>
            </a:schemeClr>
          </a:solidFill>
        </p:spPr>
        <p:txBody>
          <a:bodyPr>
            <a:normAutofit/>
          </a:bodyPr>
          <a:lstStyle/>
          <a:p>
            <a:r>
              <a:rPr lang="en-US" dirty="0" smtClean="0"/>
              <a:t>Allows you to</a:t>
            </a:r>
            <a:r>
              <a:rPr lang="mr-IN" dirty="0" smtClean="0"/>
              <a:t>…</a:t>
            </a:r>
            <a:r>
              <a:rPr lang="en-US" dirty="0" smtClean="0"/>
              <a:t>. </a:t>
            </a:r>
          </a:p>
          <a:p>
            <a:r>
              <a:rPr lang="en-US" dirty="0"/>
              <a:t>F</a:t>
            </a:r>
            <a:r>
              <a:rPr lang="en-US" dirty="0" smtClean="0"/>
              <a:t>oreground race as an expected point of analysis</a:t>
            </a:r>
          </a:p>
          <a:p>
            <a:r>
              <a:rPr lang="en-US" dirty="0"/>
              <a:t>M</a:t>
            </a:r>
            <a:r>
              <a:rPr lang="en-US" dirty="0" smtClean="0"/>
              <a:t>odel an open acknowledgment of how racial identity frames team decisions &amp; process</a:t>
            </a:r>
          </a:p>
          <a:p>
            <a:r>
              <a:rPr lang="en-US" dirty="0"/>
              <a:t>S</a:t>
            </a:r>
            <a:r>
              <a:rPr lang="en-US" dirty="0" smtClean="0"/>
              <a:t>how you sit with difference – talking about how you acknowledge &amp; negotiate teaching team members experiencing the classroom differently</a:t>
            </a:r>
          </a:p>
          <a:p>
            <a:r>
              <a:rPr lang="en-US" dirty="0"/>
              <a:t>A</a:t>
            </a:r>
            <a:r>
              <a:rPr lang="en-US" dirty="0" smtClean="0"/>
              <a:t>ddress racial imbalance in the teaching team’s operation, dynamics &amp; decision-making – micro aggressions, power asymmetries</a:t>
            </a:r>
          </a:p>
          <a:p>
            <a:r>
              <a:rPr lang="en-US" dirty="0" smtClean="0"/>
              <a:t>Demonstrate how to engage in difficult conversations in a way focused on behaviors not personhood, &amp; on learned white supremacy not essential moral differences or failings</a:t>
            </a:r>
          </a:p>
          <a:p>
            <a:r>
              <a:rPr lang="en-US" dirty="0"/>
              <a:t>F</a:t>
            </a:r>
            <a:r>
              <a:rPr lang="en-US" dirty="0" smtClean="0"/>
              <a:t>acilitate racial affinity groups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26" y="179382"/>
            <a:ext cx="3107010" cy="285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93" y="3736622"/>
            <a:ext cx="3122343" cy="2963332"/>
          </a:xfrm>
          <a:prstGeom prst="rect">
            <a:avLst/>
          </a:prstGeom>
        </p:spPr>
      </p:pic>
    </p:spTree>
    <p:extLst>
      <p:ext uri="{BB962C8B-B14F-4D97-AF65-F5344CB8AC3E}">
        <p14:creationId xmlns:p14="http://schemas.microsoft.com/office/powerpoint/2010/main" val="124681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4710"/>
          </a:xfrm>
        </p:spPr>
        <p:txBody>
          <a:bodyPr/>
          <a:lstStyle/>
          <a:p>
            <a:pPr algn="ctr"/>
            <a:r>
              <a:rPr lang="en-US" b="1" i="1" dirty="0" smtClean="0">
                <a:solidFill>
                  <a:srgbClr val="FF0000"/>
                </a:solidFill>
              </a:rPr>
              <a:t>MODELING</a:t>
            </a:r>
            <a:endParaRPr lang="en-US" b="1" i="1" dirty="0">
              <a:solidFill>
                <a:srgbClr val="FF0000"/>
              </a:solidFill>
            </a:endParaRPr>
          </a:p>
        </p:txBody>
      </p:sp>
      <p:sp>
        <p:nvSpPr>
          <p:cNvPr id="3" name="Content Placeholder 2"/>
          <p:cNvSpPr>
            <a:spLocks noGrp="1"/>
          </p:cNvSpPr>
          <p:nvPr>
            <p:ph idx="1"/>
          </p:nvPr>
        </p:nvSpPr>
        <p:spPr>
          <a:xfrm>
            <a:off x="0" y="903110"/>
            <a:ext cx="12192000" cy="5954889"/>
          </a:xfrm>
          <a:solidFill>
            <a:schemeClr val="accent2">
              <a:lumMod val="20000"/>
              <a:lumOff val="80000"/>
            </a:schemeClr>
          </a:solidFill>
        </p:spPr>
        <p:txBody>
          <a:bodyPr>
            <a:noAutofit/>
          </a:bodyPr>
          <a:lstStyle/>
          <a:p>
            <a:pPr algn="ctr"/>
            <a:r>
              <a:rPr lang="en-US" sz="3600" dirty="0" smtClean="0"/>
              <a:t>how our racial identity frames our actions &amp; choices</a:t>
            </a:r>
          </a:p>
          <a:p>
            <a:pPr algn="ctr"/>
            <a:r>
              <a:rPr lang="en-US" sz="3600" dirty="0" smtClean="0"/>
              <a:t>the structural blindness we carry re. other racial groups</a:t>
            </a:r>
          </a:p>
          <a:p>
            <a:pPr algn="ctr"/>
            <a:r>
              <a:rPr lang="en-US" sz="3600" dirty="0" smtClean="0"/>
              <a:t>how addressing racial issues is part of good leadership</a:t>
            </a:r>
          </a:p>
          <a:p>
            <a:pPr algn="ctr"/>
            <a:r>
              <a:rPr lang="en-US" sz="3600" dirty="0" smtClean="0"/>
              <a:t>how we struggle to understand  &amp; negotiate racism we witness &amp; enact </a:t>
            </a:r>
          </a:p>
          <a:p>
            <a:pPr algn="ctr"/>
            <a:r>
              <a:rPr lang="en-US" sz="3600" dirty="0"/>
              <a:t>h</a:t>
            </a:r>
            <a:r>
              <a:rPr lang="en-US" sz="3600" dirty="0" smtClean="0"/>
              <a:t>ow we uncover assumptions that have been challenged</a:t>
            </a:r>
            <a:endParaRPr lang="en-US" sz="3600" dirty="0" smtClean="0"/>
          </a:p>
          <a:p>
            <a:pPr algn="ctr"/>
            <a:r>
              <a:rPr lang="en-US" sz="3600" dirty="0" smtClean="0"/>
              <a:t>how we experience racism &amp; racial </a:t>
            </a:r>
            <a:r>
              <a:rPr lang="en-US" sz="3600" dirty="0" err="1" smtClean="0"/>
              <a:t>microaggressions</a:t>
            </a:r>
            <a:endParaRPr lang="en-US" sz="3600" dirty="0" smtClean="0"/>
          </a:p>
          <a:p>
            <a:pPr algn="ctr"/>
            <a:r>
              <a:rPr lang="en-US" sz="3600" dirty="0" smtClean="0"/>
              <a:t>how we practice self-care in the face of battle fatigue </a:t>
            </a:r>
          </a:p>
          <a:p>
            <a:pPr algn="ctr"/>
            <a:r>
              <a:rPr lang="en-US" sz="3600" dirty="0" smtClean="0"/>
              <a:t>how we build communities of support</a:t>
            </a:r>
          </a:p>
        </p:txBody>
      </p:sp>
    </p:spTree>
    <p:extLst>
      <p:ext uri="{BB962C8B-B14F-4D97-AF65-F5344CB8AC3E}">
        <p14:creationId xmlns:p14="http://schemas.microsoft.com/office/powerpoint/2010/main" val="123403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37956" cy="6857999"/>
          </a:xfrm>
        </p:spPr>
        <p:txBody>
          <a:bodyPr>
            <a:normAutofit/>
          </a:bodyPr>
          <a:lstStyle/>
          <a:p>
            <a:r>
              <a:rPr lang="en-US" sz="2000" dirty="0" smtClean="0">
                <a:hlinkClick r:id="rId2"/>
              </a:rPr>
              <a:t/>
            </a:r>
            <a:br>
              <a:rPr lang="en-US" sz="2000" dirty="0" smtClean="0">
                <a:hlinkClick r:id="rId2"/>
              </a:rPr>
            </a:br>
            <a:r>
              <a:rPr lang="en-US" sz="2000" dirty="0">
                <a:hlinkClick r:id="rId2"/>
              </a:rPr>
              <a:t/>
            </a:r>
            <a:br>
              <a:rPr lang="en-US" sz="2000" dirty="0">
                <a:hlinkClick r:id="rId2"/>
              </a:rPr>
            </a:br>
            <a:r>
              <a:rPr lang="en-US" sz="2000" dirty="0" smtClean="0">
                <a:hlinkClick r:id="rId2"/>
              </a:rPr>
              <a:t>https://www.citybureau.org/notebook/2019/12/19/safe-spaces-brave-spaces-and-why-we-gon-be-alright</a:t>
            </a:r>
            <a:r>
              <a:rPr lang="en-US" sz="2000" dirty="0" smtClean="0"/>
              <a:t/>
            </a:r>
            <a:br>
              <a:rPr lang="en-US" sz="2000" dirty="0" smtClean="0"/>
            </a:br>
            <a:r>
              <a:rPr lang="en-US" sz="2000" dirty="0" smtClean="0"/>
              <a:t/>
            </a:r>
            <a:br>
              <a:rPr lang="en-US" sz="2000" dirty="0" smtClean="0"/>
            </a:br>
            <a:r>
              <a:rPr lang="en-US" sz="2000" dirty="0" smtClean="0">
                <a:hlinkClick r:id="rId3"/>
              </a:rPr>
              <a:t>https://onlinelibrary.wiley.com/doi/abs/10.1002/9781119548492.ch4</a:t>
            </a:r>
            <a:r>
              <a:rPr lang="en-US" sz="2000" dirty="0" smtClean="0"/>
              <a:t/>
            </a:r>
            <a:br>
              <a:rPr lang="en-US" sz="2000" dirty="0" smtClean="0"/>
            </a:br>
            <a:endParaRPr lang="en-US" sz="2000" dirty="0">
              <a:latin typeface="+mn-lt"/>
            </a:endParaRPr>
          </a:p>
        </p:txBody>
      </p:sp>
      <p:sp>
        <p:nvSpPr>
          <p:cNvPr id="3" name="Content Placeholder 2"/>
          <p:cNvSpPr>
            <a:spLocks noGrp="1"/>
          </p:cNvSpPr>
          <p:nvPr>
            <p:ph idx="1"/>
          </p:nvPr>
        </p:nvSpPr>
        <p:spPr>
          <a:xfrm>
            <a:off x="5937956" y="0"/>
            <a:ext cx="6254044" cy="6858000"/>
          </a:xfrm>
          <a:solidFill>
            <a:schemeClr val="accent4">
              <a:lumMod val="20000"/>
              <a:lumOff val="80000"/>
            </a:schemeClr>
          </a:solidFill>
        </p:spPr>
        <p:txBody>
          <a:bodyPr>
            <a:normAutofit fontScale="92500" lnSpcReduction="10000"/>
          </a:bodyPr>
          <a:lstStyle/>
          <a:p>
            <a:pPr algn="ctr"/>
            <a:r>
              <a:rPr lang="en-US" dirty="0" smtClean="0">
                <a:latin typeface="+mn-lt"/>
              </a:rPr>
              <a:t/>
            </a:r>
            <a:br>
              <a:rPr lang="en-US" dirty="0" smtClean="0">
                <a:latin typeface="+mn-lt"/>
              </a:rPr>
            </a:br>
            <a:r>
              <a:rPr lang="en-US" dirty="0" smtClean="0">
                <a:solidFill>
                  <a:srgbClr val="FF0000"/>
                </a:solidFill>
                <a:latin typeface="+mn-lt"/>
              </a:rPr>
              <a:t>The normality of strong emotions &amp; feelings being expressed – anger, frustration, sadness, fatigue, desperation, confusion, anxiety </a:t>
            </a: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solidFill>
                  <a:srgbClr val="0070C0"/>
                </a:solidFill>
                <a:latin typeface="+mn-lt"/>
              </a:rPr>
              <a:t>The discomfort that lies ahead that is completely predictable &amp; ‘normal’</a:t>
            </a: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solidFill>
                  <a:srgbClr val="00B050"/>
                </a:solidFill>
                <a:latin typeface="+mn-lt"/>
              </a:rPr>
              <a:t>The lack of closure </a:t>
            </a: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solidFill>
                  <a:srgbClr val="7030A0"/>
                </a:solidFill>
                <a:latin typeface="+mn-lt"/>
              </a:rPr>
              <a:t>The normality of silence as a necessary dynamic as we make sense of starkly different racial realities – beginning all discussions with a deliberately named period of silence; viewing multiple silences as necessary not awkward</a:t>
            </a: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latin typeface="+mn-lt"/>
              </a:rPr>
              <a:t>The commitment to understanding others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78" y="376063"/>
            <a:ext cx="3822700" cy="21209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78" y="4438184"/>
            <a:ext cx="4140607" cy="2419815"/>
          </a:xfrm>
          <a:prstGeom prst="rect">
            <a:avLst/>
          </a:prstGeom>
        </p:spPr>
      </p:pic>
    </p:spTree>
    <p:extLst>
      <p:ext uri="{BB962C8B-B14F-4D97-AF65-F5344CB8AC3E}">
        <p14:creationId xmlns:p14="http://schemas.microsoft.com/office/powerpoint/2010/main" val="139157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152444" cy="6858000"/>
          </a:xfrm>
          <a:solidFill>
            <a:schemeClr val="accent6">
              <a:lumMod val="20000"/>
              <a:lumOff val="80000"/>
            </a:schemeClr>
          </a:solidFill>
        </p:spPr>
        <p:txBody>
          <a:bodyPr>
            <a:normAutofit fontScale="90000"/>
          </a:bodyPr>
          <a:lstStyle/>
          <a:p>
            <a:pPr algn="ct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3200" dirty="0" smtClean="0">
                <a:latin typeface="+mn-lt"/>
              </a:rPr>
              <a:t>An </a:t>
            </a:r>
            <a:r>
              <a:rPr lang="en-US" sz="3200" dirty="0">
                <a:solidFill>
                  <a:srgbClr val="FF0000"/>
                </a:solidFill>
                <a:latin typeface="+mn-lt"/>
              </a:rPr>
              <a:t>arithmetic level </a:t>
            </a:r>
            <a:r>
              <a:rPr lang="en-US" sz="3200" dirty="0">
                <a:latin typeface="+mn-lt"/>
              </a:rPr>
              <a:t>of understanding of the dynamics of pervasive, structural racism amongst many whites who have not thought much about racial identity &amp; whiteness </a:t>
            </a: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i="1" dirty="0">
                <a:latin typeface="+mn-lt"/>
              </a:rPr>
              <a:t>THIS IS A REASON FOR</a:t>
            </a:r>
            <a:br>
              <a:rPr lang="en-US" sz="3200" i="1" dirty="0">
                <a:latin typeface="+mn-lt"/>
              </a:rPr>
            </a:br>
            <a:r>
              <a:rPr lang="en-US" sz="3200" i="1" dirty="0">
                <a:latin typeface="+mn-lt"/>
              </a:rPr>
              <a:t>AFFINITY </a:t>
            </a:r>
            <a:r>
              <a:rPr lang="en-US" sz="3200" i="1" dirty="0" smtClean="0">
                <a:latin typeface="+mn-lt"/>
              </a:rPr>
              <a:t>GROUPS</a:t>
            </a:r>
            <a:r>
              <a:rPr lang="en-US" sz="2400" i="1" dirty="0" smtClean="0">
                <a:latin typeface="+mn-lt"/>
              </a:rPr>
              <a:t/>
            </a:r>
            <a:br>
              <a:rPr lang="en-US" sz="2400" i="1" dirty="0" smtClean="0">
                <a:latin typeface="+mn-lt"/>
              </a:rPr>
            </a:br>
            <a:r>
              <a:rPr lang="en-US" sz="2400" i="1" dirty="0" smtClean="0">
                <a:latin typeface="+mn-lt"/>
              </a:rPr>
              <a:t/>
            </a:r>
            <a:br>
              <a:rPr lang="en-US" sz="2400" i="1" dirty="0" smtClean="0">
                <a:latin typeface="+mn-lt"/>
              </a:rPr>
            </a:br>
            <a:r>
              <a:rPr lang="en-US" sz="1400" dirty="0" smtClean="0">
                <a:latin typeface="+mn-lt"/>
              </a:rPr>
              <a:t>Ali Michael 2015. </a:t>
            </a:r>
            <a:r>
              <a:rPr lang="en-US" sz="1400" i="1" dirty="0" smtClean="0">
                <a:latin typeface="+mn-lt"/>
              </a:rPr>
              <a:t>Raising race questions</a:t>
            </a:r>
            <a:r>
              <a:rPr lang="en-US" sz="1400" dirty="0" smtClean="0">
                <a:latin typeface="+mn-lt"/>
              </a:rPr>
              <a:t>. New York: Teachers College Press</a:t>
            </a:r>
            <a:endParaRPr lang="en-US" sz="1400" dirty="0">
              <a:latin typeface="+mn-lt"/>
            </a:endParaRPr>
          </a:p>
        </p:txBody>
      </p:sp>
      <p:sp>
        <p:nvSpPr>
          <p:cNvPr id="3" name="Content Placeholder 2"/>
          <p:cNvSpPr>
            <a:spLocks noGrp="1"/>
          </p:cNvSpPr>
          <p:nvPr>
            <p:ph idx="1"/>
          </p:nvPr>
        </p:nvSpPr>
        <p:spPr>
          <a:xfrm>
            <a:off x="6152444" y="2"/>
            <a:ext cx="6039555" cy="6857998"/>
          </a:xfrm>
          <a:solidFill>
            <a:schemeClr val="accent1">
              <a:lumMod val="20000"/>
              <a:lumOff val="80000"/>
            </a:schemeClr>
          </a:solidFill>
        </p:spPr>
        <p:txBody>
          <a:bodyPr/>
          <a:lstStyle/>
          <a:p>
            <a:pPr algn="ctr"/>
            <a:endParaRPr lang="en-US" sz="3200" dirty="0" smtClean="0"/>
          </a:p>
          <a:p>
            <a:pPr algn="ctr"/>
            <a:r>
              <a:rPr lang="en-US" sz="3200" dirty="0" smtClean="0"/>
              <a:t>A </a:t>
            </a:r>
            <a:r>
              <a:rPr lang="en-US" sz="3200" dirty="0" smtClean="0">
                <a:solidFill>
                  <a:srgbClr val="FF0000"/>
                </a:solidFill>
              </a:rPr>
              <a:t>calculus level </a:t>
            </a:r>
            <a:r>
              <a:rPr lang="en-US" sz="3200" dirty="0" smtClean="0"/>
              <a:t>of understanding amongst Black, Indigenous and People of Color (BIPOC) who have negotiated the dynamics of structural racism all their lives &amp; are tired of </a:t>
            </a:r>
            <a:r>
              <a:rPr lang="en-US" sz="3200" i="1" dirty="0" smtClean="0"/>
              <a:t>WITNESSING ‘WOKENESS’ </a:t>
            </a:r>
            <a:r>
              <a:rPr lang="en-US" sz="3200" dirty="0" smtClean="0"/>
              <a:t>in White people coming to new racial awareness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084" y="336427"/>
            <a:ext cx="4038600" cy="2019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221" y="4428988"/>
            <a:ext cx="3810000" cy="2133600"/>
          </a:xfrm>
          <a:prstGeom prst="rect">
            <a:avLst/>
          </a:prstGeom>
        </p:spPr>
      </p:pic>
    </p:spTree>
    <p:extLst>
      <p:ext uri="{BB962C8B-B14F-4D97-AF65-F5344CB8AC3E}">
        <p14:creationId xmlns:p14="http://schemas.microsoft.com/office/powerpoint/2010/main" val="143357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5688"/>
          </a:xfrm>
        </p:spPr>
        <p:txBody>
          <a:bodyPr/>
          <a:lstStyle/>
          <a:p>
            <a:r>
              <a:rPr lang="en-US" b="1" i="1" smtClean="0">
                <a:solidFill>
                  <a:srgbClr val="FF0000"/>
                </a:solidFill>
              </a:rPr>
              <a:t>The Fatigue of WWW - Witnessing White Woke-ness</a:t>
            </a:r>
            <a:endParaRPr lang="en-US"/>
          </a:p>
        </p:txBody>
      </p:sp>
      <p:sp>
        <p:nvSpPr>
          <p:cNvPr id="3" name="Content Placeholder 2"/>
          <p:cNvSpPr>
            <a:spLocks noGrp="1"/>
          </p:cNvSpPr>
          <p:nvPr>
            <p:ph idx="1"/>
          </p:nvPr>
        </p:nvSpPr>
        <p:spPr>
          <a:xfrm>
            <a:off x="0" y="925688"/>
            <a:ext cx="12192000" cy="5932311"/>
          </a:xfrm>
          <a:solidFill>
            <a:schemeClr val="accent2">
              <a:lumMod val="20000"/>
              <a:lumOff val="80000"/>
            </a:schemeClr>
          </a:solidFill>
        </p:spPr>
        <p:txBody>
          <a:bodyPr>
            <a:normAutofit fontScale="85000" lnSpcReduction="20000"/>
          </a:bodyPr>
          <a:lstStyle/>
          <a:p>
            <a:pPr marL="0" lvl="0" indent="0">
              <a:lnSpc>
                <a:spcPct val="100000"/>
              </a:lnSpc>
              <a:spcBef>
                <a:spcPts val="0"/>
              </a:spcBef>
              <a:buNone/>
            </a:pPr>
            <a:r>
              <a:rPr lang="en-US" dirty="0" smtClean="0"/>
              <a:t>“I honestly have been having a hard time being in predominately white classes lately as people in this country realize, </a:t>
            </a:r>
            <a:r>
              <a:rPr lang="en-US" i="1" dirty="0" smtClean="0"/>
              <a:t>again</a:t>
            </a:r>
            <a:r>
              <a:rPr lang="en-US" dirty="0" smtClean="0"/>
              <a:t>, the issues that exist in America for Black people.</a:t>
            </a:r>
          </a:p>
          <a:p>
            <a:pPr marL="0" lvl="0" indent="0">
              <a:lnSpc>
                <a:spcPct val="100000"/>
              </a:lnSpc>
              <a:spcBef>
                <a:spcPts val="0"/>
              </a:spcBef>
              <a:buNone/>
            </a:pPr>
            <a:r>
              <a:rPr lang="en-US" dirty="0" smtClean="0"/>
              <a:t> </a:t>
            </a:r>
          </a:p>
          <a:p>
            <a:pPr marL="0" lvl="0" indent="0">
              <a:lnSpc>
                <a:spcPct val="100000"/>
              </a:lnSpc>
              <a:spcBef>
                <a:spcPts val="0"/>
              </a:spcBef>
              <a:buNone/>
            </a:pPr>
            <a:r>
              <a:rPr lang="en-US" dirty="0" smtClean="0"/>
              <a:t>While she was giving her long spiel on her good work, I couldn't figure out where to place my feelings. I could see it from a mile away; I even prepped myself for it before the class.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I prepared for </a:t>
            </a:r>
            <a:r>
              <a:rPr lang="en-US" i="1" dirty="0" smtClean="0"/>
              <a:t>THIS</a:t>
            </a:r>
            <a:r>
              <a:rPr lang="en-US" dirty="0" smtClean="0"/>
              <a:t>, but I still wasn’t ready. Her actions were </a:t>
            </a:r>
            <a:r>
              <a:rPr lang="en-US" dirty="0" err="1" smtClean="0"/>
              <a:t>soooo</a:t>
            </a:r>
            <a:r>
              <a:rPr lang="en-US" dirty="0" smtClean="0"/>
              <a:t> predictable, well, to me. It was something I knew was bound to happen in a class placed right in the heart of the world grappling with whether or not Black lives matter. But still I felt completely uncomfortable, sick.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Now, I am not one to dim anyone's light, but all I felt like saying was, "oh, okay. That's cute. You want a cookie?"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I couldn't help but think, "this is not something new, why is it new to you? Why are you just now having these conversations?"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I do not know this woman and may never have a class with her again; however, I will always remember what she did and how it made me feel.” </a:t>
            </a:r>
          </a:p>
          <a:p>
            <a:pPr marL="0" lvl="0" indent="0">
              <a:lnSpc>
                <a:spcPct val="100000"/>
              </a:lnSpc>
              <a:spcBef>
                <a:spcPts val="0"/>
              </a:spcBef>
              <a:buNone/>
            </a:pPr>
            <a:r>
              <a:rPr lang="en-US" sz="2000" dirty="0" smtClean="0"/>
              <a:t>                                                Carmina Maye 2020 </a:t>
            </a:r>
            <a:r>
              <a:rPr lang="en-US" sz="2000" i="1" dirty="0" smtClean="0"/>
              <a:t>I Really Wanted this to Be a Poem</a:t>
            </a:r>
            <a:r>
              <a:rPr lang="en-US" sz="2000" dirty="0" smtClean="0"/>
              <a:t>. (Teachers College, Columbia University, New York)</a:t>
            </a:r>
          </a:p>
          <a:p>
            <a:endParaRPr lang="en-US" dirty="0"/>
          </a:p>
        </p:txBody>
      </p:sp>
    </p:spTree>
    <p:extLst>
      <p:ext uri="{BB962C8B-B14F-4D97-AF65-F5344CB8AC3E}">
        <p14:creationId xmlns:p14="http://schemas.microsoft.com/office/powerpoint/2010/main" val="78312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276622" cy="6857999"/>
          </a:xfrm>
          <a:solidFill>
            <a:schemeClr val="accent1">
              <a:lumMod val="20000"/>
              <a:lumOff val="80000"/>
            </a:schemeClr>
          </a:solidFill>
        </p:spPr>
        <p:txBody>
          <a:bodyPr>
            <a:normAutofit/>
          </a:bodyPr>
          <a:lstStyle/>
          <a:p>
            <a:pPr algn="ct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b="1" i="1" dirty="0" smtClean="0">
                <a:solidFill>
                  <a:srgbClr val="FF0000"/>
                </a:solidFill>
                <a:latin typeface="+mn-lt"/>
              </a:rPr>
              <a:t>WHITE AFFINITY GROUPS</a:t>
            </a:r>
            <a:r>
              <a:rPr lang="en-US" sz="2400" dirty="0" smtClean="0"/>
              <a:t/>
            </a:r>
            <a:br>
              <a:rPr lang="en-US" sz="2400" dirty="0" smtClean="0"/>
            </a:br>
            <a:r>
              <a:rPr lang="en-US" sz="2400" dirty="0" smtClean="0">
                <a:latin typeface="+mn-lt"/>
              </a:rPr>
              <a:t>No need to prove oneself as a “good, woke White person” – or to declare </a:t>
            </a:r>
            <a:r>
              <a:rPr lang="en-US" sz="2400" dirty="0" err="1" smtClean="0">
                <a:latin typeface="+mn-lt"/>
              </a:rPr>
              <a:t>allyship</a:t>
            </a: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No opportunity to ask BIPOC to educate White people on race</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Lessens fear of saying the ‘wrong’ thing in front of BIPOC peers</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Removes temptation to ‘confess’ to racism &amp; ask absolution from BIPOC</a:t>
            </a:r>
            <a:endParaRPr lang="en-US" sz="2400" dirty="0">
              <a:latin typeface="+mn-lt"/>
            </a:endParaRPr>
          </a:p>
        </p:txBody>
      </p:sp>
      <p:sp>
        <p:nvSpPr>
          <p:cNvPr id="3" name="Content Placeholder 2"/>
          <p:cNvSpPr>
            <a:spLocks noGrp="1"/>
          </p:cNvSpPr>
          <p:nvPr>
            <p:ph idx="1"/>
          </p:nvPr>
        </p:nvSpPr>
        <p:spPr>
          <a:xfrm>
            <a:off x="6276622" y="0"/>
            <a:ext cx="5915378" cy="6857999"/>
          </a:xfrm>
          <a:solidFill>
            <a:schemeClr val="accent4">
              <a:lumMod val="20000"/>
              <a:lumOff val="80000"/>
            </a:schemeClr>
          </a:solidFill>
        </p:spPr>
        <p:txBody>
          <a:bodyPr/>
          <a:lstStyle/>
          <a:p>
            <a:pPr algn="ctr"/>
            <a:r>
              <a:rPr lang="en-US" sz="2400" b="1" i="1" dirty="0" smtClean="0">
                <a:solidFill>
                  <a:srgbClr val="FF0000"/>
                </a:solidFill>
              </a:rPr>
              <a:t>BIPOC AFFINITY GROUPS</a:t>
            </a:r>
          </a:p>
          <a:p>
            <a:pPr algn="ctr"/>
            <a:r>
              <a:rPr lang="en-US" sz="2400" dirty="0" smtClean="0"/>
              <a:t>No need to ‘take care’ of sensitivities of White egos</a:t>
            </a:r>
          </a:p>
          <a:p>
            <a:pPr algn="ctr"/>
            <a:r>
              <a:rPr lang="en-US" sz="2400" dirty="0" smtClean="0"/>
              <a:t>Chance to relax in real talk around experiences of racism</a:t>
            </a:r>
          </a:p>
          <a:p>
            <a:pPr algn="ctr"/>
            <a:r>
              <a:rPr lang="en-US" sz="2400" dirty="0" smtClean="0"/>
              <a:t>Can develop support networks &amp; provide emotional sustenance</a:t>
            </a:r>
          </a:p>
          <a:p>
            <a:pPr algn="ctr"/>
            <a:r>
              <a:rPr lang="en-US" sz="2400" dirty="0" smtClean="0"/>
              <a:t>Share knowledge of negotiating the White power structure</a:t>
            </a:r>
          </a:p>
          <a:p>
            <a:pPr algn="ctr"/>
            <a:r>
              <a:rPr lang="en-US" sz="2400" dirty="0" smtClean="0"/>
              <a:t>No requests to ‘teach’ Whites about race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45" y="100361"/>
            <a:ext cx="3187700" cy="2552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425" y="4086578"/>
            <a:ext cx="4003286" cy="2687444"/>
          </a:xfrm>
          <a:prstGeom prst="rect">
            <a:avLst/>
          </a:prstGeom>
        </p:spPr>
      </p:pic>
    </p:spTree>
    <p:extLst>
      <p:ext uri="{BB962C8B-B14F-4D97-AF65-F5344CB8AC3E}">
        <p14:creationId xmlns:p14="http://schemas.microsoft.com/office/powerpoint/2010/main" val="164801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43022" cy="6857999"/>
          </a:xfrm>
        </p:spPr>
        <p:txBody>
          <a:bodyPr/>
          <a:lstStyle/>
          <a:p>
            <a:pPr algn="ct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Hard Truths I’ve Learned as a White Instructor/Leader</a:t>
            </a:r>
            <a:endParaRPr lang="en-US" dirty="0"/>
          </a:p>
        </p:txBody>
      </p:sp>
      <p:sp>
        <p:nvSpPr>
          <p:cNvPr id="3" name="Content Placeholder 2"/>
          <p:cNvSpPr>
            <a:spLocks noGrp="1"/>
          </p:cNvSpPr>
          <p:nvPr>
            <p:ph idx="1"/>
          </p:nvPr>
        </p:nvSpPr>
        <p:spPr>
          <a:xfrm>
            <a:off x="4050852" y="0"/>
            <a:ext cx="8141147" cy="6857999"/>
          </a:xfrm>
          <a:solidFill>
            <a:schemeClr val="accent6">
              <a:lumMod val="20000"/>
              <a:lumOff val="80000"/>
            </a:schemeClr>
          </a:solidFill>
        </p:spPr>
        <p:txBody>
          <a:bodyPr>
            <a:normAutofit/>
          </a:bodyPr>
          <a:lstStyle/>
          <a:p>
            <a:pPr algn="ctr"/>
            <a:r>
              <a:rPr lang="en-US" sz="3200" dirty="0" smtClean="0"/>
              <a:t>I MUST call out racist behavior (including in myself) as soon as I see it. If I don’t I will have no credibility in eyes of BIPOC students &amp; colleagues</a:t>
            </a:r>
          </a:p>
          <a:p>
            <a:pPr algn="ctr"/>
            <a:r>
              <a:rPr lang="en-US" sz="3200" dirty="0" smtClean="0"/>
              <a:t>I MUST assume that for students and colleagues of color EVERYTHING is seen through the lens of race. For them, NOTHING is “race free”.</a:t>
            </a:r>
          </a:p>
          <a:p>
            <a:pPr algn="ctr"/>
            <a:r>
              <a:rPr lang="en-US" sz="3200" dirty="0" smtClean="0"/>
              <a:t>I MUST acknowledge my own racist behavior when it’s pointed out to me – not try to ‘explain’ it away, not protest my innocence</a:t>
            </a:r>
          </a:p>
          <a:p>
            <a:pPr algn="ctr"/>
            <a:r>
              <a:rPr lang="en-US" sz="3200" dirty="0" smtClean="0"/>
              <a:t>I MUST watch out for the dangers of preaching, disdaining &amp; withholding* </a:t>
            </a:r>
          </a:p>
          <a:p>
            <a:r>
              <a:rPr lang="en-US" sz="1200" dirty="0" smtClean="0"/>
              <a:t>* European American Collaborative Challenging Whiteness. 2010. White on white:  Developing capacity to communicate about race with critical humility” In, V. Sheared, J. Johnson-Bailey, S.A.J. Colin III, E. Peterson and S. Brookfield (Eds.).  </a:t>
            </a:r>
            <a:r>
              <a:rPr lang="en-US" sz="1200" i="1" dirty="0" smtClean="0"/>
              <a:t>The handbook of race and adult education: A resource for dialogue on racism</a:t>
            </a:r>
            <a:r>
              <a:rPr lang="en-US" sz="1200" dirty="0" smtClean="0"/>
              <a:t>.  San Francisco: </a:t>
            </a:r>
            <a:r>
              <a:rPr lang="en-US" sz="1200" dirty="0" err="1" smtClean="0"/>
              <a:t>Jossey</a:t>
            </a:r>
            <a:r>
              <a:rPr lang="en-US" sz="1200" dirty="0" smtClean="0"/>
              <a:t>-Bass.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9" y="0"/>
            <a:ext cx="3958683" cy="4129088"/>
          </a:xfrm>
          <a:prstGeom prst="rect">
            <a:avLst/>
          </a:prstGeom>
        </p:spPr>
      </p:pic>
    </p:spTree>
    <p:extLst>
      <p:ext uri="{BB962C8B-B14F-4D97-AF65-F5344CB8AC3E}">
        <p14:creationId xmlns:p14="http://schemas.microsoft.com/office/powerpoint/2010/main" val="103763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49511" cy="6857999"/>
          </a:xfrm>
        </p:spPr>
        <p:txBody>
          <a:bodyPr>
            <a:normAutofit fontScale="90000"/>
          </a:bodyPr>
          <a:lstStyle/>
          <a:p>
            <a:pPr algn="ct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smtClean="0">
                <a:solidFill>
                  <a:srgbClr val="FF0000"/>
                </a:solidFill>
              </a:rPr>
              <a:t>Hard Truths I’ve Learned as a White Instructor/Leader</a:t>
            </a:r>
            <a:endParaRPr lang="en-US" dirty="0"/>
          </a:p>
        </p:txBody>
      </p:sp>
      <p:sp>
        <p:nvSpPr>
          <p:cNvPr id="3" name="Content Placeholder 2"/>
          <p:cNvSpPr>
            <a:spLocks noGrp="1"/>
          </p:cNvSpPr>
          <p:nvPr>
            <p:ph idx="1"/>
          </p:nvPr>
        </p:nvSpPr>
        <p:spPr>
          <a:xfrm>
            <a:off x="3849510" y="0"/>
            <a:ext cx="8342490" cy="6857999"/>
          </a:xfrm>
          <a:solidFill>
            <a:schemeClr val="accent6">
              <a:lumMod val="20000"/>
              <a:lumOff val="80000"/>
            </a:schemeClr>
          </a:solidFill>
        </p:spPr>
        <p:txBody>
          <a:bodyPr>
            <a:noAutofit/>
          </a:bodyPr>
          <a:lstStyle/>
          <a:p>
            <a:pPr algn="ctr"/>
            <a:r>
              <a:rPr lang="en-US" sz="3200" dirty="0" smtClean="0"/>
              <a:t>I MUST NEVER invoke “being respectful” as a way to avoid difficult conversations around racism.</a:t>
            </a:r>
          </a:p>
          <a:p>
            <a:pPr algn="ctr"/>
            <a:r>
              <a:rPr lang="en-US" sz="3200" dirty="0" smtClean="0"/>
              <a:t>I MUST NEVER claim to be an “ally”, “accomplice” “co-conspirator”– but must act in those ways</a:t>
            </a:r>
          </a:p>
          <a:p>
            <a:pPr algn="ctr"/>
            <a:r>
              <a:rPr lang="en-US" sz="3200" dirty="0" smtClean="0"/>
              <a:t>I MUST NEVER ask people of color to teach me about racism – figuring out what whites should do is MY responsibility.</a:t>
            </a:r>
          </a:p>
          <a:p>
            <a:pPr algn="ctr"/>
            <a:r>
              <a:rPr lang="en-US" sz="3200" dirty="0" smtClean="0"/>
              <a:t>I MUST NEVER ask a BIPOC student or colleague to speak for their race</a:t>
            </a:r>
          </a:p>
          <a:p>
            <a:pPr algn="ctr"/>
            <a:r>
              <a:rPr lang="en-US" sz="3200" dirty="0" smtClean="0"/>
              <a:t>I MUST NEVER “confess” my racism so as to seek “absolution” from BIPOC students &amp; colleagues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668889" cy="3973688"/>
          </a:xfrm>
          <a:prstGeom prst="rect">
            <a:avLst/>
          </a:prstGeom>
        </p:spPr>
      </p:pic>
    </p:spTree>
    <p:extLst>
      <p:ext uri="{BB962C8B-B14F-4D97-AF65-F5344CB8AC3E}">
        <p14:creationId xmlns:p14="http://schemas.microsoft.com/office/powerpoint/2010/main" val="187185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70400" cy="6857999"/>
          </a:xfrm>
        </p:spPr>
        <p:txBody>
          <a:bodyPr>
            <a:normAutofit fontScale="90000"/>
          </a:bodyPr>
          <a:lstStyle/>
          <a:p>
            <a:pPr algn="ct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smtClean="0">
                <a:solidFill>
                  <a:srgbClr val="FF0000"/>
                </a:solidFill>
                <a:latin typeface="+mn-lt"/>
              </a:rPr>
              <a:t>Circle of Voices</a:t>
            </a:r>
            <a:br>
              <a:rPr lang="en-US" dirty="0" smtClean="0">
                <a:solidFill>
                  <a:srgbClr val="FF0000"/>
                </a:solidFill>
                <a:latin typeface="+mn-lt"/>
              </a:rPr>
            </a:br>
            <a:r>
              <a:rPr lang="en-US" dirty="0" smtClean="0">
                <a:solidFill>
                  <a:srgbClr val="FF0000"/>
                </a:solidFill>
                <a:latin typeface="+mn-lt"/>
              </a:rPr>
              <a:t/>
            </a:r>
            <a:br>
              <a:rPr lang="en-US" dirty="0" smtClean="0">
                <a:solidFill>
                  <a:srgbClr val="FF0000"/>
                </a:solidFill>
                <a:latin typeface="+mn-lt"/>
              </a:rPr>
            </a:br>
            <a:r>
              <a:rPr lang="en-US" sz="1600" dirty="0" smtClean="0">
                <a:latin typeface="+mn-lt"/>
              </a:rPr>
              <a:t>S. Brookfield &amp; S. </a:t>
            </a:r>
            <a:r>
              <a:rPr lang="en-US" sz="1600" dirty="0" err="1" smtClean="0">
                <a:latin typeface="+mn-lt"/>
              </a:rPr>
              <a:t>Preskill</a:t>
            </a:r>
            <a:r>
              <a:rPr lang="en-US" sz="1600" dirty="0" smtClean="0">
                <a:latin typeface="+mn-lt"/>
              </a:rPr>
              <a:t>. 2015. </a:t>
            </a:r>
            <a:r>
              <a:rPr lang="en-US" sz="1600" i="1" dirty="0" smtClean="0">
                <a:latin typeface="+mn-lt"/>
              </a:rPr>
              <a:t>The Discussion Book: 50 Great Ways to Get </a:t>
            </a:r>
            <a:r>
              <a:rPr lang="en-US" sz="1600" i="1" dirty="0">
                <a:latin typeface="+mn-lt"/>
              </a:rPr>
              <a:t>P</a:t>
            </a:r>
            <a:r>
              <a:rPr lang="en-US" sz="1600" i="1" dirty="0" smtClean="0">
                <a:latin typeface="+mn-lt"/>
              </a:rPr>
              <a:t>eople Talking</a:t>
            </a:r>
            <a:r>
              <a:rPr lang="en-US" sz="1600" dirty="0" smtClean="0">
                <a:latin typeface="+mn-lt"/>
              </a:rPr>
              <a:t>. Hoboken, NJ: Wiley.</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4470400" y="0"/>
            <a:ext cx="7721600" cy="6857999"/>
          </a:xfrm>
          <a:solidFill>
            <a:schemeClr val="accent5">
              <a:lumMod val="20000"/>
              <a:lumOff val="80000"/>
            </a:schemeClr>
          </a:solidFill>
        </p:spPr>
        <p:txBody>
          <a:bodyPr>
            <a:normAutofit/>
          </a:bodyPr>
          <a:lstStyle/>
          <a:p>
            <a:pPr algn="ctr"/>
            <a:endParaRPr lang="en-US" sz="3600" dirty="0"/>
          </a:p>
          <a:p>
            <a:pPr algn="ctr"/>
            <a:r>
              <a:rPr lang="en-US" sz="3600" dirty="0" smtClean="0"/>
              <a:t>Requires every person to speak but in a way that’s as non-threatening as possible </a:t>
            </a:r>
            <a:r>
              <a:rPr lang="mr-IN" sz="3600" dirty="0" smtClean="0"/>
              <a:t>–</a:t>
            </a:r>
            <a:r>
              <a:rPr lang="en-US" sz="3600" dirty="0" smtClean="0"/>
              <a:t> important for subsequent participation</a:t>
            </a:r>
          </a:p>
          <a:p>
            <a:pPr algn="ctr"/>
            <a:r>
              <a:rPr lang="en-US" sz="3600" dirty="0" smtClean="0"/>
              <a:t>Designed to elicit a variety of perspectives &amp; to stop the discussion being channeled prematurely into one analysis or viewpoint</a:t>
            </a:r>
          </a:p>
          <a:p>
            <a:pPr algn="ctr"/>
            <a:r>
              <a:rPr lang="en-US" sz="3600" dirty="0" smtClean="0"/>
              <a:t> Trains us in habits of careful listening</a:t>
            </a:r>
          </a:p>
          <a:p>
            <a:pPr algn="ctr"/>
            <a:r>
              <a:rPr lang="en-US" sz="3600" dirty="0" smtClean="0"/>
              <a:t>Encourages conversation to build on earlier contributions &amp; go deeper</a:t>
            </a:r>
            <a:endParaRPr lang="en-US" sz="3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70400" cy="3623733"/>
          </a:xfrm>
          <a:prstGeom prst="rect">
            <a:avLst/>
          </a:prstGeom>
        </p:spPr>
      </p:pic>
    </p:spTree>
    <p:extLst>
      <p:ext uri="{BB962C8B-B14F-4D97-AF65-F5344CB8AC3E}">
        <p14:creationId xmlns:p14="http://schemas.microsoft.com/office/powerpoint/2010/main" val="126277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15556" cy="6857999"/>
          </a:xfrm>
        </p:spPr>
        <p:txBody>
          <a:bodyPr>
            <a:normAutofit fontScale="90000"/>
          </a:bodyPr>
          <a:lstStyle/>
          <a:p>
            <a:pPr algn="ctr"/>
            <a:r>
              <a:rPr lang="en-US" b="1" i="1" dirty="0" smtClean="0">
                <a:solidFill>
                  <a:srgbClr val="FF0000"/>
                </a:solidFill>
              </a:rPr>
              <a:t/>
            </a:r>
            <a:br>
              <a:rPr lang="en-US" b="1" i="1" dirty="0" smtClean="0">
                <a:solidFill>
                  <a:srgbClr val="FF0000"/>
                </a:solidFill>
              </a:rPr>
            </a:br>
            <a:r>
              <a:rPr lang="en-US" b="1" i="1" dirty="0" smtClean="0">
                <a:solidFill>
                  <a:srgbClr val="FF0000"/>
                </a:solidFill>
              </a:rPr>
              <a:t/>
            </a:r>
            <a:br>
              <a:rPr lang="en-US" b="1" i="1" dirty="0" smtClean="0">
                <a:solidFill>
                  <a:srgbClr val="FF0000"/>
                </a:solidFill>
              </a:rPr>
            </a:br>
            <a:r>
              <a:rPr lang="en-US" sz="6000" b="1" i="1" dirty="0" smtClean="0">
                <a:solidFill>
                  <a:srgbClr val="7030A0"/>
                </a:solidFill>
              </a:rPr>
              <a:t>Circle of Voices</a:t>
            </a: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sz="4900" b="1" i="1" dirty="0" smtClean="0">
                <a:solidFill>
                  <a:srgbClr val="FF0000"/>
                </a:solidFill>
              </a:rPr>
              <a:t>What are the chief difficulties you encounter as an instructor or leader when trying to get people to examine race as an issue?</a:t>
            </a: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endParaRPr lang="en-US" dirty="0"/>
          </a:p>
        </p:txBody>
      </p:sp>
      <p:sp>
        <p:nvSpPr>
          <p:cNvPr id="3" name="Content Placeholder 2"/>
          <p:cNvSpPr>
            <a:spLocks noGrp="1"/>
          </p:cNvSpPr>
          <p:nvPr>
            <p:ph idx="1"/>
          </p:nvPr>
        </p:nvSpPr>
        <p:spPr>
          <a:xfrm>
            <a:off x="4515556" y="0"/>
            <a:ext cx="7676444" cy="6858000"/>
          </a:xfrm>
          <a:solidFill>
            <a:schemeClr val="accent4">
              <a:lumMod val="20000"/>
              <a:lumOff val="80000"/>
            </a:schemeClr>
          </a:solidFill>
        </p:spPr>
        <p:txBody>
          <a:bodyPr>
            <a:normAutofit lnSpcReduction="10000"/>
          </a:bodyPr>
          <a:lstStyle/>
          <a:p>
            <a:pPr>
              <a:defRPr/>
            </a:pPr>
            <a:r>
              <a:rPr lang="en-US" dirty="0" smtClean="0">
                <a:ea typeface="ＭＳ Ｐゴシック" charset="-128"/>
                <a:cs typeface="ＭＳ Ｐゴシック" charset="-128"/>
              </a:rPr>
              <a:t>PROCESS</a:t>
            </a:r>
            <a:r>
              <a:rPr lang="mr-IN" dirty="0" smtClean="0">
                <a:ea typeface="ＭＳ Ｐゴシック" charset="-128"/>
                <a:cs typeface="ＭＳ Ｐゴシック" charset="-128"/>
              </a:rPr>
              <a:t>…</a:t>
            </a:r>
            <a:endParaRPr lang="en-US" dirty="0" smtClean="0">
              <a:ea typeface="ＭＳ Ｐゴシック" charset="-128"/>
              <a:cs typeface="ＭＳ Ｐゴシック" charset="-128"/>
            </a:endParaRPr>
          </a:p>
          <a:p>
            <a:pPr>
              <a:defRPr/>
            </a:pPr>
            <a:r>
              <a:rPr lang="en-US" dirty="0" smtClean="0">
                <a:ea typeface="ＭＳ Ｐゴシック" charset="-128"/>
                <a:cs typeface="ＭＳ Ｐゴシック" charset="-128"/>
              </a:rPr>
              <a:t>Individuals </a:t>
            </a:r>
            <a:r>
              <a:rPr lang="en-US" dirty="0">
                <a:ea typeface="ＭＳ Ｐゴシック" charset="-128"/>
                <a:cs typeface="ＭＳ Ｐゴシック" charset="-128"/>
              </a:rPr>
              <a:t>reflect silently &amp; individually on the discussion topic or question (1-2 minutes). Then form groups of 5.</a:t>
            </a:r>
          </a:p>
          <a:p>
            <a:pPr>
              <a:defRPr/>
            </a:pPr>
            <a:r>
              <a:rPr lang="en-US" dirty="0">
                <a:ea typeface="ＭＳ Ｐゴシック" charset="-128"/>
                <a:cs typeface="ＭＳ Ｐゴシック" charset="-128"/>
              </a:rPr>
              <a:t>Participants go round the circle in order - each person has up to 1 minute of uninterrupted air time to give their viewpoint on the topic.  No interruptions are allowed</a:t>
            </a:r>
          </a:p>
          <a:p>
            <a:pPr>
              <a:defRPr/>
            </a:pPr>
            <a:r>
              <a:rPr lang="en-US" dirty="0">
                <a:ea typeface="ＭＳ Ｐゴシック" charset="-128"/>
                <a:cs typeface="ＭＳ Ｐゴシック" charset="-128"/>
              </a:rPr>
              <a:t>After all have spoken, people move into free discussion with the ground rule that every comment offered must somehow refer back to a comment made by </a:t>
            </a:r>
            <a:r>
              <a:rPr lang="en-US" b="1" dirty="0">
                <a:ea typeface="ＭＳ Ｐゴシック" charset="-128"/>
                <a:cs typeface="ＭＳ Ｐゴシック" charset="-128"/>
              </a:rPr>
              <a:t>someone else</a:t>
            </a:r>
            <a:r>
              <a:rPr lang="en-US" dirty="0">
                <a:ea typeface="ＭＳ Ｐゴシック" charset="-128"/>
                <a:cs typeface="ＭＳ Ｐゴシック" charset="-128"/>
              </a:rPr>
              <a:t> in the opening circle of voices.  This need </a:t>
            </a:r>
            <a:r>
              <a:rPr lang="en-US" b="1" dirty="0">
                <a:ea typeface="ＭＳ Ｐゴシック" charset="-128"/>
                <a:cs typeface="ＭＳ Ｐゴシック" charset="-128"/>
              </a:rPr>
              <a:t>NOT</a:t>
            </a:r>
            <a:r>
              <a:rPr lang="en-US" dirty="0">
                <a:ea typeface="ＭＳ Ｐゴシック" charset="-128"/>
                <a:cs typeface="ＭＳ Ｐゴシック" charset="-128"/>
              </a:rPr>
              <a:t> be agreement - it can be a disagreement, a question, an elaboration or extension, an illustration, </a:t>
            </a:r>
            <a:r>
              <a:rPr lang="en-US" dirty="0" smtClean="0">
                <a:ea typeface="ＭＳ Ｐゴシック" charset="-128"/>
                <a:cs typeface="ＭＳ Ｐゴシック" charset="-128"/>
              </a:rPr>
              <a:t>a request for clarification etc</a:t>
            </a:r>
            <a:r>
              <a:rPr lang="en-US" dirty="0">
                <a:ea typeface="ＭＳ Ｐゴシック" charset="-128"/>
                <a:cs typeface="ＭＳ Ｐゴシック" charset="-128"/>
              </a:rPr>
              <a:t>. </a:t>
            </a:r>
            <a:endParaRPr lang="en-US" dirty="0" smtClean="0">
              <a:ea typeface="ＭＳ Ｐゴシック" charset="-128"/>
              <a:cs typeface="ＭＳ Ｐゴシック" charset="-128"/>
            </a:endParaRPr>
          </a:p>
          <a:p>
            <a:pPr algn="ctr">
              <a:defRPr/>
            </a:pPr>
            <a:r>
              <a:rPr lang="en-US" dirty="0" smtClean="0">
                <a:ea typeface="ＭＳ Ｐゴシック" charset="-128"/>
                <a:cs typeface="ＭＳ Ｐゴシック" charset="-128"/>
              </a:rPr>
              <a:t>PLEASE KEEP A NOTE OF THE DIFFICULTIES SHARED SO WE CAN TALK ABOUT THESE  </a:t>
            </a:r>
          </a:p>
          <a:p>
            <a:pPr>
              <a:defRPr/>
            </a:pPr>
            <a:endParaRPr lang="en-US" dirty="0"/>
          </a:p>
        </p:txBody>
      </p:sp>
    </p:spTree>
    <p:extLst>
      <p:ext uri="{BB962C8B-B14F-4D97-AF65-F5344CB8AC3E}">
        <p14:creationId xmlns:p14="http://schemas.microsoft.com/office/powerpoint/2010/main" val="6327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7281333" cy="993422"/>
          </a:xfrm>
        </p:spPr>
        <p:txBody>
          <a:bodyPr/>
          <a:lstStyle/>
          <a:p>
            <a:r>
              <a:rPr lang="en-US" b="1" i="1" dirty="0" smtClean="0">
                <a:solidFill>
                  <a:srgbClr val="FF0000"/>
                </a:solidFill>
              </a:rPr>
              <a:t>How to access this power point</a:t>
            </a:r>
            <a:endParaRPr lang="en-US" dirty="0"/>
          </a:p>
        </p:txBody>
      </p:sp>
      <p:sp>
        <p:nvSpPr>
          <p:cNvPr id="3" name="Content Placeholder 2"/>
          <p:cNvSpPr>
            <a:spLocks noGrp="1"/>
          </p:cNvSpPr>
          <p:nvPr>
            <p:ph idx="1"/>
          </p:nvPr>
        </p:nvSpPr>
        <p:spPr>
          <a:xfrm>
            <a:off x="0" y="1106312"/>
            <a:ext cx="12192000" cy="5751688"/>
          </a:xfrm>
          <a:solidFill>
            <a:schemeClr val="accent6">
              <a:lumMod val="20000"/>
              <a:lumOff val="80000"/>
            </a:schemeClr>
          </a:solidFill>
        </p:spPr>
        <p:txBody>
          <a:bodyPr>
            <a:normAutofit lnSpcReduction="10000"/>
          </a:bodyPr>
          <a:lstStyle/>
          <a:p>
            <a:pPr algn="ctr"/>
            <a:r>
              <a:rPr lang="en-US" sz="4200" dirty="0" smtClean="0"/>
              <a:t>Go to my home page: </a:t>
            </a:r>
            <a:r>
              <a:rPr lang="en-US" sz="4200" dirty="0" smtClean="0">
                <a:hlinkClick r:id="rId2"/>
              </a:rPr>
              <a:t>http://www.stephenbrookfield.com/</a:t>
            </a:r>
            <a:endParaRPr lang="en-US" sz="4200" dirty="0" smtClean="0"/>
          </a:p>
          <a:p>
            <a:pPr algn="ctr"/>
            <a:r>
              <a:rPr lang="en-US" sz="4200" dirty="0" smtClean="0"/>
              <a:t>Click on the “Resources” link (top left, next to ‘Home’</a:t>
            </a:r>
          </a:p>
          <a:p>
            <a:pPr algn="ctr"/>
            <a:r>
              <a:rPr lang="en-US" sz="4200" dirty="0" smtClean="0"/>
              <a:t>Scroll down to power points &amp; pdf’s </a:t>
            </a:r>
            <a:r>
              <a:rPr lang="en-US" sz="4200" dirty="0" smtClean="0">
                <a:hlinkClick r:id="rId3"/>
              </a:rPr>
              <a:t>http://www.stephenbrookfield.com/powerpoints-pdfs</a:t>
            </a:r>
            <a:endParaRPr lang="en-US" sz="4200" dirty="0" smtClean="0"/>
          </a:p>
          <a:p>
            <a:pPr algn="ctr"/>
            <a:r>
              <a:rPr lang="en-US" sz="4200" dirty="0" smtClean="0"/>
              <a:t>This power point is the 1st one listed –</a:t>
            </a:r>
            <a:r>
              <a:rPr lang="en-US" sz="4200" i="1" dirty="0" smtClean="0">
                <a:solidFill>
                  <a:srgbClr val="FF0000"/>
                </a:solidFill>
              </a:rPr>
              <a:t>The Dynamics of Teaching &amp; Leadership Around Race</a:t>
            </a:r>
          </a:p>
          <a:p>
            <a:pPr algn="ctr"/>
            <a:r>
              <a:rPr lang="en-US" sz="4200" dirty="0" smtClean="0"/>
              <a:t>Feel free to steal anything from my home page – it’s open access for free download</a:t>
            </a:r>
          </a:p>
          <a:p>
            <a:endParaRPr lang="en-US" dirty="0"/>
          </a:p>
        </p:txBody>
      </p:sp>
    </p:spTree>
    <p:extLst>
      <p:ext uri="{BB962C8B-B14F-4D97-AF65-F5344CB8AC3E}">
        <p14:creationId xmlns:p14="http://schemas.microsoft.com/office/powerpoint/2010/main" val="1939363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726311" cy="846666"/>
          </a:xfrm>
        </p:spPr>
        <p:txBody>
          <a:bodyPr/>
          <a:lstStyle/>
          <a:p>
            <a:r>
              <a:rPr lang="en-US" b="1" i="1" smtClean="0">
                <a:solidFill>
                  <a:srgbClr val="FF0000"/>
                </a:solidFill>
              </a:rPr>
              <a:t>Some Resources Authored by Stephen</a:t>
            </a:r>
            <a:endParaRPr lang="en-US"/>
          </a:p>
        </p:txBody>
      </p:sp>
      <p:sp>
        <p:nvSpPr>
          <p:cNvPr id="3" name="Content Placeholder 2"/>
          <p:cNvSpPr>
            <a:spLocks noGrp="1"/>
          </p:cNvSpPr>
          <p:nvPr>
            <p:ph idx="1"/>
          </p:nvPr>
        </p:nvSpPr>
        <p:spPr>
          <a:xfrm>
            <a:off x="0" y="846666"/>
            <a:ext cx="12192000" cy="6011333"/>
          </a:xfrm>
          <a:solidFill>
            <a:schemeClr val="accent2">
              <a:lumMod val="20000"/>
              <a:lumOff val="80000"/>
            </a:schemeClr>
          </a:solidFill>
        </p:spPr>
        <p:txBody>
          <a:bodyPr>
            <a:normAutofit fontScale="92500" lnSpcReduction="10000"/>
          </a:bodyPr>
          <a:lstStyle/>
          <a:p>
            <a:r>
              <a:rPr lang="en-US" i="1" dirty="0" smtClean="0">
                <a:solidFill>
                  <a:srgbClr val="00B050"/>
                </a:solidFill>
              </a:rPr>
              <a:t>Becoming a white antiracist: A practical guide for educators, leaders &amp; activists. </a:t>
            </a:r>
            <a:r>
              <a:rPr lang="en-US" dirty="0" smtClean="0"/>
              <a:t>2021.</a:t>
            </a:r>
            <a:r>
              <a:rPr lang="en-US" i="1" dirty="0" smtClean="0"/>
              <a:t> </a:t>
            </a:r>
            <a:r>
              <a:rPr lang="en-US" dirty="0" smtClean="0"/>
              <a:t>Sterling, VA: Stylus (w/Mary Hess)</a:t>
            </a:r>
          </a:p>
          <a:p>
            <a:r>
              <a:rPr lang="en-US" i="1" dirty="0" smtClean="0">
                <a:solidFill>
                  <a:schemeClr val="accent4">
                    <a:lumMod val="50000"/>
                  </a:schemeClr>
                </a:solidFill>
              </a:rPr>
              <a:t>Gospel Beautiful Podcast</a:t>
            </a:r>
            <a:r>
              <a:rPr lang="en-US" dirty="0" smtClean="0"/>
              <a:t>: https://</a:t>
            </a:r>
            <a:r>
              <a:rPr lang="en-US" dirty="0" err="1" smtClean="0"/>
              <a:t>www.buzzsprout.com</a:t>
            </a:r>
            <a:r>
              <a:rPr lang="en-US" dirty="0" smtClean="0"/>
              <a:t>/680528/8460030-stephen-brookfield-and-mary-hess-becoming-a-white-antiracist</a:t>
            </a:r>
          </a:p>
          <a:p>
            <a:r>
              <a:rPr lang="en-US" i="1" dirty="0" smtClean="0">
                <a:solidFill>
                  <a:srgbClr val="7030A0"/>
                </a:solidFill>
              </a:rPr>
              <a:t>Teaching race: Helping students unmask and challenge racism</a:t>
            </a:r>
            <a:r>
              <a:rPr lang="en-US" i="1" dirty="0" smtClean="0"/>
              <a:t>. </a:t>
            </a:r>
            <a:r>
              <a:rPr lang="en-US" dirty="0" smtClean="0"/>
              <a:t>Hoboken, NJ: Wiley Publishing</a:t>
            </a:r>
          </a:p>
          <a:p>
            <a:r>
              <a:rPr lang="en-US" i="1" dirty="0" smtClean="0"/>
              <a:t>Becoming a critically reflective teacher. </a:t>
            </a:r>
            <a:r>
              <a:rPr lang="en-US" dirty="0" smtClean="0"/>
              <a:t>2017 (2</a:t>
            </a:r>
            <a:r>
              <a:rPr lang="en-US" baseline="30000" dirty="0" smtClean="0"/>
              <a:t>nd</a:t>
            </a:r>
            <a:r>
              <a:rPr lang="en-US" dirty="0" smtClean="0"/>
              <a:t>. Ed.). Hoboken, NJ: Wiley Publishing</a:t>
            </a:r>
          </a:p>
          <a:p>
            <a:r>
              <a:rPr lang="en-US" i="1" dirty="0" smtClean="0">
                <a:solidFill>
                  <a:srgbClr val="FF0000"/>
                </a:solidFill>
              </a:rPr>
              <a:t>Handbook of race and adult education. </a:t>
            </a:r>
            <a:r>
              <a:rPr lang="en-US" dirty="0" smtClean="0"/>
              <a:t>2010. Hoboken, NJ: Wiley Publishing w/ Vanessa Sheared, Juanita Johnson-Bailey, Scipio Colin Jr III, &amp; Elizabeth Peterson. </a:t>
            </a:r>
          </a:p>
          <a:p>
            <a:r>
              <a:rPr lang="en-US" i="1" dirty="0" smtClean="0">
                <a:solidFill>
                  <a:srgbClr val="0070C0"/>
                </a:solidFill>
              </a:rPr>
              <a:t>The discussion book: 50 great ways to get people talking</a:t>
            </a:r>
            <a:r>
              <a:rPr lang="en-US" dirty="0" smtClean="0"/>
              <a:t>. 2016. Hoboken, NJ: Wiley Publishing (w/Stephen </a:t>
            </a:r>
            <a:r>
              <a:rPr lang="en-US" dirty="0" err="1" smtClean="0"/>
              <a:t>Preskill</a:t>
            </a:r>
            <a:r>
              <a:rPr lang="en-US" dirty="0" smtClean="0"/>
              <a:t>)</a:t>
            </a:r>
          </a:p>
          <a:p>
            <a:pPr algn="ctr"/>
            <a:r>
              <a:rPr lang="en-US" sz="6600" dirty="0" smtClean="0">
                <a:hlinkClick r:id="rId2"/>
              </a:rPr>
              <a:t>www.stephenbrookfield.com</a:t>
            </a:r>
            <a:r>
              <a:rPr lang="en-US" dirty="0" smtClean="0"/>
              <a:t> </a:t>
            </a:r>
          </a:p>
          <a:p>
            <a:pPr algn="ctr"/>
            <a:r>
              <a:rPr lang="en-US" dirty="0" smtClean="0"/>
              <a:t>(Go to “Resources”, “Creating an Anti-Racist White Identity” and “Recent Writings” links)</a:t>
            </a:r>
          </a:p>
          <a:p>
            <a:endParaRPr lang="en-US" dirty="0"/>
          </a:p>
        </p:txBody>
      </p:sp>
    </p:spTree>
    <p:extLst>
      <p:ext uri="{BB962C8B-B14F-4D97-AF65-F5344CB8AC3E}">
        <p14:creationId xmlns:p14="http://schemas.microsoft.com/office/powerpoint/2010/main" val="52123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880534"/>
          </a:xfrm>
        </p:spPr>
        <p:txBody>
          <a:bodyPr>
            <a:normAutofit/>
          </a:bodyPr>
          <a:lstStyle/>
          <a:p>
            <a:r>
              <a:rPr lang="en-US" b="1" i="1" smtClean="0">
                <a:solidFill>
                  <a:srgbClr val="FF0000"/>
                </a:solidFill>
              </a:rPr>
              <a:t>General Resources</a:t>
            </a:r>
            <a:endParaRPr lang="en-US"/>
          </a:p>
        </p:txBody>
      </p:sp>
      <p:sp>
        <p:nvSpPr>
          <p:cNvPr id="3" name="Content Placeholder 2"/>
          <p:cNvSpPr>
            <a:spLocks noGrp="1"/>
          </p:cNvSpPr>
          <p:nvPr>
            <p:ph idx="1"/>
          </p:nvPr>
        </p:nvSpPr>
        <p:spPr>
          <a:xfrm>
            <a:off x="0" y="880534"/>
            <a:ext cx="12192000" cy="5977466"/>
          </a:xfrm>
          <a:solidFill>
            <a:schemeClr val="accent6">
              <a:lumMod val="20000"/>
              <a:lumOff val="80000"/>
            </a:schemeClr>
          </a:solidFill>
        </p:spPr>
        <p:txBody>
          <a:bodyPr>
            <a:normAutofit fontScale="77500" lnSpcReduction="20000"/>
          </a:bodyPr>
          <a:lstStyle/>
          <a:p>
            <a:r>
              <a:rPr lang="en-US" dirty="0" err="1" smtClean="0"/>
              <a:t>Ijeama</a:t>
            </a:r>
            <a:r>
              <a:rPr lang="en-US" dirty="0" smtClean="0"/>
              <a:t> </a:t>
            </a:r>
            <a:r>
              <a:rPr lang="en-US" dirty="0" err="1" smtClean="0"/>
              <a:t>Oluo</a:t>
            </a:r>
            <a:r>
              <a:rPr lang="en-US" dirty="0" smtClean="0"/>
              <a:t>. 2019. </a:t>
            </a:r>
            <a:r>
              <a:rPr lang="en-US" i="1" dirty="0" smtClean="0"/>
              <a:t>So you want to talk about race. </a:t>
            </a:r>
            <a:r>
              <a:rPr lang="en-US" dirty="0" smtClean="0"/>
              <a:t>New York: Seal Press. </a:t>
            </a:r>
            <a:r>
              <a:rPr lang="en-US" dirty="0" smtClean="0">
                <a:hlinkClick r:id="rId2"/>
              </a:rPr>
              <a:t>https://www.youtube.com/watch?v=TnybJZRWipg</a:t>
            </a:r>
            <a:endParaRPr lang="en-US" dirty="0" smtClean="0"/>
          </a:p>
          <a:p>
            <a:r>
              <a:rPr lang="en-US" dirty="0" smtClean="0"/>
              <a:t>George </a:t>
            </a:r>
            <a:r>
              <a:rPr lang="en-US" dirty="0" err="1" smtClean="0"/>
              <a:t>Yancy</a:t>
            </a:r>
            <a:r>
              <a:rPr lang="en-US" dirty="0" smtClean="0"/>
              <a:t>  -  </a:t>
            </a:r>
            <a:r>
              <a:rPr lang="en-US" i="1" dirty="0" smtClean="0"/>
              <a:t>Look! A White </a:t>
            </a:r>
            <a:r>
              <a:rPr lang="en-US" dirty="0" smtClean="0"/>
              <a:t>(2012), </a:t>
            </a:r>
            <a:r>
              <a:rPr lang="en-US" i="1" dirty="0" smtClean="0"/>
              <a:t>What White Looks Like </a:t>
            </a:r>
            <a:r>
              <a:rPr lang="en-US" dirty="0" smtClean="0"/>
              <a:t>(2004), </a:t>
            </a:r>
            <a:r>
              <a:rPr lang="en-US" i="1" dirty="0" smtClean="0"/>
              <a:t>White self-criticality beyond anti-racism </a:t>
            </a:r>
            <a:r>
              <a:rPr lang="en-US" dirty="0" smtClean="0"/>
              <a:t>(2016) </a:t>
            </a:r>
            <a:r>
              <a:rPr lang="en-US" dirty="0" smtClean="0">
                <a:hlinkClick r:id="rId3"/>
              </a:rPr>
              <a:t>https://www.youtube.com/watch?v=fyZNAAr8czE</a:t>
            </a:r>
            <a:endParaRPr lang="en-US" dirty="0" smtClean="0"/>
          </a:p>
          <a:p>
            <a:r>
              <a:rPr lang="en-US" dirty="0" smtClean="0"/>
              <a:t>N.M. Joseph, C. Haynes and F. Cobb (Eds.). 2016. </a:t>
            </a:r>
            <a:r>
              <a:rPr lang="en-US" i="1" dirty="0" smtClean="0"/>
              <a:t>Interrogating Whiteness &amp; relinquishing power: White faculty’s commitment to racial consciousness in STEM classrooms</a:t>
            </a:r>
            <a:r>
              <a:rPr lang="en-US" dirty="0" smtClean="0"/>
              <a:t>. New York: Peter Lang, </a:t>
            </a:r>
          </a:p>
          <a:p>
            <a:r>
              <a:rPr lang="en-US" dirty="0" smtClean="0"/>
              <a:t>Layla F. </a:t>
            </a:r>
            <a:r>
              <a:rPr lang="en-US" dirty="0" err="1" smtClean="0"/>
              <a:t>Saad</a:t>
            </a:r>
            <a:r>
              <a:rPr lang="en-US" dirty="0" smtClean="0"/>
              <a:t>. 2020. </a:t>
            </a:r>
            <a:r>
              <a:rPr lang="en-US" i="1" dirty="0" smtClean="0"/>
              <a:t>me and White supremacy: Combat racism, change the world, and become a good ancestor. </a:t>
            </a:r>
            <a:r>
              <a:rPr lang="en-US" dirty="0" smtClean="0"/>
              <a:t>Naperville, IL: Sourcebooks. </a:t>
            </a:r>
            <a:r>
              <a:rPr lang="en-US" dirty="0" smtClean="0">
                <a:hlinkClick r:id="rId4"/>
              </a:rPr>
              <a:t>https://www.youtube.com/watch?v=gMEXBFhA-NY</a:t>
            </a:r>
            <a:endParaRPr lang="en-US" dirty="0" smtClean="0"/>
          </a:p>
          <a:p>
            <a:r>
              <a:rPr lang="en-US" dirty="0" err="1" smtClean="0"/>
              <a:t>Derald</a:t>
            </a:r>
            <a:r>
              <a:rPr lang="en-US" dirty="0" smtClean="0"/>
              <a:t> Wing Sue 2016. </a:t>
            </a:r>
            <a:r>
              <a:rPr lang="en-US" i="1" dirty="0" smtClean="0"/>
              <a:t>Race talk &amp; the conspiracy of silence. </a:t>
            </a:r>
            <a:r>
              <a:rPr lang="en-US" dirty="0" smtClean="0"/>
              <a:t>Hoboken, NJ: Wiley </a:t>
            </a:r>
            <a:r>
              <a:rPr lang="en-US" dirty="0" smtClean="0">
                <a:hlinkClick r:id="rId5"/>
              </a:rPr>
              <a:t>https://www.youtube.com/watch?v=Nrw6Bf5weTM&amp;t=53s</a:t>
            </a:r>
            <a:endParaRPr lang="en-US" dirty="0" smtClean="0"/>
          </a:p>
          <a:p>
            <a:r>
              <a:rPr lang="en-US" dirty="0" smtClean="0"/>
              <a:t>Shannon Sullivan. 2014. </a:t>
            </a:r>
            <a:r>
              <a:rPr lang="en-US" i="1" dirty="0" smtClean="0"/>
              <a:t>Good </a:t>
            </a:r>
            <a:r>
              <a:rPr lang="en-US" i="1" smtClean="0"/>
              <a:t>White people</a:t>
            </a:r>
            <a:r>
              <a:rPr lang="en-US" i="1" dirty="0" smtClean="0"/>
              <a:t>. </a:t>
            </a:r>
            <a:r>
              <a:rPr lang="en-US" dirty="0" smtClean="0"/>
              <a:t>Albany: SUNY Press  </a:t>
            </a:r>
            <a:r>
              <a:rPr lang="en-US" dirty="0" smtClean="0">
                <a:hlinkClick r:id="rId6"/>
              </a:rPr>
              <a:t>https://www.youtube.com/watch?v=UZo06BjmbbE</a:t>
            </a:r>
            <a:endParaRPr lang="en-US" dirty="0" smtClean="0"/>
          </a:p>
          <a:p>
            <a:r>
              <a:rPr lang="en-US" dirty="0" smtClean="0"/>
              <a:t>Robin </a:t>
            </a:r>
            <a:r>
              <a:rPr lang="en-US" dirty="0" err="1" smtClean="0"/>
              <a:t>DiAngelo</a:t>
            </a:r>
            <a:r>
              <a:rPr lang="en-US" dirty="0" smtClean="0"/>
              <a:t>. 2018. </a:t>
            </a:r>
            <a:r>
              <a:rPr lang="en-US" i="1" dirty="0" smtClean="0"/>
              <a:t>White fragility. </a:t>
            </a:r>
            <a:r>
              <a:rPr lang="en-US" dirty="0" smtClean="0"/>
              <a:t>Boston: Beacon Press </a:t>
            </a:r>
            <a:r>
              <a:rPr lang="en-US" dirty="0" smtClean="0">
                <a:hlinkClick r:id="rId7"/>
              </a:rPr>
              <a:t>https://www.youtube.com/watch?v=45ey4jgoxeU</a:t>
            </a:r>
            <a:endParaRPr lang="en-US" dirty="0" smtClean="0"/>
          </a:p>
          <a:p>
            <a:r>
              <a:rPr lang="en-US" dirty="0" err="1" smtClean="0"/>
              <a:t>Ibram</a:t>
            </a:r>
            <a:r>
              <a:rPr lang="en-US" dirty="0" smtClean="0"/>
              <a:t> X. </a:t>
            </a:r>
            <a:r>
              <a:rPr lang="en-US" dirty="0" err="1" smtClean="0"/>
              <a:t>Kendi</a:t>
            </a:r>
            <a:r>
              <a:rPr lang="en-US" dirty="0" smtClean="0"/>
              <a:t>. 2019. </a:t>
            </a:r>
            <a:r>
              <a:rPr lang="en-US" i="1" dirty="0" smtClean="0"/>
              <a:t>How to be an anti-racist. </a:t>
            </a:r>
            <a:r>
              <a:rPr lang="en-US" dirty="0" smtClean="0"/>
              <a:t>New York: One World Books</a:t>
            </a:r>
            <a:r>
              <a:rPr lang="en-US" dirty="0" smtClean="0">
                <a:effectLst/>
              </a:rPr>
              <a:t> </a:t>
            </a:r>
            <a:r>
              <a:rPr lang="en-US" dirty="0" smtClean="0"/>
              <a:t> </a:t>
            </a:r>
            <a:r>
              <a:rPr lang="en-US" dirty="0" smtClean="0">
                <a:hlinkClick r:id="rId8"/>
              </a:rPr>
              <a:t>https://www.youtube.com/watch?v=TzuOlyyQlug</a:t>
            </a:r>
            <a:endParaRPr lang="en-US" dirty="0" smtClean="0"/>
          </a:p>
          <a:p>
            <a:r>
              <a:rPr lang="en-US" dirty="0" smtClean="0"/>
              <a:t>Glenn Singleton. 2014 </a:t>
            </a:r>
            <a:r>
              <a:rPr lang="en-US" i="1" dirty="0" smtClean="0"/>
              <a:t>Courageous conversations about race. </a:t>
            </a:r>
            <a:r>
              <a:rPr lang="en-US" dirty="0" smtClean="0"/>
              <a:t>Thousand Oaks, CA: Corwin </a:t>
            </a:r>
            <a:r>
              <a:rPr lang="en-US" dirty="0" smtClean="0">
                <a:hlinkClick r:id="rId9"/>
              </a:rPr>
              <a:t>https://www.youtube.com/watch?v=IwaOBXzJ3hs</a:t>
            </a:r>
            <a:endParaRPr lang="en-US" dirty="0" smtClean="0"/>
          </a:p>
          <a:p>
            <a:r>
              <a:rPr lang="en-US" dirty="0" smtClean="0"/>
              <a:t>Tim Wise – </a:t>
            </a:r>
            <a:r>
              <a:rPr lang="en-US" i="1" dirty="0" smtClean="0"/>
              <a:t>White like me. </a:t>
            </a:r>
            <a:r>
              <a:rPr lang="en-US" dirty="0" smtClean="0"/>
              <a:t>2011.</a:t>
            </a:r>
            <a:r>
              <a:rPr lang="en-US" i="1" dirty="0" smtClean="0"/>
              <a:t> </a:t>
            </a:r>
            <a:r>
              <a:rPr lang="en-US" dirty="0" smtClean="0"/>
              <a:t>Berkeley, CA: Counterpoint </a:t>
            </a:r>
            <a:r>
              <a:rPr lang="en-US" dirty="0" smtClean="0">
                <a:hlinkClick r:id="rId10"/>
              </a:rPr>
              <a:t>https://www.youtube.com/watch?v=N4fbr1LlxEk</a:t>
            </a:r>
            <a:endParaRPr lang="en-US" dirty="0" smtClean="0"/>
          </a:p>
        </p:txBody>
      </p:sp>
    </p:spTree>
    <p:extLst>
      <p:ext uri="{BB962C8B-B14F-4D97-AF65-F5344CB8AC3E}">
        <p14:creationId xmlns:p14="http://schemas.microsoft.com/office/powerpoint/2010/main" val="77696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8" y="365125"/>
            <a:ext cx="3509881" cy="5979230"/>
          </a:xfrm>
        </p:spPr>
        <p:txBody>
          <a:bodyPr/>
          <a:lstStyle/>
          <a:p>
            <a:endParaRPr lang="en-US"/>
          </a:p>
        </p:txBody>
      </p:sp>
      <p:sp>
        <p:nvSpPr>
          <p:cNvPr id="3" name="Content Placeholder 2"/>
          <p:cNvSpPr>
            <a:spLocks noGrp="1"/>
          </p:cNvSpPr>
          <p:nvPr>
            <p:ph idx="1"/>
          </p:nvPr>
        </p:nvSpPr>
        <p:spPr>
          <a:xfrm>
            <a:off x="3753038" y="0"/>
            <a:ext cx="8438962" cy="6858000"/>
          </a:xfrm>
          <a:solidFill>
            <a:srgbClr val="00B0F0"/>
          </a:solidFill>
        </p:spPr>
        <p:txBody>
          <a:bodyPr>
            <a:normAutofit fontScale="92500"/>
          </a:bodyPr>
          <a:lstStyle/>
          <a:p>
            <a:r>
              <a:rPr lang="en-US" sz="4000" dirty="0" smtClean="0">
                <a:latin typeface="+mn-lt"/>
              </a:rPr>
              <a:t>The </a:t>
            </a:r>
            <a:r>
              <a:rPr lang="en-US" sz="4000" dirty="0" smtClean="0">
                <a:solidFill>
                  <a:schemeClr val="bg1"/>
                </a:solidFill>
                <a:latin typeface="+mn-lt"/>
              </a:rPr>
              <a:t>(White) </a:t>
            </a:r>
            <a:r>
              <a:rPr lang="en-US" sz="4000" dirty="0" smtClean="0">
                <a:latin typeface="+mn-lt"/>
              </a:rPr>
              <a:t>Elephant in the Room</a:t>
            </a:r>
            <a:r>
              <a:rPr lang="en-US" sz="3200" dirty="0" smtClean="0">
                <a:latin typeface="+mn-lt"/>
              </a:rPr>
              <a:t/>
            </a:r>
            <a:br>
              <a:rPr lang="en-US" sz="3200" dirty="0" smtClean="0">
                <a:latin typeface="+mn-lt"/>
              </a:rPr>
            </a:br>
            <a:r>
              <a:rPr lang="en-US" sz="3200" dirty="0" smtClean="0">
                <a:solidFill>
                  <a:schemeClr val="bg1"/>
                </a:solidFill>
                <a:latin typeface="+mn-lt"/>
              </a:rPr>
              <a:t>Another White man leading something on race – doesn’t this underscore the power of Whiteness?</a:t>
            </a: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dirty="0" smtClean="0">
                <a:latin typeface="+mn-lt"/>
              </a:rPr>
              <a:t>At the heart of racism is the fact that many White folks have not examined what it means to have a White racial identity</a:t>
            </a:r>
            <a:br>
              <a:rPr lang="en-US" dirty="0" smtClean="0">
                <a:latin typeface="+mn-lt"/>
              </a:rPr>
            </a:br>
            <a:r>
              <a:rPr lang="en-US" dirty="0" smtClean="0">
                <a:latin typeface="+mn-lt"/>
              </a:rPr>
              <a:t/>
            </a:r>
            <a:br>
              <a:rPr lang="en-US" dirty="0" smtClean="0">
                <a:latin typeface="+mn-lt"/>
              </a:rPr>
            </a:br>
            <a:r>
              <a:rPr lang="en-US" dirty="0" smtClean="0">
                <a:latin typeface="+mn-lt"/>
              </a:rPr>
              <a:t>The idea of ‘interest convergence’ – change happens when White people see how it benefits them</a:t>
            </a:r>
            <a:br>
              <a:rPr lang="en-US" dirty="0" smtClean="0">
                <a:latin typeface="+mn-lt"/>
              </a:rPr>
            </a:br>
            <a:r>
              <a:rPr lang="en-US" dirty="0" smtClean="0">
                <a:latin typeface="+mn-lt"/>
              </a:rPr>
              <a:t/>
            </a:r>
            <a:br>
              <a:rPr lang="en-US" dirty="0" smtClean="0">
                <a:latin typeface="+mn-lt"/>
              </a:rPr>
            </a:br>
            <a:r>
              <a:rPr lang="en-US" dirty="0" smtClean="0">
                <a:latin typeface="+mn-lt"/>
              </a:rPr>
              <a:t>White students &amp; colleagues need to see us typically &amp; unremarkably center racial dynamics as a factor in teaching &amp; leadership – “equity pause” in meetings</a:t>
            </a:r>
            <a:br>
              <a:rPr lang="en-US" dirty="0" smtClean="0">
                <a:latin typeface="+mn-lt"/>
              </a:rPr>
            </a:br>
            <a:r>
              <a:rPr lang="en-US" dirty="0" smtClean="0">
                <a:latin typeface="+mn-lt"/>
              </a:rPr>
              <a:t/>
            </a:r>
            <a:br>
              <a:rPr lang="en-US" dirty="0" smtClean="0">
                <a:latin typeface="+mn-lt"/>
              </a:rPr>
            </a:br>
            <a:r>
              <a:rPr lang="en-US" dirty="0" smtClean="0">
                <a:latin typeface="+mn-lt"/>
              </a:rPr>
              <a:t>Diversity, equity &amp; inclusion (DEI) work often involves cross-racial conversations &amp; alliances – a team of colleagues of different racial identities best facilitate this</a:t>
            </a:r>
            <a:endParaRPr lang="en-US" dirty="0"/>
          </a:p>
        </p:txBody>
      </p:sp>
      <p:pic>
        <p:nvPicPr>
          <p:cNvPr id="4" name="Picture 3"/>
          <p:cNvPicPr>
            <a:picLocks noChangeAspect="1"/>
          </p:cNvPicPr>
          <p:nvPr/>
        </p:nvPicPr>
        <p:blipFill>
          <a:blip r:embed="rId2"/>
          <a:stretch>
            <a:fillRect/>
          </a:stretch>
        </p:blipFill>
        <p:spPr>
          <a:xfrm>
            <a:off x="1" y="0"/>
            <a:ext cx="3735658" cy="3266618"/>
          </a:xfrm>
          <a:prstGeom prst="rect">
            <a:avLst/>
          </a:prstGeo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6618"/>
            <a:ext cx="3744349" cy="3591382"/>
          </a:xfrm>
          <a:prstGeom prst="rect">
            <a:avLst/>
          </a:prstGeom>
        </p:spPr>
      </p:pic>
    </p:spTree>
    <p:extLst>
      <p:ext uri="{BB962C8B-B14F-4D97-AF65-F5344CB8AC3E}">
        <p14:creationId xmlns:p14="http://schemas.microsoft.com/office/powerpoint/2010/main" val="60075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8" y="365125"/>
            <a:ext cx="5441244" cy="6306608"/>
          </a:xfrm>
        </p:spPr>
        <p:txBody>
          <a:bodyPr/>
          <a:lstStyle/>
          <a:p>
            <a:endParaRPr lang="en-US"/>
          </a:p>
        </p:txBody>
      </p:sp>
      <p:sp>
        <p:nvSpPr>
          <p:cNvPr id="3" name="Content Placeholder 2"/>
          <p:cNvSpPr>
            <a:spLocks noGrp="1"/>
          </p:cNvSpPr>
          <p:nvPr>
            <p:ph idx="1"/>
          </p:nvPr>
        </p:nvSpPr>
        <p:spPr>
          <a:xfrm>
            <a:off x="5858932" y="365125"/>
            <a:ext cx="6163735" cy="6306608"/>
          </a:xfrm>
        </p:spPr>
        <p:txBody>
          <a:bodyPr/>
          <a:lstStyle/>
          <a:p>
            <a:endParaRPr lang="en-US"/>
          </a:p>
        </p:txBody>
      </p:sp>
      <p:pic>
        <p:nvPicPr>
          <p:cNvPr id="4" name="Picture 3"/>
          <p:cNvPicPr>
            <a:picLocks noChangeAspect="1"/>
          </p:cNvPicPr>
          <p:nvPr/>
        </p:nvPicPr>
        <p:blipFill>
          <a:blip r:embed="rId2"/>
          <a:stretch>
            <a:fillRect/>
          </a:stretch>
        </p:blipFill>
        <p:spPr>
          <a:xfrm>
            <a:off x="225778" y="0"/>
            <a:ext cx="12259733"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410" y="3907367"/>
            <a:ext cx="2857500" cy="2857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842" y="178420"/>
            <a:ext cx="2834735" cy="3340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78" y="178420"/>
            <a:ext cx="3100268" cy="3666117"/>
          </a:xfrm>
          <a:prstGeom prst="rect">
            <a:avLst/>
          </a:prstGeom>
        </p:spPr>
      </p:pic>
    </p:spTree>
    <p:extLst>
      <p:ext uri="{BB962C8B-B14F-4D97-AF65-F5344CB8AC3E}">
        <p14:creationId xmlns:p14="http://schemas.microsoft.com/office/powerpoint/2010/main" val="9590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8102" y="365125"/>
            <a:ext cx="4263897" cy="3515375"/>
          </a:xfrm>
        </p:spPr>
        <p:txBody>
          <a:bodyPr/>
          <a:lstStyle/>
          <a:p>
            <a:endParaRPr lang="en-US"/>
          </a:p>
        </p:txBody>
      </p:sp>
      <p:sp>
        <p:nvSpPr>
          <p:cNvPr id="3" name="Content Placeholder 2"/>
          <p:cNvSpPr>
            <a:spLocks noGrp="1"/>
          </p:cNvSpPr>
          <p:nvPr>
            <p:ph idx="1"/>
          </p:nvPr>
        </p:nvSpPr>
        <p:spPr>
          <a:xfrm>
            <a:off x="838200" y="365124"/>
            <a:ext cx="7089901" cy="6351765"/>
          </a:xfrm>
          <a:solidFill>
            <a:schemeClr val="accent5">
              <a:lumMod val="20000"/>
              <a:lumOff val="80000"/>
            </a:schemeClr>
          </a:solidFill>
        </p:spPr>
        <p:txBody>
          <a:bodyPr>
            <a:normAutofit/>
          </a:bodyPr>
          <a:lstStyle/>
          <a:p>
            <a:pPr algn="ctr"/>
            <a:r>
              <a:rPr lang="en-US" sz="3200" b="1" dirty="0" smtClean="0">
                <a:solidFill>
                  <a:srgbClr val="7030A0"/>
                </a:solidFill>
                <a:latin typeface="+mn-lt"/>
              </a:rPr>
              <a:t>Situating Myself as a Teacher</a:t>
            </a:r>
            <a:r>
              <a:rPr lang="en-US" sz="3200" b="1" dirty="0" smtClean="0">
                <a:solidFill>
                  <a:srgbClr val="FF0000"/>
                </a:solidFill>
                <a:latin typeface="+mn-lt"/>
              </a:rPr>
              <a:t/>
            </a:r>
            <a:br>
              <a:rPr lang="en-US" sz="3200" b="1" dirty="0" smtClean="0">
                <a:solidFill>
                  <a:srgbClr val="FF0000"/>
                </a:solidFill>
                <a:latin typeface="+mn-lt"/>
              </a:rPr>
            </a:br>
            <a:r>
              <a:rPr lang="en-US" sz="3200" b="1" dirty="0" smtClean="0">
                <a:solidFill>
                  <a:srgbClr val="FF0000"/>
                </a:solidFill>
                <a:latin typeface="+mn-lt"/>
              </a:rPr>
              <a:t/>
            </a:r>
            <a:br>
              <a:rPr lang="en-US" sz="3200" b="1" dirty="0" smtClean="0">
                <a:solidFill>
                  <a:srgbClr val="FF0000"/>
                </a:solidFill>
                <a:latin typeface="+mn-lt"/>
              </a:rPr>
            </a:br>
            <a:r>
              <a:rPr lang="en-US" b="1" dirty="0">
                <a:solidFill>
                  <a:srgbClr val="FF0000"/>
                </a:solidFill>
              </a:rPr>
              <a:t>History of academic mediocrity </a:t>
            </a:r>
            <a:r>
              <a:rPr lang="en-US" dirty="0"/>
              <a:t>–failed high school leaving exams, university places cancelled, College of Technology, graduated in bottom half of my class, turned down for graduate study, failed my master’s degree exam – </a:t>
            </a:r>
            <a:r>
              <a:rPr lang="en-US" i="1" dirty="0"/>
              <a:t>Broadening student-centered assessment measures</a:t>
            </a:r>
            <a:br>
              <a:rPr lang="en-US" i="1" dirty="0"/>
            </a:br>
            <a:r>
              <a:rPr lang="en-US" i="1" dirty="0"/>
              <a:t/>
            </a:r>
            <a:br>
              <a:rPr lang="en-US" i="1" dirty="0"/>
            </a:br>
            <a:r>
              <a:rPr lang="en-US" b="1" dirty="0">
                <a:solidFill>
                  <a:srgbClr val="FF0000"/>
                </a:solidFill>
              </a:rPr>
              <a:t>Watching my doctoral supervisor </a:t>
            </a:r>
            <a:r>
              <a:rPr lang="en-US" dirty="0"/>
              <a:t>– giving me ‘bad’ inconvenient news in a way that I knew was in my own best interests</a:t>
            </a:r>
            <a:br>
              <a:rPr lang="en-US" dirty="0"/>
            </a:br>
            <a:r>
              <a:rPr lang="en-US" i="1" dirty="0"/>
              <a:t>Ethical use of teacher power</a:t>
            </a:r>
            <a:br>
              <a:rPr lang="en-US" i="1" dirty="0"/>
            </a:br>
            <a:r>
              <a:rPr lang="en-US" i="1" dirty="0"/>
              <a:t>Relational underpinnings to critical thinking </a:t>
            </a:r>
            <a:br>
              <a:rPr lang="en-US" i="1" dirty="0"/>
            </a:br>
            <a:r>
              <a:rPr lang="en-US" i="1" dirty="0"/>
              <a:t>Balancing credibility &amp; authenticity</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101" y="1514650"/>
            <a:ext cx="4263899" cy="4052711"/>
          </a:xfrm>
          <a:prstGeom prst="rect">
            <a:avLst/>
          </a:prstGeom>
        </p:spPr>
      </p:pic>
    </p:spTree>
    <p:extLst>
      <p:ext uri="{BB962C8B-B14F-4D97-AF65-F5344CB8AC3E}">
        <p14:creationId xmlns:p14="http://schemas.microsoft.com/office/powerpoint/2010/main" val="12323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365125"/>
            <a:ext cx="6999111" cy="5811838"/>
          </a:xfrm>
        </p:spPr>
        <p:txBody>
          <a:bodyPr>
            <a:normAutofit fontScale="90000"/>
          </a:bodyPr>
          <a:lstStyle/>
          <a:p>
            <a:r>
              <a:rPr lang="en-US" dirty="0" smtClean="0">
                <a:latin typeface="+mn-lt"/>
              </a:rPr>
              <a:t>Go to: </a:t>
            </a:r>
            <a:r>
              <a:rPr lang="en-US" sz="6000" dirty="0" err="1" smtClean="0">
                <a:solidFill>
                  <a:srgbClr val="FF0000"/>
                </a:solidFill>
                <a:latin typeface="+mn-lt"/>
              </a:rPr>
              <a:t>sli.do</a:t>
            </a:r>
            <a:r>
              <a:rPr lang="en-US" sz="6000" dirty="0" smtClean="0">
                <a:solidFill>
                  <a:srgbClr val="FF0000"/>
                </a:solidFill>
                <a:latin typeface="+mn-lt"/>
              </a:rPr>
              <a:t/>
            </a:r>
            <a:br>
              <a:rPr lang="en-US" sz="6000" dirty="0" smtClean="0">
                <a:solidFill>
                  <a:srgbClr val="FF0000"/>
                </a:solidFill>
                <a:latin typeface="+mn-lt"/>
              </a:rPr>
            </a:br>
            <a:r>
              <a:rPr lang="en-US" dirty="0" smtClean="0">
                <a:latin typeface="+mn-lt"/>
              </a:rPr>
              <a:t>Enter Code: </a:t>
            </a:r>
            <a:r>
              <a:rPr lang="en-US" sz="6000" dirty="0" smtClean="0">
                <a:solidFill>
                  <a:srgbClr val="FF0000"/>
                </a:solidFill>
                <a:latin typeface="+mn-lt"/>
              </a:rPr>
              <a:t>18670</a:t>
            </a:r>
            <a:br>
              <a:rPr lang="en-US" sz="6000" dirty="0" smtClean="0">
                <a:solidFill>
                  <a:srgbClr val="FF0000"/>
                </a:solidFill>
                <a:latin typeface="+mn-lt"/>
              </a:rPr>
            </a:br>
            <a:r>
              <a:rPr lang="en-US" dirty="0" smtClean="0">
                <a:latin typeface="+mn-lt"/>
              </a:rPr>
              <a:t>Or use the QR code opposite</a:t>
            </a:r>
            <a:br>
              <a:rPr lang="en-US" dirty="0" smtClean="0">
                <a:latin typeface="+mn-lt"/>
              </a:rPr>
            </a:br>
            <a:r>
              <a:rPr lang="en-US" dirty="0" smtClean="0">
                <a:latin typeface="+mn-lt"/>
              </a:rPr>
              <a:t>You’ll see a statement: </a:t>
            </a:r>
            <a:r>
              <a:rPr lang="en-US" i="1" dirty="0" smtClean="0">
                <a:solidFill>
                  <a:srgbClr val="FF0000"/>
                </a:solidFill>
                <a:latin typeface="+mn-lt"/>
              </a:rPr>
              <a:t>“</a:t>
            </a:r>
            <a:r>
              <a:rPr lang="en-US" sz="6000" i="1" dirty="0" smtClean="0">
                <a:solidFill>
                  <a:srgbClr val="FF0000"/>
                </a:solidFill>
                <a:latin typeface="+mn-lt"/>
              </a:rPr>
              <a:t>When I know we're going to talk about race I feel....”</a:t>
            </a:r>
            <a:br>
              <a:rPr lang="en-US" sz="6000" i="1" dirty="0" smtClean="0">
                <a:solidFill>
                  <a:srgbClr val="FF0000"/>
                </a:solidFill>
                <a:latin typeface="+mn-lt"/>
              </a:rPr>
            </a:br>
            <a:r>
              <a:rPr lang="en-US" dirty="0" smtClean="0">
                <a:latin typeface="+mn-lt"/>
              </a:rPr>
              <a:t>Vote for the response that most closely matches your own</a:t>
            </a:r>
            <a:r>
              <a:rPr lang="en-US" dirty="0" smtClean="0"/>
              <a:t/>
            </a:r>
            <a:br>
              <a:rPr lang="en-US" dirty="0" smtClean="0"/>
            </a:br>
            <a:endParaRPr lang="en-US" dirty="0"/>
          </a:p>
        </p:txBody>
      </p:sp>
      <p:sp>
        <p:nvSpPr>
          <p:cNvPr id="3" name="Content Placeholder 2"/>
          <p:cNvSpPr>
            <a:spLocks noGrp="1"/>
          </p:cNvSpPr>
          <p:nvPr>
            <p:ph idx="1"/>
          </p:nvPr>
        </p:nvSpPr>
        <p:spPr>
          <a:xfrm>
            <a:off x="8003822" y="2325511"/>
            <a:ext cx="4052711" cy="3851452"/>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822" y="2325511"/>
            <a:ext cx="4052711" cy="3851452"/>
          </a:xfrm>
          <a:prstGeom prst="rect">
            <a:avLst/>
          </a:prstGeom>
        </p:spPr>
      </p:pic>
    </p:spTree>
    <p:extLst>
      <p:ext uri="{BB962C8B-B14F-4D97-AF65-F5344CB8AC3E}">
        <p14:creationId xmlns:p14="http://schemas.microsoft.com/office/powerpoint/2010/main" val="213691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9" y="365125"/>
            <a:ext cx="5983111" cy="5811838"/>
          </a:xfrm>
        </p:spPr>
        <p:txBody>
          <a:bodyPr/>
          <a:lstStyle/>
          <a:p>
            <a:r>
              <a:rPr lang="en-US" dirty="0" err="1" smtClean="0"/>
              <a:t>sli.do</a:t>
            </a:r>
            <a:r>
              <a:rPr lang="en-US" dirty="0" smtClean="0"/>
              <a:t/>
            </a:r>
            <a:br>
              <a:rPr lang="en-US" dirty="0" smtClean="0"/>
            </a:br>
            <a:r>
              <a:rPr lang="en-US" dirty="0" err="1" smtClean="0"/>
              <a:t>backchannelchat.com</a:t>
            </a:r>
            <a:r>
              <a:rPr lang="en-US" dirty="0" smtClean="0"/>
              <a:t/>
            </a:r>
            <a:br>
              <a:rPr lang="en-US" dirty="0" smtClean="0"/>
            </a:br>
            <a:r>
              <a:rPr lang="en-US" dirty="0" err="1" smtClean="0"/>
              <a:t>tweedback.de</a:t>
            </a:r>
            <a:endParaRPr lang="en-US" dirty="0"/>
          </a:p>
        </p:txBody>
      </p:sp>
      <p:sp>
        <p:nvSpPr>
          <p:cNvPr id="3" name="Content Placeholder 2"/>
          <p:cNvSpPr>
            <a:spLocks noGrp="1"/>
          </p:cNvSpPr>
          <p:nvPr>
            <p:ph idx="1"/>
          </p:nvPr>
        </p:nvSpPr>
        <p:spPr>
          <a:xfrm>
            <a:off x="6637866" y="365125"/>
            <a:ext cx="5429955" cy="5811838"/>
          </a:xfrm>
          <a:solidFill>
            <a:schemeClr val="accent6">
              <a:lumMod val="20000"/>
              <a:lumOff val="80000"/>
            </a:schemeClr>
          </a:solidFill>
        </p:spPr>
        <p:txBody>
          <a:bodyPr>
            <a:normAutofit fontScale="85000" lnSpcReduction="20000"/>
          </a:bodyPr>
          <a:lstStyle/>
          <a:p>
            <a:r>
              <a:rPr lang="en-US" dirty="0" smtClean="0"/>
              <a:t>Pose a question at start of class to assess what knowledge, experience &amp; preconceptions students bring</a:t>
            </a:r>
          </a:p>
          <a:p>
            <a:r>
              <a:rPr lang="en-US" dirty="0" smtClean="0"/>
              <a:t>Pose quick questions during class to check for understanding, identify misconceptions</a:t>
            </a:r>
          </a:p>
          <a:p>
            <a:r>
              <a:rPr lang="en-US" dirty="0" smtClean="0"/>
              <a:t>Invite students to raise questions or seek clarification anonymously</a:t>
            </a:r>
          </a:p>
          <a:p>
            <a:r>
              <a:rPr lang="en-US" dirty="0" smtClean="0"/>
              <a:t> Interrupts the normal privileging of speech, extroverts, dominant language speakers – no one can dominate</a:t>
            </a:r>
          </a:p>
          <a:p>
            <a:r>
              <a:rPr lang="en-US" dirty="0" smtClean="0"/>
              <a:t>Anonymity means students aren’t afraid to ask ‘dumb’ questions</a:t>
            </a:r>
          </a:p>
          <a:p>
            <a:r>
              <a:rPr lang="en-US" dirty="0" smtClean="0"/>
              <a:t>As with all activities, open to sabotage</a:t>
            </a:r>
          </a:p>
          <a:p>
            <a:pPr algn="ctr"/>
            <a:r>
              <a:rPr lang="en-US" sz="3500" dirty="0" err="1" smtClean="0">
                <a:solidFill>
                  <a:srgbClr val="FF0000"/>
                </a:solidFill>
              </a:rPr>
              <a:t>sli.do</a:t>
            </a:r>
            <a:r>
              <a:rPr lang="en-US" sz="3500" dirty="0" smtClean="0">
                <a:solidFill>
                  <a:srgbClr val="FF0000"/>
                </a:solidFill>
              </a:rPr>
              <a:t/>
            </a:r>
            <a:br>
              <a:rPr lang="en-US" sz="3500" dirty="0" smtClean="0">
                <a:solidFill>
                  <a:srgbClr val="FF0000"/>
                </a:solidFill>
              </a:rPr>
            </a:br>
            <a:r>
              <a:rPr lang="en-US" sz="3500" dirty="0" err="1" smtClean="0">
                <a:solidFill>
                  <a:srgbClr val="FF0000"/>
                </a:solidFill>
              </a:rPr>
              <a:t>backchannelchat.com</a:t>
            </a:r>
            <a:r>
              <a:rPr lang="en-US" sz="3500" dirty="0" smtClean="0">
                <a:solidFill>
                  <a:srgbClr val="FF0000"/>
                </a:solidFill>
              </a:rPr>
              <a:t/>
            </a:r>
            <a:br>
              <a:rPr lang="en-US" sz="3500" dirty="0" smtClean="0">
                <a:solidFill>
                  <a:srgbClr val="FF0000"/>
                </a:solidFill>
              </a:rPr>
            </a:br>
            <a:r>
              <a:rPr lang="en-US" sz="3500" dirty="0" err="1" smtClean="0">
                <a:solidFill>
                  <a:srgbClr val="FF0000"/>
                </a:solidFill>
              </a:rPr>
              <a:t>tweedback.de</a:t>
            </a:r>
            <a:endParaRPr lang="en-US" sz="3500" dirty="0" smtClean="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365126"/>
            <a:ext cx="6129867" cy="5811838"/>
          </a:xfrm>
          <a:prstGeom prst="rect">
            <a:avLst/>
          </a:prstGeom>
        </p:spPr>
      </p:pic>
    </p:spTree>
    <p:extLst>
      <p:ext uri="{BB962C8B-B14F-4D97-AF65-F5344CB8AC3E}">
        <p14:creationId xmlns:p14="http://schemas.microsoft.com/office/powerpoint/2010/main" val="126401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5633155" cy="6857998"/>
          </a:xfrm>
          <a:solidFill>
            <a:schemeClr val="accent6">
              <a:lumMod val="60000"/>
              <a:lumOff val="40000"/>
            </a:schemeClr>
          </a:solidFill>
        </p:spPr>
        <p:txBody>
          <a:bodyPr>
            <a:normAutofit/>
          </a:bodyPr>
          <a:lstStyle/>
          <a:p>
            <a:pPr algn="ctr"/>
            <a:r>
              <a:rPr lang="en-US" sz="3200" b="1" i="1" dirty="0" smtClean="0"/>
              <a:t>TWO KINDS OF PREPARATION FOR TEACHING &amp; LEADING AROUND RACE</a:t>
            </a:r>
            <a:r>
              <a:rPr lang="en-US" dirty="0" smtClean="0"/>
              <a:t/>
            </a:r>
            <a:br>
              <a:rPr lang="en-US" dirty="0" smtClean="0"/>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endParaRPr lang="en-US" dirty="0">
              <a:latin typeface="+mn-lt"/>
            </a:endParaRPr>
          </a:p>
        </p:txBody>
      </p:sp>
      <p:sp>
        <p:nvSpPr>
          <p:cNvPr id="3" name="Content Placeholder 2"/>
          <p:cNvSpPr>
            <a:spLocks noGrp="1"/>
          </p:cNvSpPr>
          <p:nvPr>
            <p:ph idx="1"/>
          </p:nvPr>
        </p:nvSpPr>
        <p:spPr>
          <a:xfrm>
            <a:off x="5633157" y="0"/>
            <a:ext cx="6558844" cy="6857999"/>
          </a:xfrm>
          <a:solidFill>
            <a:schemeClr val="accent4">
              <a:lumMod val="20000"/>
              <a:lumOff val="80000"/>
            </a:schemeClr>
          </a:solidFill>
        </p:spPr>
        <p:txBody>
          <a:bodyPr>
            <a:normAutofit fontScale="92500" lnSpcReduction="20000"/>
          </a:bodyPr>
          <a:lstStyle/>
          <a:p>
            <a:endParaRPr lang="en-US" b="1" i="1" dirty="0" smtClean="0"/>
          </a:p>
          <a:p>
            <a:r>
              <a:rPr lang="en-US" b="1" i="1" dirty="0" smtClean="0">
                <a:solidFill>
                  <a:srgbClr val="FF0000"/>
                </a:solidFill>
              </a:rPr>
              <a:t>Technical (Content)</a:t>
            </a:r>
            <a:r>
              <a:rPr lang="en-US" dirty="0" smtClean="0">
                <a:solidFill>
                  <a:srgbClr val="FF0000"/>
                </a:solidFill>
              </a:rPr>
              <a:t> – reading, viewing, thinking, reflecting on nature of racism, white identity, white supremacy, anti-blackness etc. </a:t>
            </a:r>
          </a:p>
          <a:p>
            <a:r>
              <a:rPr lang="en-US" b="1" i="1" dirty="0" smtClean="0">
                <a:solidFill>
                  <a:srgbClr val="FF0000"/>
                </a:solidFill>
              </a:rPr>
              <a:t>Technical (Process)</a:t>
            </a:r>
            <a:r>
              <a:rPr lang="en-US" dirty="0" smtClean="0">
                <a:solidFill>
                  <a:srgbClr val="FF0000"/>
                </a:solidFill>
              </a:rPr>
              <a:t> – how to model disclosure, choose good narratives, build trust, scaffold learning from simple to complex, use protocols</a:t>
            </a:r>
          </a:p>
          <a:p>
            <a:r>
              <a:rPr lang="en-US" b="1" i="1" dirty="0" smtClean="0">
                <a:solidFill>
                  <a:srgbClr val="0070C0"/>
                </a:solidFill>
              </a:rPr>
              <a:t>Emotional (EQ)</a:t>
            </a:r>
            <a:r>
              <a:rPr lang="en-US" dirty="0" smtClean="0">
                <a:solidFill>
                  <a:srgbClr val="0070C0"/>
                </a:solidFill>
              </a:rPr>
              <a:t> – this is inherently emotional work in which people are laying bare their identities, experiences, convictions and feelings. It will sometimes be raw &amp; contentious and people will become distressed, angry, and uncomfortable</a:t>
            </a:r>
          </a:p>
          <a:p>
            <a:r>
              <a:rPr lang="en-US" b="1" i="1" dirty="0" smtClean="0">
                <a:solidFill>
                  <a:srgbClr val="0070C0"/>
                </a:solidFill>
              </a:rPr>
              <a:t>Emotional (Mistakes)</a:t>
            </a:r>
            <a:r>
              <a:rPr lang="en-US" dirty="0" smtClean="0">
                <a:solidFill>
                  <a:srgbClr val="0070C0"/>
                </a:solidFill>
              </a:rPr>
              <a:t> – this is inherently unpredictable work &amp; you’ll constantly feel like you’ve screwed up, made mistakes, said or done the wrong thing, and mishandled situations</a:t>
            </a:r>
          </a:p>
          <a:p>
            <a:r>
              <a:rPr lang="en-US" dirty="0" smtClean="0"/>
              <a:t>Two ways do do anti-racist work – </a:t>
            </a:r>
            <a:r>
              <a:rPr lang="en-US" sz="4200" b="1" i="1" dirty="0" smtClean="0">
                <a:solidFill>
                  <a:srgbClr val="FF0000"/>
                </a:solidFill>
              </a:rPr>
              <a:t>IMPERFECTLY or NOT AT ALL!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5" y="2968978"/>
            <a:ext cx="4775199" cy="3589866"/>
          </a:xfrm>
          <a:prstGeom prst="rect">
            <a:avLst/>
          </a:prstGeom>
        </p:spPr>
      </p:pic>
    </p:spTree>
    <p:extLst>
      <p:ext uri="{BB962C8B-B14F-4D97-AF65-F5344CB8AC3E}">
        <p14:creationId xmlns:p14="http://schemas.microsoft.com/office/powerpoint/2010/main" val="205770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5066"/>
          </a:xfrm>
        </p:spPr>
        <p:txBody>
          <a:bodyPr/>
          <a:lstStyle/>
          <a:p>
            <a:r>
              <a:rPr lang="en-US" b="1" i="1" smtClean="0">
                <a:solidFill>
                  <a:srgbClr val="7030A0"/>
                </a:solidFill>
              </a:rPr>
              <a:t>Preparing to Teach with Race in Mind – A Sequence</a:t>
            </a:r>
            <a:endParaRPr lang="en-US" dirty="0"/>
          </a:p>
        </p:txBody>
      </p:sp>
      <p:sp>
        <p:nvSpPr>
          <p:cNvPr id="3" name="Content Placeholder 2"/>
          <p:cNvSpPr>
            <a:spLocks noGrp="1"/>
          </p:cNvSpPr>
          <p:nvPr>
            <p:ph idx="1"/>
          </p:nvPr>
        </p:nvSpPr>
        <p:spPr>
          <a:xfrm>
            <a:off x="0" y="745066"/>
            <a:ext cx="12192000" cy="6112933"/>
          </a:xfrm>
          <a:solidFill>
            <a:schemeClr val="accent4">
              <a:lumMod val="20000"/>
              <a:lumOff val="80000"/>
            </a:schemeClr>
          </a:solidFill>
        </p:spPr>
        <p:txBody>
          <a:bodyPr>
            <a:normAutofit fontScale="92500" lnSpcReduction="10000"/>
          </a:bodyPr>
          <a:lstStyle/>
          <a:p>
            <a:r>
              <a:rPr lang="en-US" dirty="0" smtClean="0"/>
              <a:t>Lose Your Desire/Expectation to Be ‘Perfect’</a:t>
            </a:r>
          </a:p>
          <a:p>
            <a:r>
              <a:rPr lang="en-US" dirty="0" smtClean="0"/>
              <a:t>        </a:t>
            </a:r>
            <a:r>
              <a:rPr lang="en-US" dirty="0" smtClean="0">
                <a:solidFill>
                  <a:srgbClr val="FF0000"/>
                </a:solidFill>
              </a:rPr>
              <a:t>When Possible Teach &amp; Model Racial Cross-Talk as a TEAM</a:t>
            </a:r>
          </a:p>
          <a:p>
            <a:r>
              <a:rPr lang="en-US" dirty="0" smtClean="0">
                <a:solidFill>
                  <a:srgbClr val="FF0000"/>
                </a:solidFill>
              </a:rPr>
              <a:t>                  </a:t>
            </a:r>
            <a:r>
              <a:rPr lang="en-US" dirty="0" smtClean="0">
                <a:solidFill>
                  <a:srgbClr val="00B050"/>
                </a:solidFill>
              </a:rPr>
              <a:t>Begin w/ Introductory Reading/Viewing*</a:t>
            </a:r>
          </a:p>
          <a:p>
            <a:r>
              <a:rPr lang="en-US" dirty="0" smtClean="0">
                <a:solidFill>
                  <a:srgbClr val="FF0000"/>
                </a:solidFill>
              </a:rPr>
              <a:t>                          </a:t>
            </a:r>
            <a:r>
              <a:rPr lang="en-US" dirty="0" smtClean="0">
                <a:solidFill>
                  <a:srgbClr val="0070C0"/>
                </a:solidFill>
              </a:rPr>
              <a:t>Take the Emotional Temperature –</a:t>
            </a:r>
            <a:r>
              <a:rPr lang="en-US" dirty="0" err="1" smtClean="0">
                <a:solidFill>
                  <a:srgbClr val="0070C0"/>
                </a:solidFill>
              </a:rPr>
              <a:t>sli.do</a:t>
            </a:r>
            <a:r>
              <a:rPr lang="en-US" dirty="0" smtClean="0">
                <a:solidFill>
                  <a:srgbClr val="0070C0"/>
                </a:solidFill>
              </a:rPr>
              <a:t>, Mood Meter</a:t>
            </a:r>
          </a:p>
          <a:p>
            <a:r>
              <a:rPr lang="en-US" dirty="0" smtClean="0">
                <a:solidFill>
                  <a:srgbClr val="FF0000"/>
                </a:solidFill>
              </a:rPr>
              <a:t>                                   Begin By Modeling Self-Disclosure</a:t>
            </a:r>
          </a:p>
          <a:p>
            <a:r>
              <a:rPr lang="en-US" dirty="0" smtClean="0">
                <a:solidFill>
                  <a:srgbClr val="FF0000"/>
                </a:solidFill>
              </a:rPr>
              <a:t>                                             </a:t>
            </a:r>
            <a:r>
              <a:rPr lang="en-US" dirty="0" smtClean="0">
                <a:solidFill>
                  <a:srgbClr val="7030A0"/>
                </a:solidFill>
              </a:rPr>
              <a:t>Introduce the Concept of Brave Space</a:t>
            </a:r>
          </a:p>
          <a:p>
            <a:r>
              <a:rPr lang="en-US" dirty="0" smtClean="0">
                <a:solidFill>
                  <a:srgbClr val="7030A0"/>
                </a:solidFill>
              </a:rPr>
              <a:t>                                                       </a:t>
            </a:r>
            <a:r>
              <a:rPr lang="en-US" dirty="0" smtClean="0"/>
              <a:t>Consider Introducing Racial Affinity Groups</a:t>
            </a:r>
          </a:p>
          <a:p>
            <a:r>
              <a:rPr lang="en-US" dirty="0" smtClean="0">
                <a:solidFill>
                  <a:srgbClr val="FF0000"/>
                </a:solidFill>
              </a:rPr>
              <a:t>                                                               </a:t>
            </a:r>
            <a:r>
              <a:rPr lang="en-US" dirty="0" smtClean="0">
                <a:solidFill>
                  <a:srgbClr val="00B050"/>
                </a:solidFill>
              </a:rPr>
              <a:t>Use Conversational Protocols to Engage Everyone</a:t>
            </a:r>
          </a:p>
          <a:p>
            <a:r>
              <a:rPr lang="en-US" dirty="0" smtClean="0">
                <a:solidFill>
                  <a:srgbClr val="00B050"/>
                </a:solidFill>
              </a:rPr>
              <a:t>                                                                       </a:t>
            </a:r>
            <a:r>
              <a:rPr lang="en-US" sz="2200" dirty="0" smtClean="0">
                <a:solidFill>
                  <a:srgbClr val="00B050"/>
                </a:solidFill>
              </a:rPr>
              <a:t>(Circle of Voices, Circular Response, </a:t>
            </a:r>
            <a:r>
              <a:rPr lang="en-US" sz="2200" dirty="0" err="1" smtClean="0">
                <a:solidFill>
                  <a:srgbClr val="00B050"/>
                </a:solidFill>
              </a:rPr>
              <a:t>Bohmian</a:t>
            </a:r>
            <a:r>
              <a:rPr lang="en-US" sz="2200" dirty="0" smtClean="0">
                <a:solidFill>
                  <a:srgbClr val="00B050"/>
                </a:solidFill>
              </a:rPr>
              <a:t> Dialogue)</a:t>
            </a:r>
          </a:p>
          <a:p>
            <a:r>
              <a:rPr lang="en-US" dirty="0" smtClean="0">
                <a:solidFill>
                  <a:srgbClr val="FF0000"/>
                </a:solidFill>
              </a:rPr>
              <a:t>                                                                              </a:t>
            </a:r>
            <a:r>
              <a:rPr lang="en-US" dirty="0" smtClean="0">
                <a:solidFill>
                  <a:srgbClr val="0070C0"/>
                </a:solidFill>
              </a:rPr>
              <a:t>Check In Regularly via Anonymous Channels</a:t>
            </a:r>
          </a:p>
          <a:p>
            <a:r>
              <a:rPr lang="en-US" dirty="0" smtClean="0">
                <a:solidFill>
                  <a:srgbClr val="0070C0"/>
                </a:solidFill>
              </a:rPr>
              <a:t>                                                                                                   </a:t>
            </a:r>
            <a:r>
              <a:rPr lang="en-US" sz="2200" dirty="0" smtClean="0">
                <a:solidFill>
                  <a:srgbClr val="0070C0"/>
                </a:solidFill>
              </a:rPr>
              <a:t>(</a:t>
            </a:r>
            <a:r>
              <a:rPr lang="en-US" sz="2200" dirty="0" err="1" smtClean="0">
                <a:solidFill>
                  <a:srgbClr val="0070C0"/>
                </a:solidFill>
              </a:rPr>
              <a:t>sli.do</a:t>
            </a:r>
            <a:r>
              <a:rPr lang="en-US" sz="2200" dirty="0" smtClean="0">
                <a:solidFill>
                  <a:srgbClr val="0070C0"/>
                </a:solidFill>
              </a:rPr>
              <a:t>, </a:t>
            </a:r>
            <a:r>
              <a:rPr lang="en-US" sz="2200" dirty="0" err="1" smtClean="0">
                <a:solidFill>
                  <a:srgbClr val="0070C0"/>
                </a:solidFill>
              </a:rPr>
              <a:t>backchannelchat.com</a:t>
            </a:r>
            <a:r>
              <a:rPr lang="en-US" sz="2200" dirty="0" smtClean="0">
                <a:solidFill>
                  <a:srgbClr val="0070C0"/>
                </a:solidFill>
              </a:rPr>
              <a:t>)</a:t>
            </a:r>
            <a:r>
              <a:rPr lang="en-US" dirty="0" smtClean="0">
                <a:solidFill>
                  <a:srgbClr val="0070C0"/>
                </a:solidFill>
              </a:rPr>
              <a:t>   </a:t>
            </a:r>
          </a:p>
          <a:p>
            <a:r>
              <a:rPr lang="en-US" sz="1200" dirty="0" smtClean="0">
                <a:solidFill>
                  <a:srgbClr val="00B050"/>
                </a:solidFill>
              </a:rPr>
              <a:t>* </a:t>
            </a:r>
            <a:r>
              <a:rPr lang="en-US" sz="1400" dirty="0" smtClean="0">
                <a:solidFill>
                  <a:srgbClr val="00B050"/>
                </a:solidFill>
              </a:rPr>
              <a:t>Letter to White America (George </a:t>
            </a:r>
            <a:r>
              <a:rPr lang="en-US" sz="1400" dirty="0" err="1" smtClean="0">
                <a:solidFill>
                  <a:srgbClr val="00B050"/>
                </a:solidFill>
              </a:rPr>
              <a:t>Yancy</a:t>
            </a:r>
            <a:r>
              <a:rPr lang="en-US" sz="1200" dirty="0" smtClean="0">
                <a:solidFill>
                  <a:srgbClr val="00B050"/>
                </a:solidFill>
              </a:rPr>
              <a:t>) </a:t>
            </a:r>
            <a:r>
              <a:rPr lang="en-US" sz="1200" dirty="0" smtClean="0">
                <a:hlinkClick r:id="rId2"/>
              </a:rPr>
              <a:t>https://opinionator.blogs.nytimes.com/2015/12/24/dear-white-america/</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What it Means to be American (Color of Fear)</a:t>
            </a:r>
            <a:r>
              <a:rPr lang="en-US" sz="1400" dirty="0" smtClean="0">
                <a:solidFill>
                  <a:srgbClr val="FF0000"/>
                </a:solidFill>
              </a:rPr>
              <a:t> </a:t>
            </a:r>
            <a:r>
              <a:rPr lang="en-US" sz="1200" dirty="0" smtClean="0">
                <a:hlinkClick r:id="rId3"/>
              </a:rPr>
              <a:t>https://www.youtube.com/watch?time_continue=3&amp;v=2nmhAJYxFT4&amp;feature=emb_logo</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Conversations on Race (New York Times</a:t>
            </a:r>
            <a:r>
              <a:rPr lang="en-US" sz="1200" dirty="0" smtClean="0">
                <a:solidFill>
                  <a:srgbClr val="00B050"/>
                </a:solidFill>
              </a:rPr>
              <a:t>) </a:t>
            </a:r>
            <a:r>
              <a:rPr lang="en-US" sz="1200" dirty="0" smtClean="0">
                <a:hlinkClick r:id="rId4"/>
              </a:rPr>
              <a:t>https://www.nytimes.com/interactive/projects/your-stories/conversations-on-race</a:t>
            </a:r>
            <a:r>
              <a:rPr lang="en-US" sz="1200" dirty="0" smtClean="0"/>
              <a:t> </a:t>
            </a:r>
          </a:p>
          <a:p>
            <a:r>
              <a:rPr lang="en-US" sz="1200" dirty="0" smtClean="0">
                <a:solidFill>
                  <a:srgbClr val="00B050"/>
                </a:solidFill>
              </a:rPr>
              <a:t>* How Can We Win (Kimberly Latrice Jones)</a:t>
            </a:r>
            <a:r>
              <a:rPr lang="en-US" sz="1200" dirty="0" smtClean="0">
                <a:solidFill>
                  <a:srgbClr val="00B050"/>
                </a:solidFill>
                <a:hlinkClick r:id="rId3"/>
              </a:rPr>
              <a:t> </a:t>
            </a:r>
            <a:r>
              <a:rPr lang="en-US" sz="1200" dirty="0" smtClean="0">
                <a:hlinkClick r:id="rId5"/>
              </a:rPr>
              <a:t>https://www.youtube.com/watch?v=ZkedkvNn5V0</a:t>
            </a:r>
            <a:r>
              <a:rPr lang="en-US" sz="1200" dirty="0" smtClean="0">
                <a:solidFill>
                  <a:srgbClr val="FF0000"/>
                </a:solidFill>
              </a:rPr>
              <a:t>                 </a:t>
            </a:r>
          </a:p>
          <a:p>
            <a:endParaRPr lang="en-US" dirty="0"/>
          </a:p>
        </p:txBody>
      </p:sp>
    </p:spTree>
    <p:extLst>
      <p:ext uri="{BB962C8B-B14F-4D97-AF65-F5344CB8AC3E}">
        <p14:creationId xmlns:p14="http://schemas.microsoft.com/office/powerpoint/2010/main" val="2055031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1617</Words>
  <Application>Microsoft Macintosh PowerPoint</Application>
  <PresentationFormat>Widescreen</PresentationFormat>
  <Paragraphs>130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Calibri Light</vt:lpstr>
      <vt:lpstr>Mangal</vt:lpstr>
      <vt:lpstr>ＭＳ Ｐゴシック</vt:lpstr>
      <vt:lpstr>Arial</vt:lpstr>
      <vt:lpstr>Office Theme</vt:lpstr>
      <vt:lpstr>The Dynamics of Teaching &amp; Leadership Around Race</vt:lpstr>
      <vt:lpstr>How to access this power point</vt:lpstr>
      <vt:lpstr>PowerPoint Presentation</vt:lpstr>
      <vt:lpstr>PowerPoint Presentation</vt:lpstr>
      <vt:lpstr>PowerPoint Presentation</vt:lpstr>
      <vt:lpstr>Go to: sli.do Enter Code: 18670 Or use the QR code opposite You’ll see a statement: “When I know we're going to talk about race I feel....” Vote for the response that most closely matches your own </vt:lpstr>
      <vt:lpstr>sli.do backchannelchat.com tweedback.de</vt:lpstr>
      <vt:lpstr>TWO KINDS OF PREPARATION FOR TEACHING &amp; LEADING AROUND RACE      </vt:lpstr>
      <vt:lpstr>Preparing to Teach with Race in Mind – A Sequence</vt:lpstr>
      <vt:lpstr> TEAM TEACHING</vt:lpstr>
      <vt:lpstr>MODELING</vt:lpstr>
      <vt:lpstr>  https://www.citybureau.org/notebook/2019/12/19/safe-spaces-brave-spaces-and-why-we-gon-be-alright  https://onlinelibrary.wiley.com/doi/abs/10.1002/9781119548492.ch4 </vt:lpstr>
      <vt:lpstr>       An arithmetic level of understanding of the dynamics of pervasive, structural racism amongst many whites who have not thought much about racial identity &amp; whiteness   THIS IS A REASON FOR AFFINITY GROUPS  Ali Michael 2015. Raising race questions. New York: Teachers College Press</vt:lpstr>
      <vt:lpstr>The Fatigue of WWW - Witnessing White Woke-ness</vt:lpstr>
      <vt:lpstr>        WHITE AFFINITY GROUPS No need to prove oneself as a “good, woke White person” – or to declare allyship  No opportunity to ask BIPOC to educate White people on race  Lessens fear of saying the ‘wrong’ thing in front of BIPOC peers  Removes temptation to ‘confess’ to racism &amp; ask absolution from BIPOC</vt:lpstr>
      <vt:lpstr>       Hard Truths I’ve Learned as a White Instructor/Leader</vt:lpstr>
      <vt:lpstr>       Hard Truths I’ve Learned as a White Instructor/Leader</vt:lpstr>
      <vt:lpstr>       Circle of Voices  S. Brookfield &amp; S. Preskill. 2015. The Discussion Book: 50 Great Ways to Get People Talking. Hoboken, NJ: Wiley.  </vt:lpstr>
      <vt:lpstr>  Circle of Voices  What are the chief difficulties you encounter as an instructor or leader when trying to get people to examine race as an issue?    </vt:lpstr>
      <vt:lpstr>Some Resources Authored by Stephen</vt:lpstr>
      <vt:lpstr>General Resources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Dynamics of Teaching &amp; Leadership Around Race</dc:title>
  <dc:creator>Brookfield, Stephen D.</dc:creator>
  <cp:lastModifiedBy>Brookfield, Stephen D.</cp:lastModifiedBy>
  <cp:revision>17</cp:revision>
  <dcterms:created xsi:type="dcterms:W3CDTF">2021-09-08T16:31:03Z</dcterms:created>
  <dcterms:modified xsi:type="dcterms:W3CDTF">2021-09-09T18:14:58Z</dcterms:modified>
</cp:coreProperties>
</file>