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58" r:id="rId4"/>
    <p:sldId id="259" r:id="rId5"/>
    <p:sldId id="265" r:id="rId6"/>
    <p:sldId id="295" r:id="rId7"/>
    <p:sldId id="266" r:id="rId8"/>
    <p:sldId id="267" r:id="rId9"/>
    <p:sldId id="268" r:id="rId10"/>
    <p:sldId id="269" r:id="rId11"/>
    <p:sldId id="270" r:id="rId12"/>
    <p:sldId id="271" r:id="rId13"/>
    <p:sldId id="272" r:id="rId14"/>
    <p:sldId id="273" r:id="rId15"/>
    <p:sldId id="274" r:id="rId16"/>
    <p:sldId id="275" r:id="rId17"/>
    <p:sldId id="286" r:id="rId18"/>
    <p:sldId id="287" r:id="rId19"/>
    <p:sldId id="288" r:id="rId20"/>
    <p:sldId id="296" r:id="rId21"/>
    <p:sldId id="297" r:id="rId22"/>
    <p:sldId id="301" r:id="rId23"/>
    <p:sldId id="298" r:id="rId24"/>
    <p:sldId id="299" r:id="rId25"/>
    <p:sldId id="285" r:id="rId26"/>
    <p:sldId id="276" r:id="rId27"/>
    <p:sldId id="277" r:id="rId28"/>
    <p:sldId id="278" r:id="rId29"/>
    <p:sldId id="294" r:id="rId30"/>
    <p:sldId id="302" r:id="rId31"/>
    <p:sldId id="279" r:id="rId32"/>
    <p:sldId id="280" r:id="rId33"/>
    <p:sldId id="281" r:id="rId34"/>
    <p:sldId id="282" r:id="rId35"/>
    <p:sldId id="283" r:id="rId36"/>
    <p:sldId id="284" r:id="rId37"/>
    <p:sldId id="305" r:id="rId38"/>
    <p:sldId id="303" r:id="rId39"/>
    <p:sldId id="289" r:id="rId40"/>
    <p:sldId id="290" r:id="rId41"/>
    <p:sldId id="291" r:id="rId42"/>
    <p:sldId id="292" r:id="rId43"/>
    <p:sldId id="29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25"/>
    <p:restoredTop sz="95915"/>
  </p:normalViewPr>
  <p:slideViewPr>
    <p:cSldViewPr snapToGrid="0" snapToObjects="1">
      <p:cViewPr varScale="1">
        <p:scale>
          <a:sx n="115" d="100"/>
          <a:sy n="115" d="100"/>
        </p:scale>
        <p:origin x="47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E2C9E2-4B6C-854B-BD78-FD58D5ED98C4}" type="datetimeFigureOut">
              <a:rPr lang="en-US" smtClean="0"/>
              <a:t>5/19/21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C7791-2588-BA44-8F0C-CD2AA713F374}" type="slidenum">
              <a:rPr lang="en-US" smtClean="0"/>
              <a:t>‹#›</a:t>
            </a:fld>
            <a:endParaRPr lang="en-US"/>
          </a:p>
        </p:txBody>
      </p:sp>
    </p:spTree>
    <p:extLst>
      <p:ext uri="{BB962C8B-B14F-4D97-AF65-F5344CB8AC3E}">
        <p14:creationId xmlns:p14="http://schemas.microsoft.com/office/powerpoint/2010/main" val="1361855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E2C9E2-4B6C-854B-BD78-FD58D5ED98C4}" type="datetimeFigureOut">
              <a:rPr lang="en-US" smtClean="0"/>
              <a:t>5/19/21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C7791-2588-BA44-8F0C-CD2AA713F374}" type="slidenum">
              <a:rPr lang="en-US" smtClean="0"/>
              <a:t>‹#›</a:t>
            </a:fld>
            <a:endParaRPr lang="en-US"/>
          </a:p>
        </p:txBody>
      </p:sp>
    </p:spTree>
    <p:extLst>
      <p:ext uri="{BB962C8B-B14F-4D97-AF65-F5344CB8AC3E}">
        <p14:creationId xmlns:p14="http://schemas.microsoft.com/office/powerpoint/2010/main" val="1132027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E2C9E2-4B6C-854B-BD78-FD58D5ED98C4}" type="datetimeFigureOut">
              <a:rPr lang="en-US" smtClean="0"/>
              <a:t>5/19/21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C7791-2588-BA44-8F0C-CD2AA713F374}" type="slidenum">
              <a:rPr lang="en-US" smtClean="0"/>
              <a:t>‹#›</a:t>
            </a:fld>
            <a:endParaRPr lang="en-US"/>
          </a:p>
        </p:txBody>
      </p:sp>
    </p:spTree>
    <p:extLst>
      <p:ext uri="{BB962C8B-B14F-4D97-AF65-F5344CB8AC3E}">
        <p14:creationId xmlns:p14="http://schemas.microsoft.com/office/powerpoint/2010/main" val="1434765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E2C9E2-4B6C-854B-BD78-FD58D5ED98C4}" type="datetimeFigureOut">
              <a:rPr lang="en-US" smtClean="0"/>
              <a:t>5/19/21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C7791-2588-BA44-8F0C-CD2AA713F374}" type="slidenum">
              <a:rPr lang="en-US" smtClean="0"/>
              <a:t>‹#›</a:t>
            </a:fld>
            <a:endParaRPr lang="en-US"/>
          </a:p>
        </p:txBody>
      </p:sp>
    </p:spTree>
    <p:extLst>
      <p:ext uri="{BB962C8B-B14F-4D97-AF65-F5344CB8AC3E}">
        <p14:creationId xmlns:p14="http://schemas.microsoft.com/office/powerpoint/2010/main" val="783925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E2C9E2-4B6C-854B-BD78-FD58D5ED98C4}" type="datetimeFigureOut">
              <a:rPr lang="en-US" smtClean="0"/>
              <a:t>5/19/21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C7791-2588-BA44-8F0C-CD2AA713F374}" type="slidenum">
              <a:rPr lang="en-US" smtClean="0"/>
              <a:t>‹#›</a:t>
            </a:fld>
            <a:endParaRPr lang="en-US"/>
          </a:p>
        </p:txBody>
      </p:sp>
    </p:spTree>
    <p:extLst>
      <p:ext uri="{BB962C8B-B14F-4D97-AF65-F5344CB8AC3E}">
        <p14:creationId xmlns:p14="http://schemas.microsoft.com/office/powerpoint/2010/main" val="629569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E2C9E2-4B6C-854B-BD78-FD58D5ED98C4}" type="datetimeFigureOut">
              <a:rPr lang="en-US" smtClean="0"/>
              <a:t>5/19/21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C7791-2588-BA44-8F0C-CD2AA713F374}" type="slidenum">
              <a:rPr lang="en-US" smtClean="0"/>
              <a:t>‹#›</a:t>
            </a:fld>
            <a:endParaRPr lang="en-US"/>
          </a:p>
        </p:txBody>
      </p:sp>
    </p:spTree>
    <p:extLst>
      <p:ext uri="{BB962C8B-B14F-4D97-AF65-F5344CB8AC3E}">
        <p14:creationId xmlns:p14="http://schemas.microsoft.com/office/powerpoint/2010/main" val="527666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E2C9E2-4B6C-854B-BD78-FD58D5ED98C4}" type="datetimeFigureOut">
              <a:rPr lang="en-US" smtClean="0"/>
              <a:t>5/19/21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3C7791-2588-BA44-8F0C-CD2AA713F374}" type="slidenum">
              <a:rPr lang="en-US" smtClean="0"/>
              <a:t>‹#›</a:t>
            </a:fld>
            <a:endParaRPr lang="en-US"/>
          </a:p>
        </p:txBody>
      </p:sp>
    </p:spTree>
    <p:extLst>
      <p:ext uri="{BB962C8B-B14F-4D97-AF65-F5344CB8AC3E}">
        <p14:creationId xmlns:p14="http://schemas.microsoft.com/office/powerpoint/2010/main" val="1526130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E2C9E2-4B6C-854B-BD78-FD58D5ED98C4}" type="datetimeFigureOut">
              <a:rPr lang="en-US" smtClean="0"/>
              <a:t>5/19/21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3C7791-2588-BA44-8F0C-CD2AA713F374}" type="slidenum">
              <a:rPr lang="en-US" smtClean="0"/>
              <a:t>‹#›</a:t>
            </a:fld>
            <a:endParaRPr lang="en-US"/>
          </a:p>
        </p:txBody>
      </p:sp>
    </p:spTree>
    <p:extLst>
      <p:ext uri="{BB962C8B-B14F-4D97-AF65-F5344CB8AC3E}">
        <p14:creationId xmlns:p14="http://schemas.microsoft.com/office/powerpoint/2010/main" val="133255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E2C9E2-4B6C-854B-BD78-FD58D5ED98C4}" type="datetimeFigureOut">
              <a:rPr lang="en-US" smtClean="0"/>
              <a:t>5/19/21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3C7791-2588-BA44-8F0C-CD2AA713F374}" type="slidenum">
              <a:rPr lang="en-US" smtClean="0"/>
              <a:t>‹#›</a:t>
            </a:fld>
            <a:endParaRPr lang="en-US"/>
          </a:p>
        </p:txBody>
      </p:sp>
    </p:spTree>
    <p:extLst>
      <p:ext uri="{BB962C8B-B14F-4D97-AF65-F5344CB8AC3E}">
        <p14:creationId xmlns:p14="http://schemas.microsoft.com/office/powerpoint/2010/main" val="1949312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E2C9E2-4B6C-854B-BD78-FD58D5ED98C4}" type="datetimeFigureOut">
              <a:rPr lang="en-US" smtClean="0"/>
              <a:t>5/19/21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C7791-2588-BA44-8F0C-CD2AA713F374}" type="slidenum">
              <a:rPr lang="en-US" smtClean="0"/>
              <a:t>‹#›</a:t>
            </a:fld>
            <a:endParaRPr lang="en-US"/>
          </a:p>
        </p:txBody>
      </p:sp>
    </p:spTree>
    <p:extLst>
      <p:ext uri="{BB962C8B-B14F-4D97-AF65-F5344CB8AC3E}">
        <p14:creationId xmlns:p14="http://schemas.microsoft.com/office/powerpoint/2010/main" val="8288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E2C9E2-4B6C-854B-BD78-FD58D5ED98C4}" type="datetimeFigureOut">
              <a:rPr lang="en-US" smtClean="0"/>
              <a:t>5/19/21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C7791-2588-BA44-8F0C-CD2AA713F374}" type="slidenum">
              <a:rPr lang="en-US" smtClean="0"/>
              <a:t>‹#›</a:t>
            </a:fld>
            <a:endParaRPr lang="en-US"/>
          </a:p>
        </p:txBody>
      </p:sp>
    </p:spTree>
    <p:extLst>
      <p:ext uri="{BB962C8B-B14F-4D97-AF65-F5344CB8AC3E}">
        <p14:creationId xmlns:p14="http://schemas.microsoft.com/office/powerpoint/2010/main" val="15178848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E2C9E2-4B6C-854B-BD78-FD58D5ED98C4}" type="datetimeFigureOut">
              <a:rPr lang="en-US" smtClean="0"/>
              <a:t>5/19/21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C7791-2588-BA44-8F0C-CD2AA713F374}" type="slidenum">
              <a:rPr lang="en-US" smtClean="0"/>
              <a:t>‹#›</a:t>
            </a:fld>
            <a:endParaRPr lang="en-US"/>
          </a:p>
        </p:txBody>
      </p:sp>
    </p:spTree>
    <p:extLst>
      <p:ext uri="{BB962C8B-B14F-4D97-AF65-F5344CB8AC3E}">
        <p14:creationId xmlns:p14="http://schemas.microsoft.com/office/powerpoint/2010/main" val="549761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stephenbrookfield.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NUL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image" Target="NUL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image" Target="NUL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NUL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NUL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NUL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image" Target="NUL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NUL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tephenbrookfield.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NUL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tiff"/><Relationship Id="rId5" Type="http://schemas.openxmlformats.org/officeDocument/2006/relationships/image" Target="../media/image23.tiff"/><Relationship Id="rId6" Type="http://schemas.openxmlformats.org/officeDocument/2006/relationships/image" Target="../media/image24.tiff"/><Relationship Id="rId7" Type="http://schemas.openxmlformats.org/officeDocument/2006/relationships/image" Target="../media/image25.tiff"/><Relationship Id="rId8" Type="http://schemas.openxmlformats.org/officeDocument/2006/relationships/image" Target="../media/image26.tiff"/><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tiff"/><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NUL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NUL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NULL"/><Relationship Id="rId3" Type="http://schemas.openxmlformats.org/officeDocument/2006/relationships/image" Target="../media/image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NULL"/><Relationship Id="rId3"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NUL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image" Target="NUL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NULL"/><Relationship Id="rId3" Type="http://schemas.openxmlformats.org/officeDocument/2006/relationships/image" Target="../media/image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NULL"/><Relationship Id="rId3" Type="http://schemas.openxmlformats.org/officeDocument/2006/relationships/image" Target="../media/image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NULL"/><Relationship Id="rId3" Type="http://schemas.openxmlformats.org/officeDocument/2006/relationships/image" Target="../media/image3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time_continue=3&amp;v=2nmhAJYxFT4&amp;feature=emb_logo" TargetMode="External"/><Relationship Id="rId4" Type="http://schemas.openxmlformats.org/officeDocument/2006/relationships/hyperlink" Target="https://www.nytimes.com/interactive/projects/your-stories/conversations-on-race" TargetMode="External"/><Relationship Id="rId5" Type="http://schemas.openxmlformats.org/officeDocument/2006/relationships/hyperlink" Target="https://www.youtube.com/watch?v=ZkedkvNn5V0" TargetMode="External"/><Relationship Id="rId1" Type="http://schemas.openxmlformats.org/officeDocument/2006/relationships/slideLayout" Target="../slideLayouts/slideLayout2.xml"/><Relationship Id="rId2" Type="http://schemas.openxmlformats.org/officeDocument/2006/relationships/hyperlink" Target="https://opinionator.blogs.nytimes.com/2015/12/24/dear-white-america/"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4" Type="http://schemas.openxmlformats.org/officeDocument/2006/relationships/image" Target="../media/image34.jpg"/><Relationship Id="rId1" Type="http://schemas.openxmlformats.org/officeDocument/2006/relationships/slideLayout" Target="../slideLayouts/slideLayout2.xml"/><Relationship Id="rId2" Type="http://schemas.openxmlformats.org/officeDocument/2006/relationships/image" Target="NUL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 Id="rId3" Type="http://schemas.openxmlformats.org/officeDocument/2006/relationships/image" Target="../media/image34.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NULL"/><Relationship Id="rId3"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NULL"/><Relationship Id="rId3" Type="http://schemas.openxmlformats.org/officeDocument/2006/relationships/image" Target="../media/image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tephenbrookfield.com/"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fyZNAAr8czE" TargetMode="External"/><Relationship Id="rId4" Type="http://schemas.openxmlformats.org/officeDocument/2006/relationships/hyperlink" Target="https://www.youtube.com/watch?v=Nrw6Bf5weTM&amp;t=53s" TargetMode="External"/><Relationship Id="rId5" Type="http://schemas.openxmlformats.org/officeDocument/2006/relationships/hyperlink" Target="https://www.youtube.com/watch?v=UZo06BjmbbE" TargetMode="External"/><Relationship Id="rId6" Type="http://schemas.openxmlformats.org/officeDocument/2006/relationships/hyperlink" Target="https://www.youtube.com/watch?v=45ey4jgoxeU" TargetMode="External"/><Relationship Id="rId7" Type="http://schemas.openxmlformats.org/officeDocument/2006/relationships/hyperlink" Target="https://www.youtube.com/watch?v=TzuOlyyQlug" TargetMode="External"/><Relationship Id="rId8" Type="http://schemas.openxmlformats.org/officeDocument/2006/relationships/hyperlink" Target="https://www.youtube.com/watch?v=IwaOBXzJ3hs" TargetMode="External"/><Relationship Id="rId9" Type="http://schemas.openxmlformats.org/officeDocument/2006/relationships/hyperlink" Target="https://www.youtube.com/watch?v=N4fbr1LlxEk" TargetMode="External"/><Relationship Id="rId1" Type="http://schemas.openxmlformats.org/officeDocument/2006/relationships/slideLayout" Target="../slideLayouts/slideLayout2.xml"/><Relationship Id="rId2" Type="http://schemas.openxmlformats.org/officeDocument/2006/relationships/hyperlink" Target="https://www.youtube.com/watch?v=TnybJZRWip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NUL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NUL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NUL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NUL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35620"/>
            <a:ext cx="9144000" cy="2874343"/>
          </a:xfrm>
          <a:solidFill>
            <a:schemeClr val="accent5">
              <a:lumMod val="20000"/>
              <a:lumOff val="80000"/>
            </a:schemeClr>
          </a:solidFill>
        </p:spPr>
        <p:txBody>
          <a:bodyPr>
            <a:normAutofit fontScale="90000"/>
          </a:bodyPr>
          <a:lstStyle/>
          <a:p>
            <a:r>
              <a:rPr lang="en-US" sz="4800" b="1" i="1" dirty="0" smtClean="0">
                <a:solidFill>
                  <a:srgbClr val="FF0000"/>
                </a:solidFill>
                <a:latin typeface="+mn-lt"/>
              </a:rPr>
              <a:t>What Does it Mean to Teach Equitably?</a:t>
            </a:r>
            <a:r>
              <a:rPr lang="en-US" sz="4000" dirty="0" smtClean="0">
                <a:latin typeface="+mn-lt"/>
              </a:rPr>
              <a:t/>
            </a:r>
            <a:br>
              <a:rPr lang="en-US" sz="4000" dirty="0" smtClean="0">
                <a:latin typeface="+mn-lt"/>
              </a:rPr>
            </a:br>
            <a:r>
              <a:rPr lang="en-US" sz="4000" dirty="0" smtClean="0">
                <a:latin typeface="+mn-lt"/>
              </a:rPr>
              <a:t>University of Wisconsin System</a:t>
            </a:r>
            <a:br>
              <a:rPr lang="en-US" sz="4000" dirty="0" smtClean="0">
                <a:latin typeface="+mn-lt"/>
              </a:rPr>
            </a:br>
            <a:r>
              <a:rPr lang="en-US" sz="4000" dirty="0" smtClean="0">
                <a:latin typeface="+mn-lt"/>
              </a:rPr>
              <a:t>Faculty College </a:t>
            </a:r>
            <a:br>
              <a:rPr lang="en-US" sz="4000" dirty="0" smtClean="0">
                <a:latin typeface="+mn-lt"/>
              </a:rPr>
            </a:br>
            <a:r>
              <a:rPr lang="en-US" sz="4000" dirty="0" smtClean="0">
                <a:latin typeface="+mn-lt"/>
              </a:rPr>
              <a:t>May 26</a:t>
            </a:r>
            <a:r>
              <a:rPr lang="en-US" sz="4000" baseline="30000" dirty="0" smtClean="0">
                <a:latin typeface="+mn-lt"/>
              </a:rPr>
              <a:t>th</a:t>
            </a:r>
            <a:r>
              <a:rPr lang="en-US" sz="4000" dirty="0" smtClean="0">
                <a:latin typeface="+mn-lt"/>
              </a:rPr>
              <a:t> &amp; 27</a:t>
            </a:r>
            <a:r>
              <a:rPr lang="en-US" sz="4000" baseline="30000" dirty="0" smtClean="0">
                <a:latin typeface="+mn-lt"/>
              </a:rPr>
              <a:t>th</a:t>
            </a:r>
            <a:r>
              <a:rPr lang="en-US" sz="4000" dirty="0" smtClean="0">
                <a:latin typeface="+mn-lt"/>
              </a:rPr>
              <a:t>, 2021</a:t>
            </a:r>
            <a:endParaRPr lang="en-US" sz="4000" dirty="0">
              <a:latin typeface="+mn-lt"/>
            </a:endParaRPr>
          </a:p>
        </p:txBody>
      </p:sp>
      <p:sp>
        <p:nvSpPr>
          <p:cNvPr id="3" name="Subtitle 2"/>
          <p:cNvSpPr>
            <a:spLocks noGrp="1"/>
          </p:cNvSpPr>
          <p:nvPr>
            <p:ph type="subTitle" idx="1"/>
          </p:nvPr>
        </p:nvSpPr>
        <p:spPr>
          <a:xfrm>
            <a:off x="1524000" y="3602038"/>
            <a:ext cx="9144000" cy="2966030"/>
          </a:xfrm>
          <a:solidFill>
            <a:schemeClr val="accent4">
              <a:lumMod val="20000"/>
              <a:lumOff val="80000"/>
            </a:schemeClr>
          </a:solidFill>
        </p:spPr>
        <p:txBody>
          <a:bodyPr/>
          <a:lstStyle/>
          <a:p>
            <a:r>
              <a:rPr lang="en-US" sz="3600" dirty="0" smtClean="0"/>
              <a:t>Stephen Brookfield</a:t>
            </a:r>
          </a:p>
          <a:p>
            <a:r>
              <a:rPr lang="en-US" sz="3600" dirty="0" smtClean="0"/>
              <a:t>Distinguished Scholar, Antioch University</a:t>
            </a:r>
          </a:p>
          <a:p>
            <a:r>
              <a:rPr lang="en-US" sz="4400" dirty="0" smtClean="0">
                <a:hlinkClick r:id="rId2"/>
              </a:rPr>
              <a:t>http://www.stephenbrookfield.com/</a:t>
            </a:r>
            <a:endParaRPr lang="en-US" sz="4400" dirty="0" smtClean="0"/>
          </a:p>
          <a:p>
            <a:endParaRPr lang="en-US" dirty="0"/>
          </a:p>
        </p:txBody>
      </p:sp>
    </p:spTree>
    <p:extLst>
      <p:ext uri="{BB962C8B-B14F-4D97-AF65-F5344CB8AC3E}">
        <p14:creationId xmlns:p14="http://schemas.microsoft.com/office/powerpoint/2010/main" val="829939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142" y="365125"/>
            <a:ext cx="6924908" cy="5811838"/>
          </a:xfrm>
          <a:solidFill>
            <a:schemeClr val="accent5">
              <a:lumMod val="20000"/>
              <a:lumOff val="80000"/>
            </a:schemeClr>
          </a:solidFill>
        </p:spPr>
        <p:txBody>
          <a:bodyPr>
            <a:normAutofit fontScale="90000"/>
          </a:bodyPr>
          <a:lstStyle/>
          <a:p>
            <a:r>
              <a:rPr lang="en-US" sz="3200" dirty="0" smtClean="0">
                <a:latin typeface="+mn-lt"/>
              </a:rPr>
              <a:t>As questions &amp; issues occur to you during this session you can raise them 3 ways</a:t>
            </a:r>
            <a:r>
              <a:rPr lang="mr-IN" sz="3200" dirty="0" smtClean="0">
                <a:latin typeface="+mn-lt"/>
              </a:rPr>
              <a:t>…</a:t>
            </a:r>
            <a:r>
              <a:rPr lang="en-US" sz="3200" dirty="0" smtClean="0">
                <a:latin typeface="+mn-lt"/>
              </a:rPr>
              <a:t> </a:t>
            </a:r>
            <a:br>
              <a:rPr lang="en-US" sz="3200" dirty="0" smtClean="0">
                <a:latin typeface="+mn-lt"/>
              </a:rPr>
            </a:br>
            <a:r>
              <a:rPr lang="en-US" sz="3200" dirty="0">
                <a:latin typeface="+mn-lt"/>
              </a:rPr>
              <a:t/>
            </a:r>
            <a:br>
              <a:rPr lang="en-US" sz="3200" dirty="0">
                <a:latin typeface="+mn-lt"/>
              </a:rPr>
            </a:br>
            <a:r>
              <a:rPr lang="en-US" sz="3200" b="1" i="1" dirty="0" smtClean="0">
                <a:solidFill>
                  <a:srgbClr val="FF0000"/>
                </a:solidFill>
                <a:latin typeface="+mn-lt"/>
              </a:rPr>
              <a:t>Zoom Chat </a:t>
            </a:r>
            <a:r>
              <a:rPr lang="en-US" sz="3200" dirty="0" smtClean="0">
                <a:latin typeface="+mn-lt"/>
              </a:rPr>
              <a:t>– where your identity is revealed</a:t>
            </a:r>
            <a:br>
              <a:rPr lang="en-US" sz="3200" dirty="0" smtClean="0">
                <a:latin typeface="+mn-lt"/>
              </a:rPr>
            </a:br>
            <a:r>
              <a:rPr lang="en-US" sz="3200" dirty="0" smtClean="0">
                <a:latin typeface="+mn-lt"/>
              </a:rPr>
              <a:t/>
            </a:r>
            <a:br>
              <a:rPr lang="en-US" sz="3200" dirty="0" smtClean="0">
                <a:latin typeface="+mn-lt"/>
              </a:rPr>
            </a:br>
            <a:r>
              <a:rPr lang="en-US" sz="4000" b="1" dirty="0" err="1" smtClean="0">
                <a:solidFill>
                  <a:srgbClr val="FF0000"/>
                </a:solidFill>
                <a:latin typeface="+mn-lt"/>
              </a:rPr>
              <a:t>sli.do</a:t>
            </a:r>
            <a:r>
              <a:rPr lang="en-US" sz="3200" dirty="0" smtClean="0">
                <a:latin typeface="+mn-lt"/>
              </a:rPr>
              <a:t> – where your post will be anonymous</a:t>
            </a:r>
            <a:r>
              <a:rPr lang="en-US" sz="3200" dirty="0">
                <a:latin typeface="+mn-lt"/>
              </a:rPr>
              <a:t/>
            </a:r>
            <a:br>
              <a:rPr lang="en-US" sz="3200" dirty="0">
                <a:latin typeface="+mn-lt"/>
              </a:rPr>
            </a:br>
            <a:r>
              <a:rPr lang="en-US" sz="3200" dirty="0">
                <a:latin typeface="+mn-lt"/>
              </a:rPr>
              <a:t>G</a:t>
            </a:r>
            <a:r>
              <a:rPr lang="en-US" sz="3200" dirty="0" smtClean="0">
                <a:latin typeface="+mn-lt"/>
              </a:rPr>
              <a:t>o </a:t>
            </a:r>
            <a:r>
              <a:rPr lang="en-US" sz="3200" dirty="0">
                <a:latin typeface="+mn-lt"/>
              </a:rPr>
              <a:t>to </a:t>
            </a:r>
            <a:r>
              <a:rPr lang="en-US" sz="3600" b="1" i="1" dirty="0" err="1" smtClean="0">
                <a:solidFill>
                  <a:srgbClr val="FF0000"/>
                </a:solidFill>
                <a:latin typeface="+mn-lt"/>
              </a:rPr>
              <a:t>sli.do</a:t>
            </a:r>
            <a:r>
              <a:rPr lang="en-US" sz="3200" b="1" i="1" dirty="0">
                <a:solidFill>
                  <a:srgbClr val="FF0000"/>
                </a:solidFill>
                <a:latin typeface="+mn-lt"/>
              </a:rPr>
              <a:t> </a:t>
            </a:r>
            <a:r>
              <a:rPr lang="en-US" sz="3200" dirty="0" smtClean="0">
                <a:latin typeface="+mn-lt"/>
              </a:rPr>
              <a:t>and enter </a:t>
            </a:r>
            <a:r>
              <a:rPr lang="en-US" sz="3200" dirty="0">
                <a:latin typeface="+mn-lt"/>
              </a:rPr>
              <a:t>code: </a:t>
            </a:r>
            <a:r>
              <a:rPr lang="en-US" sz="5300" b="1" i="1" dirty="0" smtClean="0">
                <a:solidFill>
                  <a:srgbClr val="FF0000"/>
                </a:solidFill>
                <a:latin typeface="+mn-lt"/>
              </a:rPr>
              <a:t>537243</a:t>
            </a:r>
            <a:r>
              <a:rPr lang="en-US" sz="3200" dirty="0">
                <a:latin typeface="+mn-lt"/>
              </a:rPr>
              <a:t/>
            </a:r>
            <a:br>
              <a:rPr lang="en-US" sz="3200" dirty="0">
                <a:latin typeface="+mn-lt"/>
              </a:rPr>
            </a:br>
            <a:r>
              <a:rPr lang="en-US" sz="3200" dirty="0">
                <a:latin typeface="+mn-lt"/>
              </a:rPr>
              <a:t>(Or use the QR code opposite on your smart phone)</a:t>
            </a:r>
            <a:br>
              <a:rPr lang="en-US" sz="3200" dirty="0">
                <a:latin typeface="+mn-lt"/>
              </a:rPr>
            </a:br>
            <a:r>
              <a:rPr lang="en-US" sz="3200" dirty="0" smtClean="0">
                <a:latin typeface="+mn-lt"/>
              </a:rPr>
              <a:t/>
            </a:r>
            <a:br>
              <a:rPr lang="en-US" sz="3200" dirty="0" smtClean="0">
                <a:latin typeface="+mn-lt"/>
              </a:rPr>
            </a:br>
            <a:r>
              <a:rPr lang="en-US" sz="3200" dirty="0" smtClean="0">
                <a:latin typeface="+mn-lt"/>
              </a:rPr>
              <a:t>I will also invite people to give reactions &amp; pose questions verbally</a:t>
            </a:r>
            <a:endParaRPr lang="en-US" sz="3200" dirty="0">
              <a:latin typeface="+mn-l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26413" y="2812256"/>
            <a:ext cx="3251200" cy="3251200"/>
          </a:xfr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4186" y="2812256"/>
            <a:ext cx="3251200" cy="3251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4186" y="2812256"/>
            <a:ext cx="3251200" cy="3251200"/>
          </a:xfrm>
          <a:prstGeom prst="rect">
            <a:avLst/>
          </a:prstGeom>
        </p:spPr>
      </p:pic>
    </p:spTree>
    <p:extLst>
      <p:ext uri="{BB962C8B-B14F-4D97-AF65-F5344CB8AC3E}">
        <p14:creationId xmlns:p14="http://schemas.microsoft.com/office/powerpoint/2010/main" val="363695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419" y="579864"/>
            <a:ext cx="4650059" cy="6110868"/>
          </a:xfrm>
        </p:spPr>
        <p:txBody>
          <a:bodyPr>
            <a:normAutofit/>
          </a:bodyPr>
          <a:lstStyle/>
          <a:p>
            <a:pPr algn="ctr"/>
            <a:r>
              <a:rPr lang="en-US" b="1" i="1" dirty="0" smtClean="0">
                <a:solidFill>
                  <a:srgbClr val="FF0000"/>
                </a:solidFill>
              </a:rPr>
              <a:t/>
            </a:r>
            <a:br>
              <a:rPr lang="en-US" b="1" i="1" dirty="0" smtClean="0">
                <a:solidFill>
                  <a:srgbClr val="FF0000"/>
                </a:solidFill>
              </a:rPr>
            </a:br>
            <a:r>
              <a:rPr lang="en-US" b="1" i="1" dirty="0">
                <a:solidFill>
                  <a:srgbClr val="FF0000"/>
                </a:solidFill>
              </a:rPr>
              <a:t/>
            </a:r>
            <a:br>
              <a:rPr lang="en-US" b="1" i="1" dirty="0">
                <a:solidFill>
                  <a:srgbClr val="FF0000"/>
                </a:solidFill>
              </a:rPr>
            </a:br>
            <a:r>
              <a:rPr lang="en-US" b="1" i="1" dirty="0" smtClean="0">
                <a:solidFill>
                  <a:srgbClr val="FF0000"/>
                </a:solidFill>
              </a:rPr>
              <a:t/>
            </a:r>
            <a:br>
              <a:rPr lang="en-US" b="1" i="1" dirty="0" smtClean="0">
                <a:solidFill>
                  <a:srgbClr val="FF0000"/>
                </a:solidFill>
              </a:rPr>
            </a:br>
            <a:r>
              <a:rPr lang="en-US" b="1" i="1" dirty="0">
                <a:solidFill>
                  <a:srgbClr val="FF0000"/>
                </a:solidFill>
              </a:rPr>
              <a:t/>
            </a:r>
            <a:br>
              <a:rPr lang="en-US" b="1" i="1" dirty="0">
                <a:solidFill>
                  <a:srgbClr val="FF0000"/>
                </a:solidFill>
              </a:rPr>
            </a:br>
            <a:r>
              <a:rPr lang="en-US" b="1" i="1" dirty="0" smtClean="0">
                <a:solidFill>
                  <a:srgbClr val="FF0000"/>
                </a:solidFill>
              </a:rPr>
              <a:t/>
            </a:r>
            <a:br>
              <a:rPr lang="en-US" b="1" i="1" dirty="0" smtClean="0">
                <a:solidFill>
                  <a:srgbClr val="FF0000"/>
                </a:solidFill>
              </a:rPr>
            </a:br>
            <a:r>
              <a:rPr lang="en-US" b="1" i="1" dirty="0">
                <a:solidFill>
                  <a:srgbClr val="FF0000"/>
                </a:solidFill>
              </a:rPr>
              <a:t/>
            </a:r>
            <a:br>
              <a:rPr lang="en-US" b="1" i="1" dirty="0">
                <a:solidFill>
                  <a:srgbClr val="FF0000"/>
                </a:solidFill>
              </a:rPr>
            </a:br>
            <a:r>
              <a:rPr lang="en-US" b="1" i="1" dirty="0" smtClean="0">
                <a:solidFill>
                  <a:srgbClr val="FF0000"/>
                </a:solidFill>
              </a:rPr>
              <a:t>Asymmetries of Power</a:t>
            </a:r>
            <a:endParaRPr lang="en-US" b="1" i="1" dirty="0">
              <a:solidFill>
                <a:srgbClr val="FF0000"/>
              </a:solidFill>
            </a:endParaRPr>
          </a:p>
        </p:txBody>
      </p:sp>
      <p:sp>
        <p:nvSpPr>
          <p:cNvPr id="3" name="Content Placeholder 2"/>
          <p:cNvSpPr>
            <a:spLocks noGrp="1"/>
          </p:cNvSpPr>
          <p:nvPr>
            <p:ph idx="1"/>
          </p:nvPr>
        </p:nvSpPr>
        <p:spPr>
          <a:xfrm>
            <a:off x="5609062" y="579864"/>
            <a:ext cx="6255835" cy="6110868"/>
          </a:xfrm>
          <a:solidFill>
            <a:schemeClr val="accent4">
              <a:lumMod val="20000"/>
              <a:lumOff val="80000"/>
            </a:schemeClr>
          </a:solidFill>
        </p:spPr>
        <p:txBody>
          <a:bodyPr>
            <a:normAutofit fontScale="92500" lnSpcReduction="20000"/>
          </a:bodyPr>
          <a:lstStyle/>
          <a:p>
            <a:r>
              <a:rPr lang="en-US" dirty="0" smtClean="0">
                <a:solidFill>
                  <a:srgbClr val="FF0000"/>
                </a:solidFill>
              </a:rPr>
              <a:t>Teachers</a:t>
            </a:r>
            <a:r>
              <a:rPr lang="en-US" dirty="0" smtClean="0"/>
              <a:t> – asymmetries of knowledge, understanding, skill, command &amp; performance: we know more, have studied longer, have a command of research protocols, used to academic discourse</a:t>
            </a:r>
          </a:p>
          <a:p>
            <a:r>
              <a:rPr lang="en-US" dirty="0" smtClean="0">
                <a:solidFill>
                  <a:srgbClr val="FF0000"/>
                </a:solidFill>
              </a:rPr>
              <a:t>Students</a:t>
            </a:r>
            <a:r>
              <a:rPr lang="en-US" dirty="0" smtClean="0"/>
              <a:t> – bring asymmetries in terms of readiness for learning, previous experience, &amp; previous access to resources. Also, whatever judgments </a:t>
            </a:r>
            <a:r>
              <a:rPr lang="en-US" dirty="0"/>
              <a:t>&amp;</a:t>
            </a:r>
            <a:r>
              <a:rPr lang="en-US" dirty="0" smtClean="0"/>
              <a:t> stereotypes attach to their identities outside the classroom are immediately reproduced inside – often supported by teachers’ learned preconceptions</a:t>
            </a:r>
          </a:p>
          <a:p>
            <a:r>
              <a:rPr lang="en-US" dirty="0" smtClean="0">
                <a:solidFill>
                  <a:srgbClr val="FF0000"/>
                </a:solidFill>
              </a:rPr>
              <a:t>Knowledge/Content</a:t>
            </a:r>
            <a:r>
              <a:rPr lang="en-US" dirty="0" smtClean="0"/>
              <a:t> – some knowledge, theories, explanations, hypotheses, laws, analytical frameworks, are viewed as more legitimate owing to methodology of empirical confirmation, their withstanding falsifiability, their heuristic ‘fit’ with the world etc.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805" y="1126273"/>
            <a:ext cx="4427034" cy="3267308"/>
          </a:xfrm>
          <a:prstGeom prst="rect">
            <a:avLst/>
          </a:prstGeom>
        </p:spPr>
      </p:pic>
      <p:pic>
        <p:nvPicPr>
          <p:cNvPr id="5" name="Picture 4"/>
          <p:cNvPicPr>
            <a:picLocks noChangeAspect="1"/>
          </p:cNvPicPr>
          <p:nvPr/>
        </p:nvPicPr>
        <p:blipFill>
          <a:blip r:embed="rId3"/>
          <a:stretch>
            <a:fillRect/>
          </a:stretch>
        </p:blipFill>
        <p:spPr>
          <a:xfrm>
            <a:off x="0" y="0"/>
            <a:ext cx="12192000"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780" y="1126273"/>
            <a:ext cx="4873084" cy="3267308"/>
          </a:xfrm>
          <a:prstGeom prst="rect">
            <a:avLst/>
          </a:prstGeom>
        </p:spPr>
      </p:pic>
    </p:spTree>
    <p:extLst>
      <p:ext uri="{BB962C8B-B14F-4D97-AF65-F5344CB8AC3E}">
        <p14:creationId xmlns:p14="http://schemas.microsoft.com/office/powerpoint/2010/main" val="26930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3941" y="1"/>
            <a:ext cx="1940313" cy="769433"/>
          </a:xfrm>
        </p:spPr>
        <p:txBody>
          <a:bodyPr>
            <a:normAutofit/>
          </a:bodyPr>
          <a:lstStyle/>
          <a:p>
            <a:r>
              <a:rPr lang="en-US" b="1" i="1" smtClean="0">
                <a:solidFill>
                  <a:srgbClr val="FF0000"/>
                </a:solidFill>
              </a:rPr>
              <a:t>Equity</a:t>
            </a:r>
            <a:r>
              <a:rPr lang="en-US" b="1" i="1" dirty="0" smtClean="0">
                <a:solidFill>
                  <a:srgbClr val="FF0000"/>
                </a:solidFill>
              </a:rPr>
              <a:t>?</a:t>
            </a:r>
            <a:endParaRPr lang="en-US" b="1" i="1" dirty="0">
              <a:solidFill>
                <a:srgbClr val="FF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57922"/>
            <a:ext cx="12192000" cy="6200078"/>
          </a:xfrm>
        </p:spPr>
      </p:pic>
      <p:pic>
        <p:nvPicPr>
          <p:cNvPr id="4" name="Content Placeholder 3" descr="Talking Circle-1.jpg"/>
          <p:cNvPicPr>
            <a:picLocks noChangeAspect="1"/>
          </p:cNvPicPr>
          <p:nvPr/>
        </p:nvPicPr>
        <p:blipFill>
          <a:blip r:embed="rId3">
            <a:extLst>
              <a:ext uri="{28A0092B-C50C-407E-A947-70E740481C1C}">
                <a14:useLocalDpi xmlns:a14="http://schemas.microsoft.com/office/drawing/2010/main" val="0"/>
              </a:ext>
            </a:extLst>
          </a:blip>
          <a:srcRect t="9246" b="9246"/>
          <a:stretch>
            <a:fillRect/>
          </a:stretch>
        </p:blipFill>
        <p:spPr>
          <a:xfrm>
            <a:off x="-4817327" y="4589560"/>
            <a:ext cx="4125952" cy="2096466"/>
          </a:xfrm>
          <a:prstGeom prst="rect">
            <a:avLst/>
          </a:prstGeom>
        </p:spPr>
      </p:pic>
    </p:spTree>
    <p:extLst>
      <p:ext uri="{BB962C8B-B14F-4D97-AF65-F5344CB8AC3E}">
        <p14:creationId xmlns:p14="http://schemas.microsoft.com/office/powerpoint/2010/main" val="1363741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838" y="365125"/>
            <a:ext cx="4047893" cy="2545343"/>
          </a:xfrm>
        </p:spPr>
        <p:txBody>
          <a:bodyPr>
            <a:normAutofit/>
          </a:bodyPr>
          <a:lstStyle/>
          <a:p>
            <a:r>
              <a:rPr lang="en-US" sz="4000" b="1" i="1" dirty="0" smtClean="0">
                <a:solidFill>
                  <a:srgbClr val="FF0000"/>
                </a:solidFill>
              </a:rPr>
              <a:t>Assumption </a:t>
            </a:r>
            <a:br>
              <a:rPr lang="en-US" sz="4000" b="1" i="1" dirty="0" smtClean="0">
                <a:solidFill>
                  <a:srgbClr val="FF0000"/>
                </a:solidFill>
              </a:rPr>
            </a:br>
            <a:r>
              <a:rPr lang="en-US" sz="4000" b="1" i="1" dirty="0" smtClean="0">
                <a:solidFill>
                  <a:srgbClr val="FF0000"/>
                </a:solidFill>
              </a:rPr>
              <a:t/>
            </a:r>
            <a:br>
              <a:rPr lang="en-US" sz="4000" b="1" i="1" dirty="0" smtClean="0">
                <a:solidFill>
                  <a:srgbClr val="FF0000"/>
                </a:solidFill>
              </a:rPr>
            </a:br>
            <a:r>
              <a:rPr lang="en-US" sz="4000" b="1" i="1" dirty="0" smtClean="0">
                <a:solidFill>
                  <a:srgbClr val="FF0000"/>
                </a:solidFill>
              </a:rPr>
              <a:t>If I arrange chairs in a circle</a:t>
            </a:r>
            <a:r>
              <a:rPr lang="mr-IN" sz="4000" b="1" i="1" dirty="0" smtClean="0">
                <a:solidFill>
                  <a:srgbClr val="FF0000"/>
                </a:solidFill>
              </a:rPr>
              <a:t>…</a:t>
            </a:r>
            <a:r>
              <a:rPr lang="en-US" sz="4000" b="1" i="1" dirty="0" smtClean="0">
                <a:solidFill>
                  <a:srgbClr val="FF0000"/>
                </a:solidFill>
              </a:rPr>
              <a:t>.</a:t>
            </a:r>
            <a:endParaRPr lang="en-US" sz="4000" dirty="0"/>
          </a:p>
        </p:txBody>
      </p:sp>
      <p:sp>
        <p:nvSpPr>
          <p:cNvPr id="3" name="Content Placeholder 2"/>
          <p:cNvSpPr>
            <a:spLocks noGrp="1"/>
          </p:cNvSpPr>
          <p:nvPr>
            <p:ph idx="1"/>
          </p:nvPr>
        </p:nvSpPr>
        <p:spPr>
          <a:xfrm>
            <a:off x="4850780" y="365125"/>
            <a:ext cx="6503019" cy="5823801"/>
          </a:xfrm>
          <a:solidFill>
            <a:schemeClr val="accent5">
              <a:lumMod val="20000"/>
              <a:lumOff val="80000"/>
            </a:schemeClr>
          </a:solidFill>
        </p:spPr>
        <p:txBody>
          <a:bodyPr>
            <a:noAutofit/>
          </a:bodyPr>
          <a:lstStyle/>
          <a:p>
            <a:r>
              <a:rPr lang="en-US" sz="3200" dirty="0" smtClean="0"/>
              <a:t>Students will feel their experience is respected &amp; acknowledged when they walk in.  </a:t>
            </a:r>
          </a:p>
          <a:p>
            <a:r>
              <a:rPr lang="en-US" sz="3200" dirty="0" smtClean="0"/>
              <a:t>This will create a relaxed and congenial environment for learning</a:t>
            </a:r>
          </a:p>
          <a:p>
            <a:r>
              <a:rPr lang="en-US" sz="3200" dirty="0" smtClean="0"/>
              <a:t>The distance between me as the teacher &amp; them as the students will be reduced</a:t>
            </a:r>
          </a:p>
          <a:p>
            <a:r>
              <a:rPr lang="en-US" sz="3200" dirty="0" smtClean="0"/>
              <a:t>Students will be more likely to participate, contribute &amp; ask questions</a:t>
            </a:r>
          </a:p>
          <a:p>
            <a:r>
              <a:rPr lang="en-US" sz="3200" dirty="0" smtClean="0"/>
              <a:t>Students will support peer learning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815" y="2754351"/>
            <a:ext cx="4460487" cy="376911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815" y="2754351"/>
            <a:ext cx="4460487" cy="3635298"/>
          </a:xfrm>
          <a:prstGeom prst="rect">
            <a:avLst/>
          </a:prstGeom>
        </p:spPr>
      </p:pic>
    </p:spTree>
    <p:extLst>
      <p:ext uri="{BB962C8B-B14F-4D97-AF65-F5344CB8AC3E}">
        <p14:creationId xmlns:p14="http://schemas.microsoft.com/office/powerpoint/2010/main" val="1812869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7248291" y="3847171"/>
            <a:ext cx="3479181" cy="2509024"/>
          </a:xfrm>
          <a:solidFill>
            <a:schemeClr val="accent5">
              <a:lumMod val="60000"/>
              <a:lumOff val="40000"/>
            </a:schemeClr>
          </a:solidFill>
        </p:spPr>
        <p:txBody>
          <a:bodyPr>
            <a:normAutofit/>
          </a:bodyPr>
          <a:lstStyle/>
          <a:p>
            <a:pPr algn="ctr"/>
            <a:r>
              <a:rPr lang="en-US" b="1" i="1" dirty="0" smtClean="0">
                <a:solidFill>
                  <a:srgbClr val="FF0000"/>
                </a:solidFill>
              </a:rPr>
              <a:t>Students’ Perceptions</a:t>
            </a:r>
            <a:endParaRPr lang="en-US" dirty="0"/>
          </a:p>
        </p:txBody>
      </p:sp>
      <p:sp>
        <p:nvSpPr>
          <p:cNvPr id="3" name="Content Placeholder 2"/>
          <p:cNvSpPr>
            <a:spLocks noGrp="1"/>
          </p:cNvSpPr>
          <p:nvPr>
            <p:ph idx="1"/>
          </p:nvPr>
        </p:nvSpPr>
        <p:spPr>
          <a:xfrm>
            <a:off x="144966" y="365125"/>
            <a:ext cx="6210764" cy="6414816"/>
          </a:xfrm>
          <a:solidFill>
            <a:schemeClr val="accent6">
              <a:lumMod val="20000"/>
              <a:lumOff val="80000"/>
            </a:schemeClr>
          </a:solidFill>
        </p:spPr>
        <p:txBody>
          <a:bodyPr>
            <a:normAutofit/>
          </a:bodyPr>
          <a:lstStyle/>
          <a:p>
            <a:r>
              <a:rPr lang="en-US" sz="2000" dirty="0" smtClean="0"/>
              <a:t>The circle is an arena of surveillance – everything I do will be seen, my mistakes will be noticed by everyone (peers &amp; instructor)</a:t>
            </a:r>
          </a:p>
          <a:p>
            <a:r>
              <a:rPr lang="en-US" sz="2000" dirty="0" smtClean="0"/>
              <a:t>The circle is alienating – if anything about me marks me out as different (how I look or sound) my discomfort is increased</a:t>
            </a:r>
          </a:p>
          <a:p>
            <a:endParaRPr lang="en-US" sz="2400" dirty="0" smtClean="0"/>
          </a:p>
          <a:p>
            <a:endParaRPr lang="en-US" sz="2400" dirty="0"/>
          </a:p>
          <a:p>
            <a:endParaRPr lang="en-US" sz="2400" dirty="0" smtClean="0"/>
          </a:p>
          <a:p>
            <a:endParaRPr lang="en-US" sz="2400" dirty="0"/>
          </a:p>
          <a:p>
            <a:endParaRPr lang="en-US" sz="2000" dirty="0" smtClean="0"/>
          </a:p>
          <a:p>
            <a:endParaRPr lang="en-US" sz="2000" dirty="0"/>
          </a:p>
          <a:p>
            <a:r>
              <a:rPr lang="en-US" sz="2000" dirty="0" smtClean="0"/>
              <a:t>The circle is coercion – you are forcing me to speak before you’ve earned the right to do that</a:t>
            </a:r>
          </a:p>
          <a:p>
            <a:r>
              <a:rPr lang="en-US" sz="2000" dirty="0" smtClean="0"/>
              <a:t>The circle increases mistrust – I can’t sit back &amp; judge your competence or authenticity. Please just let me mull things over on my own. When I feel ready, I’ll move into the circle space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5156" y="365125"/>
            <a:ext cx="5073805" cy="3166948"/>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4284" y="2238297"/>
            <a:ext cx="3492500" cy="23241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517" y="2238296"/>
            <a:ext cx="3896267" cy="261248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1543" y="393464"/>
            <a:ext cx="5506844" cy="3151073"/>
          </a:xfrm>
          <a:prstGeom prst="rect">
            <a:avLst/>
          </a:prstGeom>
        </p:spPr>
      </p:pic>
    </p:spTree>
    <p:extLst>
      <p:ext uri="{BB962C8B-B14F-4D97-AF65-F5344CB8AC3E}">
        <p14:creationId xmlns:p14="http://schemas.microsoft.com/office/powerpoint/2010/main" val="788485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550" y="1817648"/>
            <a:ext cx="3802567" cy="4728117"/>
          </a:xfrm>
          <a:solidFill>
            <a:schemeClr val="accent4">
              <a:lumMod val="20000"/>
              <a:lumOff val="80000"/>
            </a:schemeClr>
          </a:solidFill>
        </p:spPr>
        <p:txBody>
          <a:bodyPr>
            <a:normAutofit fontScale="90000"/>
          </a:bodyPr>
          <a:lstStyle/>
          <a:p>
            <a:pPr algn="ctr"/>
            <a:r>
              <a:rPr lang="en-US" sz="3200" dirty="0" smtClean="0">
                <a:solidFill>
                  <a:srgbClr val="FF0000"/>
                </a:solidFill>
              </a:rPr>
              <a:t/>
            </a:r>
            <a:br>
              <a:rPr lang="en-US" sz="3200" dirty="0" smtClean="0">
                <a:solidFill>
                  <a:srgbClr val="FF0000"/>
                </a:solidFill>
              </a:rPr>
            </a:br>
            <a:r>
              <a:rPr lang="en-US" sz="3200" dirty="0" smtClean="0">
                <a:solidFill>
                  <a:srgbClr val="FF0000"/>
                </a:solidFill>
              </a:rPr>
              <a:t/>
            </a:r>
            <a:br>
              <a:rPr lang="en-US" sz="3200" dirty="0" smtClean="0">
                <a:solidFill>
                  <a:srgbClr val="FF0000"/>
                </a:solidFill>
              </a:rPr>
            </a:br>
            <a:r>
              <a:rPr lang="en-US" sz="3200" dirty="0">
                <a:solidFill>
                  <a:srgbClr val="FF0000"/>
                </a:solidFill>
              </a:rPr>
              <a:t/>
            </a:r>
            <a:br>
              <a:rPr lang="en-US" sz="3200" dirty="0">
                <a:solidFill>
                  <a:srgbClr val="FF0000"/>
                </a:solidFill>
              </a:rPr>
            </a:br>
            <a:r>
              <a:rPr lang="en-US" sz="3200" dirty="0" smtClean="0">
                <a:solidFill>
                  <a:srgbClr val="FF0000"/>
                </a:solidFill>
              </a:rPr>
              <a:t/>
            </a:r>
            <a:br>
              <a:rPr lang="en-US" sz="3200" dirty="0" smtClean="0">
                <a:solidFill>
                  <a:srgbClr val="FF0000"/>
                </a:solidFill>
              </a:rPr>
            </a:br>
            <a:r>
              <a:rPr lang="en-US" sz="3200" dirty="0">
                <a:solidFill>
                  <a:srgbClr val="FF0000"/>
                </a:solidFill>
              </a:rPr>
              <a:t/>
            </a:r>
            <a:br>
              <a:rPr lang="en-US" sz="3200" dirty="0">
                <a:solidFill>
                  <a:srgbClr val="FF0000"/>
                </a:solidFill>
              </a:rPr>
            </a:br>
            <a:r>
              <a:rPr lang="en-US" sz="3200" dirty="0" smtClean="0">
                <a:solidFill>
                  <a:srgbClr val="FF0000"/>
                </a:solidFill>
              </a:rPr>
              <a:t/>
            </a:r>
            <a:br>
              <a:rPr lang="en-US" sz="3200" dirty="0" smtClean="0">
                <a:solidFill>
                  <a:srgbClr val="FF0000"/>
                </a:solidFill>
              </a:rPr>
            </a:br>
            <a:r>
              <a:rPr lang="en-US" sz="3200" dirty="0">
                <a:solidFill>
                  <a:srgbClr val="FF0000"/>
                </a:solidFill>
              </a:rPr>
              <a:t/>
            </a:r>
            <a:br>
              <a:rPr lang="en-US" sz="3200" dirty="0">
                <a:solidFill>
                  <a:srgbClr val="FF0000"/>
                </a:solidFill>
              </a:rPr>
            </a:br>
            <a:r>
              <a:rPr lang="en-US" sz="3200" dirty="0" smtClean="0">
                <a:solidFill>
                  <a:srgbClr val="FF0000"/>
                </a:solidFill>
              </a:rPr>
              <a:t/>
            </a:r>
            <a:br>
              <a:rPr lang="en-US" sz="3200" dirty="0" smtClean="0">
                <a:solidFill>
                  <a:srgbClr val="FF0000"/>
                </a:solidFill>
              </a:rPr>
            </a:br>
            <a:r>
              <a:rPr lang="en-US" sz="3200" dirty="0" smtClean="0">
                <a:solidFill>
                  <a:srgbClr val="FF0000"/>
                </a:solidFill>
              </a:rPr>
              <a:t/>
            </a:r>
            <a:br>
              <a:rPr lang="en-US" sz="3200" dirty="0" smtClean="0">
                <a:solidFill>
                  <a:srgbClr val="FF0000"/>
                </a:solidFill>
              </a:rPr>
            </a:br>
            <a:r>
              <a:rPr lang="en-US" sz="2700" dirty="0" smtClean="0">
                <a:latin typeface="+mn-lt"/>
              </a:rPr>
              <a:t>My personal experience as a student &amp; conference goer is</a:t>
            </a:r>
            <a:br>
              <a:rPr lang="en-US" sz="2700" dirty="0" smtClean="0">
                <a:latin typeface="+mn-lt"/>
              </a:rPr>
            </a:br>
            <a:r>
              <a:rPr lang="en-US" sz="2700" dirty="0">
                <a:latin typeface="+mn-lt"/>
              </a:rPr>
              <a:t>t</a:t>
            </a:r>
            <a:r>
              <a:rPr lang="en-US" sz="2700" dirty="0" smtClean="0">
                <a:latin typeface="+mn-lt"/>
              </a:rPr>
              <a:t>otally at odds with my practice as a teacher</a:t>
            </a:r>
            <a:r>
              <a:rPr lang="en-US" sz="3200" dirty="0" smtClean="0">
                <a:solidFill>
                  <a:srgbClr val="FF0000"/>
                </a:solidFill>
              </a:rPr>
              <a:t/>
            </a:r>
            <a:br>
              <a:rPr lang="en-US" sz="3200" dirty="0" smtClean="0">
                <a:solidFill>
                  <a:srgbClr val="FF0000"/>
                </a:solidFill>
              </a:rPr>
            </a:br>
            <a:r>
              <a:rPr lang="en-US" sz="3200" dirty="0" smtClean="0">
                <a:solidFill>
                  <a:srgbClr val="FF0000"/>
                </a:solidFill>
              </a:rPr>
              <a:t/>
            </a:r>
            <a:br>
              <a:rPr lang="en-US" sz="3200" dirty="0" smtClean="0">
                <a:solidFill>
                  <a:srgbClr val="FF0000"/>
                </a:solidFill>
              </a:rPr>
            </a:br>
            <a:endParaRPr lang="en-US" sz="3200" dirty="0"/>
          </a:p>
        </p:txBody>
      </p:sp>
      <p:sp>
        <p:nvSpPr>
          <p:cNvPr id="3" name="Content Placeholder 2"/>
          <p:cNvSpPr>
            <a:spLocks noGrp="1"/>
          </p:cNvSpPr>
          <p:nvPr>
            <p:ph idx="1"/>
          </p:nvPr>
        </p:nvSpPr>
        <p:spPr>
          <a:xfrm>
            <a:off x="5564767" y="0"/>
            <a:ext cx="6389340" cy="6545766"/>
          </a:xfrm>
          <a:solidFill>
            <a:schemeClr val="accent5">
              <a:lumMod val="20000"/>
              <a:lumOff val="80000"/>
            </a:schemeClr>
          </a:solidFill>
        </p:spPr>
        <p:txBody>
          <a:bodyPr>
            <a:normAutofit fontScale="92500" lnSpcReduction="10000"/>
          </a:bodyPr>
          <a:lstStyle/>
          <a:p>
            <a:r>
              <a:rPr lang="en-US" dirty="0" smtClean="0"/>
              <a:t>I walk into my graduate class &amp; see the chairs in a circle. My reaction – “Oh no! Not the circle again! Now I’m going to have to “share” in a vacuum with strangers.</a:t>
            </a:r>
          </a:p>
          <a:p>
            <a:r>
              <a:rPr lang="en-US" dirty="0" smtClean="0"/>
              <a:t>Why can’t you let me sit in Siberia &amp; just process &amp; mull over what’s happening. When I’m ready I’ll move my chair into the circle &amp; participate</a:t>
            </a:r>
          </a:p>
          <a:p>
            <a:r>
              <a:rPr lang="en-US" dirty="0" smtClean="0"/>
              <a:t>At a faculty development training or academic conference the facilitator puts us in a circle &amp; asks us to talk about what’s on our minds. My reaction – “Why should I do your work for you? You start by telling is on what’s on </a:t>
            </a:r>
            <a:r>
              <a:rPr lang="en-US" b="1" i="1" dirty="0" smtClean="0"/>
              <a:t>your</a:t>
            </a:r>
            <a:r>
              <a:rPr lang="en-US" dirty="0" smtClean="0"/>
              <a:t> mind – </a:t>
            </a:r>
            <a:r>
              <a:rPr lang="en-US" b="1" i="1" dirty="0" smtClean="0"/>
              <a:t>then</a:t>
            </a:r>
            <a:r>
              <a:rPr lang="en-US" dirty="0" smtClean="0"/>
              <a:t> maybe we can talk”</a:t>
            </a:r>
          </a:p>
          <a:p>
            <a:r>
              <a:rPr lang="en-US" dirty="0" smtClean="0">
                <a:solidFill>
                  <a:srgbClr val="FF0000"/>
                </a:solidFill>
              </a:rPr>
              <a:t>After returning from evening graduate classes &amp; conferences I get to my classroom early the next day to put the chairs in a circle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032" y="597945"/>
            <a:ext cx="2857500" cy="285750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1" y="365124"/>
            <a:ext cx="5018048" cy="432953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475249" cy="4694663"/>
          </a:xfrm>
          <a:prstGeom prst="rect">
            <a:avLst/>
          </a:prstGeom>
        </p:spPr>
      </p:pic>
    </p:spTree>
    <p:extLst>
      <p:ext uri="{BB962C8B-B14F-4D97-AF65-F5344CB8AC3E}">
        <p14:creationId xmlns:p14="http://schemas.microsoft.com/office/powerpoint/2010/main" val="1854124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268" y="234176"/>
            <a:ext cx="1605776" cy="1048214"/>
          </a:xfrm>
          <a:solidFill>
            <a:schemeClr val="accent5">
              <a:lumMod val="60000"/>
              <a:lumOff val="40000"/>
            </a:schemeClr>
          </a:solidFill>
        </p:spPr>
        <p:txBody>
          <a:bodyPr>
            <a:normAutofit fontScale="90000"/>
          </a:bodyPr>
          <a:lstStyle/>
          <a:p>
            <a:r>
              <a:rPr lang="en-US" b="1" i="1" smtClean="0">
                <a:solidFill>
                  <a:srgbClr val="FF0000"/>
                </a:solidFill>
              </a:rPr>
              <a:t>Now….</a:t>
            </a:r>
            <a:endParaRPr lang="en-US"/>
          </a:p>
        </p:txBody>
      </p:sp>
      <p:sp>
        <p:nvSpPr>
          <p:cNvPr id="3" name="Content Placeholder 2"/>
          <p:cNvSpPr>
            <a:spLocks noGrp="1"/>
          </p:cNvSpPr>
          <p:nvPr>
            <p:ph idx="1"/>
          </p:nvPr>
        </p:nvSpPr>
        <p:spPr>
          <a:xfrm>
            <a:off x="6751444" y="234176"/>
            <a:ext cx="5303024" cy="6350619"/>
          </a:xfrm>
          <a:solidFill>
            <a:schemeClr val="accent4">
              <a:lumMod val="20000"/>
              <a:lumOff val="80000"/>
            </a:schemeClr>
          </a:solidFill>
        </p:spPr>
        <p:txBody>
          <a:bodyPr>
            <a:normAutofit lnSpcReduction="10000"/>
          </a:bodyPr>
          <a:lstStyle/>
          <a:p>
            <a:pPr marL="0" indent="0">
              <a:buNone/>
            </a:pPr>
            <a:r>
              <a:rPr lang="en-US" dirty="0" smtClean="0"/>
              <a:t>I still use the circle but explain…</a:t>
            </a:r>
          </a:p>
          <a:p>
            <a:r>
              <a:rPr lang="en-US" dirty="0" smtClean="0"/>
              <a:t>It’s to keep sight lines clear – so students who wish to contribute or ask a question can do that easily</a:t>
            </a:r>
          </a:p>
          <a:p>
            <a:r>
              <a:rPr lang="en-US" dirty="0" smtClean="0"/>
              <a:t>It’s also so students don’t have to talk to the back of other people’s heads</a:t>
            </a:r>
          </a:p>
          <a:p>
            <a:r>
              <a:rPr lang="en-US" dirty="0" smtClean="0"/>
              <a:t>I won’t assume that those who are quiet are less diligent or intelligent</a:t>
            </a:r>
          </a:p>
          <a:p>
            <a:r>
              <a:rPr lang="en-US" dirty="0" smtClean="0"/>
              <a:t>I won’t assume those who speak are more diligent or intelligent</a:t>
            </a:r>
          </a:p>
          <a:p>
            <a:r>
              <a:rPr lang="en-US" dirty="0" smtClean="0"/>
              <a:t>I must self-disclose some ideas &amp; thoughts before expecting students to do the same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269" y="1884556"/>
            <a:ext cx="6055112" cy="4560849"/>
          </a:xfrm>
          <a:prstGeom prst="rect">
            <a:avLst/>
          </a:prstGeom>
        </p:spPr>
      </p:pic>
      <p:pic>
        <p:nvPicPr>
          <p:cNvPr id="5" name="Picture 4"/>
          <p:cNvPicPr>
            <a:picLocks noChangeAspect="1"/>
          </p:cNvPicPr>
          <p:nvPr/>
        </p:nvPicPr>
        <p:blipFill>
          <a:blip r:embed="rId2"/>
          <a:stretch>
            <a:fillRect/>
          </a:stretch>
        </p:blipFill>
        <p:spPr>
          <a:xfrm>
            <a:off x="92892" y="1605775"/>
            <a:ext cx="6584176" cy="483963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3958683"/>
            <a:ext cx="246026" cy="4571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92" y="1605775"/>
            <a:ext cx="6658552" cy="48396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92" y="1605775"/>
            <a:ext cx="6658552" cy="4839630"/>
          </a:xfrm>
          <a:prstGeom prst="rect">
            <a:avLst/>
          </a:prstGeom>
        </p:spPr>
      </p:pic>
    </p:spTree>
    <p:extLst>
      <p:ext uri="{BB962C8B-B14F-4D97-AF65-F5344CB8AC3E}">
        <p14:creationId xmlns:p14="http://schemas.microsoft.com/office/powerpoint/2010/main" val="1088931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664498" cy="892097"/>
          </a:xfrm>
        </p:spPr>
        <p:txBody>
          <a:bodyPr>
            <a:normAutofit/>
          </a:bodyPr>
          <a:lstStyle/>
          <a:p>
            <a:r>
              <a:rPr lang="en-US" dirty="0" smtClean="0"/>
              <a:t>Classroom Equity Discussion Protocol</a:t>
            </a:r>
            <a:endParaRPr lang="en-US" dirty="0"/>
          </a:p>
        </p:txBody>
      </p:sp>
      <p:sp>
        <p:nvSpPr>
          <p:cNvPr id="3" name="Content Placeholder 2"/>
          <p:cNvSpPr>
            <a:spLocks noGrp="1"/>
          </p:cNvSpPr>
          <p:nvPr>
            <p:ph idx="1"/>
          </p:nvPr>
        </p:nvSpPr>
        <p:spPr>
          <a:xfrm>
            <a:off x="849352" y="892098"/>
            <a:ext cx="10515600" cy="5754029"/>
          </a:xfrm>
          <a:solidFill>
            <a:schemeClr val="accent6">
              <a:lumMod val="20000"/>
              <a:lumOff val="80000"/>
            </a:schemeClr>
          </a:solidFill>
        </p:spPr>
        <p:txBody>
          <a:bodyPr>
            <a:normAutofit fontScale="92500" lnSpcReduction="10000"/>
          </a:bodyPr>
          <a:lstStyle/>
          <a:p>
            <a:r>
              <a:rPr lang="en-US" dirty="0" smtClean="0"/>
              <a:t>Here we will try a beginning protocol that is adaptable across both online &amp; face-to-face contexts – </a:t>
            </a:r>
            <a:r>
              <a:rPr lang="en-US" b="1" dirty="0" smtClean="0">
                <a:solidFill>
                  <a:srgbClr val="7030A0"/>
                </a:solidFill>
              </a:rPr>
              <a:t>the </a:t>
            </a:r>
            <a:r>
              <a:rPr lang="en-US" sz="4000" b="1" dirty="0" smtClean="0">
                <a:solidFill>
                  <a:srgbClr val="7030A0"/>
                </a:solidFill>
              </a:rPr>
              <a:t>Circle of Voices</a:t>
            </a:r>
          </a:p>
          <a:p>
            <a:r>
              <a:rPr lang="en-US" dirty="0" smtClean="0"/>
              <a:t>Please follow the protocol. We will work in groups of 5.</a:t>
            </a:r>
          </a:p>
          <a:p>
            <a:r>
              <a:rPr lang="en-US" dirty="0" smtClean="0"/>
              <a:t>The question</a:t>
            </a:r>
            <a:r>
              <a:rPr lang="mr-IN" dirty="0" smtClean="0"/>
              <a:t>…</a:t>
            </a:r>
            <a:r>
              <a:rPr lang="en-US" dirty="0" smtClean="0"/>
              <a:t>. </a:t>
            </a:r>
          </a:p>
          <a:p>
            <a:pPr algn="ctr"/>
            <a:r>
              <a:rPr lang="en-US" sz="3600" i="1" dirty="0" smtClean="0">
                <a:solidFill>
                  <a:srgbClr val="FF0000"/>
                </a:solidFill>
              </a:rPr>
              <a:t>What are the most effective approaches, activities &amp;/or exercises that you have enacted yourself, or seen colleagues implement, to incorporate racial analysis &amp; questions of racial identity into the curriculum &amp; classroom?  </a:t>
            </a:r>
          </a:p>
          <a:p>
            <a:r>
              <a:rPr lang="en-US" sz="2600" i="1" dirty="0"/>
              <a:t>We begin with a mandatory 1-2 minute silent period for people to think about their response to the question &amp; make written or mental </a:t>
            </a:r>
            <a:r>
              <a:rPr lang="en-US" sz="2600" i="1" dirty="0" smtClean="0"/>
              <a:t>notes. Please do that now. </a:t>
            </a:r>
          </a:p>
          <a:p>
            <a:r>
              <a:rPr lang="en-US" sz="2600" i="1" dirty="0" smtClean="0"/>
              <a:t>After your two minutes thought are up, please take a screen, bathroom, fluids &amp; movement break of 5 minutes.</a:t>
            </a:r>
            <a:endParaRPr lang="en-US" sz="2600" i="1" dirty="0"/>
          </a:p>
          <a:p>
            <a:pPr algn="ctr"/>
            <a:endParaRPr lang="en-US" sz="3600" i="1" dirty="0">
              <a:solidFill>
                <a:srgbClr val="FF0000"/>
              </a:solidFill>
            </a:endParaRPr>
          </a:p>
        </p:txBody>
      </p:sp>
    </p:spTree>
    <p:extLst>
      <p:ext uri="{BB962C8B-B14F-4D97-AF65-F5344CB8AC3E}">
        <p14:creationId xmlns:p14="http://schemas.microsoft.com/office/powerpoint/2010/main" val="117500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876049" cy="1237786"/>
          </a:xfrm>
          <a:solidFill>
            <a:schemeClr val="accent5">
              <a:lumMod val="20000"/>
              <a:lumOff val="80000"/>
            </a:schemeClr>
          </a:solidFill>
        </p:spPr>
        <p:txBody>
          <a:bodyPr>
            <a:normAutofit fontScale="90000"/>
          </a:bodyPr>
          <a:lstStyle/>
          <a:p>
            <a:r>
              <a:rPr lang="en-US" sz="3600" b="1" i="1" dirty="0" smtClean="0">
                <a:solidFill>
                  <a:srgbClr val="FF0000"/>
                </a:solidFill>
              </a:rPr>
              <a:t>Circle of Voices </a:t>
            </a:r>
            <a:r>
              <a:rPr lang="en-US" sz="2700" b="1" i="1" dirty="0" smtClean="0">
                <a:solidFill>
                  <a:srgbClr val="FF0000"/>
                </a:solidFill>
              </a:rPr>
              <a:t>– an equity protocol to give time to think, ensure all have the chance to express their ideas in a way they wish to express them, prevent dominant voices determining the course of dialogue, &amp; emphasize the importance of hearing &amp; responding authentically</a:t>
            </a:r>
            <a:r>
              <a:rPr lang="en-US" dirty="0"/>
              <a:t/>
            </a:r>
            <a:br>
              <a:rPr lang="en-US" dirty="0"/>
            </a:br>
            <a:endParaRPr lang="en-US" sz="1600" dirty="0"/>
          </a:p>
        </p:txBody>
      </p:sp>
      <p:sp>
        <p:nvSpPr>
          <p:cNvPr id="3" name="Content Placeholder 2"/>
          <p:cNvSpPr>
            <a:spLocks noGrp="1"/>
          </p:cNvSpPr>
          <p:nvPr>
            <p:ph idx="1"/>
          </p:nvPr>
        </p:nvSpPr>
        <p:spPr>
          <a:xfrm>
            <a:off x="111513" y="1338147"/>
            <a:ext cx="11764536" cy="5419492"/>
          </a:xfrm>
          <a:solidFill>
            <a:schemeClr val="accent4">
              <a:lumMod val="20000"/>
              <a:lumOff val="80000"/>
            </a:schemeClr>
          </a:solidFill>
        </p:spPr>
        <p:txBody>
          <a:bodyPr>
            <a:normAutofit/>
          </a:bodyPr>
          <a:lstStyle/>
          <a:p>
            <a:r>
              <a:rPr lang="en-US" sz="2400" dirty="0" smtClean="0"/>
              <a:t>(</a:t>
            </a:r>
            <a:r>
              <a:rPr lang="en-US" sz="2400" dirty="0"/>
              <a:t>1</a:t>
            </a:r>
            <a:r>
              <a:rPr lang="en-US" sz="2400" dirty="0" smtClean="0"/>
              <a:t>) Each person should read their “I am from</a:t>
            </a:r>
            <a:r>
              <a:rPr lang="mr-IN" sz="2400" dirty="0" smtClean="0"/>
              <a:t>…</a:t>
            </a:r>
            <a:r>
              <a:rPr lang="en-US" sz="2400" dirty="0" smtClean="0"/>
              <a:t>” prompts as a way of introducing themselves (as well as giving your institutional &amp; departmental location in the UW system) </a:t>
            </a:r>
            <a:endParaRPr lang="en-US" sz="2400" dirty="0"/>
          </a:p>
          <a:p>
            <a:r>
              <a:rPr lang="en-US" sz="2400" dirty="0" smtClean="0"/>
              <a:t>(2) After introductions, go alphabetically (using 1</a:t>
            </a:r>
            <a:r>
              <a:rPr lang="en-US" sz="2400" baseline="30000" dirty="0" smtClean="0"/>
              <a:t>st</a:t>
            </a:r>
            <a:r>
              <a:rPr lang="en-US" sz="2400" dirty="0" smtClean="0"/>
              <a:t> names) </a:t>
            </a:r>
            <a:r>
              <a:rPr lang="en-US" sz="2400" dirty="0"/>
              <a:t>around the group &amp;</a:t>
            </a:r>
            <a:r>
              <a:rPr lang="en-US" sz="2400" dirty="0" smtClean="0"/>
              <a:t> </a:t>
            </a:r>
            <a:r>
              <a:rPr lang="en-US" sz="2400" dirty="0"/>
              <a:t>have each person give their response to the </a:t>
            </a:r>
            <a:r>
              <a:rPr lang="en-US" sz="2400" dirty="0" smtClean="0"/>
              <a:t>question you’ve just thought </a:t>
            </a:r>
            <a:r>
              <a:rPr lang="en-US" sz="2400" dirty="0"/>
              <a:t>about. Each person </a:t>
            </a:r>
            <a:r>
              <a:rPr lang="en-US" sz="2400" dirty="0" smtClean="0"/>
              <a:t>should </a:t>
            </a:r>
            <a:r>
              <a:rPr lang="en-US" sz="2400" dirty="0"/>
              <a:t>keep </a:t>
            </a:r>
            <a:r>
              <a:rPr lang="en-US" sz="2400" dirty="0" smtClean="0"/>
              <a:t>their opening </a:t>
            </a:r>
            <a:r>
              <a:rPr lang="en-US" sz="2400" dirty="0"/>
              <a:t>comments </a:t>
            </a:r>
            <a:r>
              <a:rPr lang="en-US" sz="2400" dirty="0" smtClean="0"/>
              <a:t>to no more than two minutes. </a:t>
            </a:r>
            <a:r>
              <a:rPr lang="en-US" sz="2400" b="1" dirty="0">
                <a:solidFill>
                  <a:srgbClr val="FF0000"/>
                </a:solidFill>
              </a:rPr>
              <a:t>No </a:t>
            </a:r>
            <a:r>
              <a:rPr lang="en-US" sz="2400" b="1" dirty="0" smtClean="0">
                <a:solidFill>
                  <a:srgbClr val="FF0000"/>
                </a:solidFill>
              </a:rPr>
              <a:t>interruptions please </a:t>
            </a:r>
            <a:r>
              <a:rPr lang="en-US" sz="2400" dirty="0" smtClean="0"/>
              <a:t>as each person speaks.</a:t>
            </a:r>
            <a:endParaRPr lang="en-US" sz="2400" dirty="0"/>
          </a:p>
          <a:p>
            <a:r>
              <a:rPr lang="en-US" sz="2400" dirty="0" smtClean="0"/>
              <a:t>(3) </a:t>
            </a:r>
            <a:r>
              <a:rPr lang="en-US" sz="2400" dirty="0"/>
              <a:t>Once everyone has </a:t>
            </a:r>
            <a:r>
              <a:rPr lang="en-US" sz="2400" dirty="0" smtClean="0"/>
              <a:t>spoken then </a:t>
            </a:r>
            <a:r>
              <a:rPr lang="en-US" sz="2400" dirty="0"/>
              <a:t>move into open conversation – anyone can speak at any time &amp; there is no order of contribution. However, </a:t>
            </a:r>
            <a:r>
              <a:rPr lang="en-US" sz="2400" dirty="0" smtClean="0"/>
              <a:t>you should strive to </a:t>
            </a:r>
            <a:r>
              <a:rPr lang="en-US" sz="2400" dirty="0"/>
              <a:t>speak </a:t>
            </a:r>
            <a:r>
              <a:rPr lang="en-US" sz="2400" b="1" dirty="0">
                <a:solidFill>
                  <a:srgbClr val="FF0000"/>
                </a:solidFill>
              </a:rPr>
              <a:t>ONLY</a:t>
            </a:r>
            <a:r>
              <a:rPr lang="en-US" sz="2400" dirty="0"/>
              <a:t> about what</a:t>
            </a:r>
            <a:r>
              <a:rPr lang="en-US" sz="2400" b="1" dirty="0">
                <a:solidFill>
                  <a:srgbClr val="FF0000"/>
                </a:solidFill>
              </a:rPr>
              <a:t> </a:t>
            </a:r>
            <a:r>
              <a:rPr lang="en-US" sz="2400" b="1" dirty="0" smtClean="0">
                <a:solidFill>
                  <a:srgbClr val="FF0000"/>
                </a:solidFill>
              </a:rPr>
              <a:t>SOMEONE </a:t>
            </a:r>
            <a:r>
              <a:rPr lang="en-US" sz="2400" b="1" dirty="0">
                <a:solidFill>
                  <a:srgbClr val="FF0000"/>
                </a:solidFill>
              </a:rPr>
              <a:t>ELSE</a:t>
            </a:r>
            <a:r>
              <a:rPr lang="en-US" sz="2400" dirty="0"/>
              <a:t> said in the opening round of comments</a:t>
            </a:r>
            <a:r>
              <a:rPr lang="en-US" sz="2400" dirty="0" smtClean="0"/>
              <a:t>. </a:t>
            </a:r>
          </a:p>
          <a:p>
            <a:r>
              <a:rPr lang="en-US" sz="2400" i="1" dirty="0" smtClean="0">
                <a:solidFill>
                  <a:srgbClr val="00B050"/>
                </a:solidFill>
              </a:rPr>
              <a:t>(Ask questions, point out similarities &amp; differences, talk about new ideas you were exposed to, give examples to illustrate what someone said, state the basis of your disagreement with a comment, talk about how a comment led to a new understanding, reference a question or issue someone’s comment raised for you, give appreciation for a particular contribution.)</a:t>
            </a:r>
            <a:r>
              <a:rPr lang="en-US" sz="1600" dirty="0" smtClean="0"/>
              <a:t>                                            </a:t>
            </a:r>
          </a:p>
          <a:p>
            <a:r>
              <a:rPr lang="en-US" sz="1600" dirty="0"/>
              <a:t> </a:t>
            </a:r>
            <a:r>
              <a:rPr lang="en-US" sz="1600" dirty="0" smtClean="0"/>
              <a:t>                                            S</a:t>
            </a:r>
            <a:r>
              <a:rPr lang="en-US" sz="1600" dirty="0"/>
              <a:t>. Brookfield &amp; S. </a:t>
            </a:r>
            <a:r>
              <a:rPr lang="en-US" sz="1600" dirty="0" err="1"/>
              <a:t>Preskill</a:t>
            </a:r>
            <a:r>
              <a:rPr lang="en-US" sz="1600" dirty="0"/>
              <a:t>. 2016. </a:t>
            </a:r>
            <a:r>
              <a:rPr lang="en-US" sz="1600" i="1" dirty="0"/>
              <a:t>The discussion book: 50 great ways to get people talking</a:t>
            </a:r>
            <a:r>
              <a:rPr lang="en-US" sz="1600" dirty="0"/>
              <a:t>. Hoboken, NJ: Wiley</a:t>
            </a:r>
          </a:p>
        </p:txBody>
      </p:sp>
    </p:spTree>
    <p:extLst>
      <p:ext uri="{BB962C8B-B14F-4D97-AF65-F5344CB8AC3E}">
        <p14:creationId xmlns:p14="http://schemas.microsoft.com/office/powerpoint/2010/main" val="1085520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260" y="365125"/>
            <a:ext cx="7159082" cy="5811838"/>
          </a:xfrm>
          <a:solidFill>
            <a:schemeClr val="accent5">
              <a:lumMod val="20000"/>
              <a:lumOff val="80000"/>
            </a:schemeClr>
          </a:solidFill>
        </p:spPr>
        <p:txBody>
          <a:bodyPr>
            <a:normAutofit fontScale="90000"/>
          </a:bodyPr>
          <a:lstStyle/>
          <a:p>
            <a:r>
              <a:rPr lang="en-US" sz="3100" dirty="0" smtClean="0">
                <a:latin typeface="+mn-lt"/>
              </a:rPr>
              <a:t/>
            </a:r>
            <a:br>
              <a:rPr lang="en-US" sz="3100" dirty="0" smtClean="0">
                <a:latin typeface="+mn-lt"/>
              </a:rPr>
            </a:br>
            <a:r>
              <a:rPr lang="en-US" sz="3100" dirty="0" smtClean="0">
                <a:latin typeface="+mn-lt"/>
              </a:rPr>
              <a:t>Please post questions and issues that arose in your circle of voices conversation to </a:t>
            </a:r>
            <a:r>
              <a:rPr lang="en-US" sz="3100" b="1" dirty="0" smtClean="0">
                <a:solidFill>
                  <a:srgbClr val="FF0000"/>
                </a:solidFill>
                <a:latin typeface="+mn-lt"/>
              </a:rPr>
              <a:t>Zoom chat </a:t>
            </a:r>
            <a:r>
              <a:rPr lang="en-US" sz="3100" dirty="0" smtClean="0">
                <a:latin typeface="+mn-lt"/>
              </a:rPr>
              <a:t>(for questions revealing your identity) or to </a:t>
            </a:r>
            <a:r>
              <a:rPr lang="en-US" sz="4000" b="1" dirty="0" err="1" smtClean="0">
                <a:solidFill>
                  <a:srgbClr val="FF0000"/>
                </a:solidFill>
                <a:latin typeface="+mn-lt"/>
              </a:rPr>
              <a:t>sli.do</a:t>
            </a:r>
            <a:r>
              <a:rPr lang="en-US" sz="4000" b="1" dirty="0" smtClean="0">
                <a:solidFill>
                  <a:srgbClr val="FF0000"/>
                </a:solidFill>
                <a:latin typeface="+mn-lt"/>
              </a:rPr>
              <a:t> </a:t>
            </a:r>
            <a:r>
              <a:rPr lang="en-US" sz="3100" dirty="0" smtClean="0">
                <a:latin typeface="+mn-lt"/>
              </a:rPr>
              <a:t>(for questions where you wish to remain anonymous)</a:t>
            </a:r>
            <a:br>
              <a:rPr lang="en-US" sz="3100" dirty="0" smtClean="0">
                <a:latin typeface="+mn-lt"/>
              </a:rPr>
            </a:br>
            <a:r>
              <a:rPr lang="en-US" sz="3100" dirty="0">
                <a:latin typeface="+mn-lt"/>
              </a:rPr>
              <a:t/>
            </a:r>
            <a:br>
              <a:rPr lang="en-US" sz="3100" dirty="0">
                <a:latin typeface="+mn-lt"/>
              </a:rPr>
            </a:br>
            <a:r>
              <a:rPr lang="en-US" sz="3100" dirty="0" smtClean="0">
                <a:latin typeface="+mn-lt"/>
              </a:rPr>
              <a:t>These can be about the circle of voices protocol itself or about the themes and items that generated conversation</a:t>
            </a:r>
            <a:r>
              <a:rPr lang="en-US" sz="3100" dirty="0">
                <a:latin typeface="+mn-lt"/>
              </a:rPr>
              <a:t/>
            </a:r>
            <a:br>
              <a:rPr lang="en-US" sz="3100" dirty="0">
                <a:latin typeface="+mn-lt"/>
              </a:rPr>
            </a:br>
            <a:r>
              <a:rPr lang="en-US" sz="3100" dirty="0">
                <a:latin typeface="+mn-lt"/>
              </a:rPr>
              <a:t/>
            </a:r>
            <a:br>
              <a:rPr lang="en-US" sz="3100" dirty="0">
                <a:latin typeface="+mn-lt"/>
              </a:rPr>
            </a:br>
            <a:r>
              <a:rPr lang="en-US" sz="3100" dirty="0" smtClean="0">
                <a:latin typeface="+mn-lt"/>
              </a:rPr>
              <a:t>For </a:t>
            </a:r>
            <a:r>
              <a:rPr lang="en-US" sz="5300" b="1" i="1" dirty="0" err="1" smtClean="0">
                <a:solidFill>
                  <a:srgbClr val="FF0000"/>
                </a:solidFill>
                <a:latin typeface="+mn-lt"/>
              </a:rPr>
              <a:t>sli.do</a:t>
            </a:r>
            <a:r>
              <a:rPr lang="en-US" sz="3600" dirty="0" err="1" smtClean="0">
                <a:latin typeface="+mn-lt"/>
              </a:rPr>
              <a:t>enter</a:t>
            </a:r>
            <a:r>
              <a:rPr lang="en-US" sz="3600" dirty="0" smtClean="0">
                <a:latin typeface="+mn-lt"/>
              </a:rPr>
              <a:t> </a:t>
            </a:r>
            <a:r>
              <a:rPr lang="en-US" sz="3600" dirty="0">
                <a:latin typeface="+mn-lt"/>
              </a:rPr>
              <a:t>code: </a:t>
            </a:r>
            <a:r>
              <a:rPr lang="en-US" sz="6000" b="1" dirty="0" smtClean="0">
                <a:solidFill>
                  <a:srgbClr val="FF0000"/>
                </a:solidFill>
                <a:latin typeface="+mn-lt"/>
              </a:rPr>
              <a:t>537243</a:t>
            </a:r>
            <a:r>
              <a:rPr lang="en-US" sz="3600" dirty="0">
                <a:latin typeface="+mn-lt"/>
              </a:rPr>
              <a:t/>
            </a:r>
            <a:br>
              <a:rPr lang="en-US" sz="3600" dirty="0">
                <a:latin typeface="+mn-lt"/>
              </a:rPr>
            </a:br>
            <a:r>
              <a:rPr lang="en-US" sz="3100" dirty="0">
                <a:latin typeface="+mn-lt"/>
              </a:rPr>
              <a:t>(Or use the QR code opposite on your smart phone)</a:t>
            </a:r>
            <a:r>
              <a:rPr lang="en-US" sz="3600" dirty="0"/>
              <a:t/>
            </a:r>
            <a:br>
              <a:rPr lang="en-US" sz="3600" dirty="0"/>
            </a:b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81987" y="2873375"/>
            <a:ext cx="3251200" cy="3251200"/>
          </a:xfr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9151" y="2773556"/>
            <a:ext cx="3251200" cy="3251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9151" y="2773555"/>
            <a:ext cx="3394036" cy="3351019"/>
          </a:xfrm>
          <a:prstGeom prst="rect">
            <a:avLst/>
          </a:prstGeom>
        </p:spPr>
      </p:pic>
    </p:spTree>
    <p:extLst>
      <p:ext uri="{BB962C8B-B14F-4D97-AF65-F5344CB8AC3E}">
        <p14:creationId xmlns:p14="http://schemas.microsoft.com/office/powerpoint/2010/main" val="321215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8059"/>
            <a:ext cx="10515600" cy="1014761"/>
          </a:xfrm>
        </p:spPr>
        <p:txBody>
          <a:bodyPr/>
          <a:lstStyle/>
          <a:p>
            <a:r>
              <a:rPr lang="en-US" b="1" i="1" dirty="0" smtClean="0">
                <a:solidFill>
                  <a:srgbClr val="FF0000"/>
                </a:solidFill>
              </a:rPr>
              <a:t>HOME PAGE - </a:t>
            </a:r>
            <a:r>
              <a:rPr lang="en-US" b="1" i="1" dirty="0" err="1" smtClean="0">
                <a:solidFill>
                  <a:srgbClr val="FF0000"/>
                </a:solidFill>
              </a:rPr>
              <a:t>www.stephenbrookfield.com</a:t>
            </a:r>
            <a:endParaRPr lang="en-US"/>
          </a:p>
        </p:txBody>
      </p:sp>
      <p:sp>
        <p:nvSpPr>
          <p:cNvPr id="3" name="Content Placeholder 2"/>
          <p:cNvSpPr>
            <a:spLocks noGrp="1"/>
          </p:cNvSpPr>
          <p:nvPr>
            <p:ph idx="1"/>
          </p:nvPr>
        </p:nvSpPr>
        <p:spPr>
          <a:xfrm>
            <a:off x="838200" y="1092820"/>
            <a:ext cx="10515600" cy="5084143"/>
          </a:xfrm>
          <a:solidFill>
            <a:schemeClr val="accent6">
              <a:lumMod val="20000"/>
              <a:lumOff val="80000"/>
            </a:schemeClr>
          </a:solidFill>
        </p:spPr>
        <p:txBody>
          <a:bodyPr>
            <a:normAutofit lnSpcReduction="10000"/>
          </a:bodyPr>
          <a:lstStyle/>
          <a:p>
            <a:r>
              <a:rPr lang="en-US" smtClean="0"/>
              <a:t>My home page is open access so if you want to find out more about any of the exercises or activities I mention go to the page and click on the ‘Resources’ link.</a:t>
            </a:r>
          </a:p>
          <a:p>
            <a:r>
              <a:rPr lang="en-US" smtClean="0"/>
              <a:t>Scroll down &amp; you will find multiple PDF files of workshop packets stuffed with activities or power point files.</a:t>
            </a:r>
          </a:p>
          <a:p>
            <a:r>
              <a:rPr lang="en-US" smtClean="0"/>
              <a:t>You do not need to ask my permission to use any of these resources. If they’re useful then please try them out and adapt them to your context.</a:t>
            </a:r>
          </a:p>
          <a:p>
            <a:r>
              <a:rPr lang="en-US" b="1" i="1" smtClean="0"/>
              <a:t>To follow along today or retrieve these slides later click on the ‘Resources’ link at the top right of page. This presentation is the 1st power point listed.</a:t>
            </a:r>
          </a:p>
          <a:p>
            <a:pPr algn="ctr"/>
            <a:r>
              <a:rPr lang="en-US" sz="5400" smtClean="0">
                <a:solidFill>
                  <a:srgbClr val="FF0000"/>
                </a:solidFill>
                <a:hlinkClick r:id="rId2"/>
              </a:rPr>
              <a:t>www.stephenbrookfield.com</a:t>
            </a:r>
            <a:endParaRPr lang="en-US" sz="5400" smtClean="0">
              <a:solidFill>
                <a:srgbClr val="FF0000"/>
              </a:solidFill>
            </a:endParaRPr>
          </a:p>
        </p:txBody>
      </p:sp>
    </p:spTree>
    <p:extLst>
      <p:ext uri="{BB962C8B-B14F-4D97-AF65-F5344CB8AC3E}">
        <p14:creationId xmlns:p14="http://schemas.microsoft.com/office/powerpoint/2010/main" val="1200011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327" y="0"/>
            <a:ext cx="4672361" cy="6612673"/>
          </a:xfrm>
        </p:spPr>
        <p:txBody>
          <a:bodyPr>
            <a:normAutofit/>
          </a:bodyPr>
          <a:lstStyle/>
          <a:p>
            <a:pPr algn="ctr"/>
            <a:r>
              <a:rPr lang="en-US" sz="3600" b="1" i="1" dirty="0" smtClean="0">
                <a:solidFill>
                  <a:srgbClr val="FF0000"/>
                </a:solidFill>
                <a:latin typeface="+mn-lt"/>
              </a:rPr>
              <a:t>Critical Incident Questionnaire (CIQ)</a:t>
            </a:r>
            <a:r>
              <a:rPr lang="en-US" sz="3600" dirty="0" smtClean="0">
                <a:latin typeface="+mn-lt"/>
              </a:rPr>
              <a:t/>
            </a:r>
            <a:br>
              <a:rPr lang="en-US" sz="3600" dirty="0" smtClean="0">
                <a:latin typeface="+mn-lt"/>
              </a:rPr>
            </a:br>
            <a:r>
              <a:rPr lang="en-US" sz="3600" dirty="0">
                <a:latin typeface="+mn-lt"/>
              </a:rPr>
              <a:t/>
            </a:r>
            <a:br>
              <a:rPr lang="en-US" sz="3600" dirty="0">
                <a:latin typeface="+mn-lt"/>
              </a:rPr>
            </a:br>
            <a:r>
              <a:rPr lang="en-US" sz="3600" dirty="0" smtClean="0">
                <a:latin typeface="+mn-lt"/>
              </a:rPr>
              <a:t>An anonymous way to collect data from ALL</a:t>
            </a:r>
            <a:br>
              <a:rPr lang="en-US" sz="3600" dirty="0" smtClean="0">
                <a:latin typeface="+mn-lt"/>
              </a:rPr>
            </a:br>
            <a:r>
              <a:rPr lang="en-US" sz="3600" dirty="0" smtClean="0">
                <a:latin typeface="+mn-lt"/>
              </a:rPr>
              <a:t/>
            </a:r>
            <a:br>
              <a:rPr lang="en-US" sz="3600" dirty="0" smtClean="0">
                <a:latin typeface="+mn-lt"/>
              </a:rPr>
            </a:br>
            <a:r>
              <a:rPr lang="en-US" sz="3600" dirty="0" smtClean="0">
                <a:latin typeface="+mn-lt"/>
              </a:rPr>
              <a:t>Go to: </a:t>
            </a:r>
            <a:r>
              <a:rPr lang="en-US" sz="5400" b="1" i="1" dirty="0" err="1" smtClean="0">
                <a:solidFill>
                  <a:srgbClr val="FF0000"/>
                </a:solidFill>
                <a:latin typeface="+mn-lt"/>
              </a:rPr>
              <a:t>sli.do</a:t>
            </a:r>
            <a:r>
              <a:rPr lang="en-US" sz="3600" dirty="0">
                <a:latin typeface="+mn-lt"/>
              </a:rPr>
              <a:t/>
            </a:r>
            <a:br>
              <a:rPr lang="en-US" sz="3600" dirty="0">
                <a:latin typeface="+mn-lt"/>
              </a:rPr>
            </a:br>
            <a:r>
              <a:rPr lang="en-US" sz="3600" dirty="0" smtClean="0">
                <a:latin typeface="+mn-lt"/>
              </a:rPr>
              <a:t>Enter Code: </a:t>
            </a:r>
            <a:r>
              <a:rPr lang="en-US" sz="5400" b="1" i="1" dirty="0" smtClean="0">
                <a:solidFill>
                  <a:srgbClr val="FF0000"/>
                </a:solidFill>
                <a:latin typeface="+mn-lt"/>
              </a:rPr>
              <a:t>777366</a:t>
            </a:r>
            <a:r>
              <a:rPr lang="en-US" sz="3600" dirty="0" smtClean="0">
                <a:latin typeface="+mn-lt"/>
              </a:rPr>
              <a:t/>
            </a:r>
            <a:br>
              <a:rPr lang="en-US" sz="3600" dirty="0" smtClean="0">
                <a:latin typeface="+mn-lt"/>
              </a:rPr>
            </a:br>
            <a:r>
              <a:rPr lang="en-US" sz="3600" dirty="0" smtClean="0">
                <a:latin typeface="+mn-lt"/>
              </a:rPr>
              <a:t/>
            </a:r>
            <a:br>
              <a:rPr lang="en-US" sz="3600" dirty="0" smtClean="0">
                <a:latin typeface="+mn-lt"/>
              </a:rPr>
            </a:br>
            <a:r>
              <a:rPr lang="en-US" sz="3600" dirty="0" smtClean="0">
                <a:latin typeface="+mn-lt"/>
              </a:rPr>
              <a:t>Or use the QR code opposite</a:t>
            </a:r>
            <a:endParaRPr lang="en-US" sz="3600" dirty="0">
              <a:latin typeface="+mn-lt"/>
            </a:endParaRPr>
          </a:p>
        </p:txBody>
      </p:sp>
      <p:sp>
        <p:nvSpPr>
          <p:cNvPr id="3" name="Content Placeholder 2"/>
          <p:cNvSpPr>
            <a:spLocks noGrp="1"/>
          </p:cNvSpPr>
          <p:nvPr>
            <p:ph idx="1"/>
          </p:nvPr>
        </p:nvSpPr>
        <p:spPr>
          <a:xfrm>
            <a:off x="5107257" y="234176"/>
            <a:ext cx="6791093" cy="6378497"/>
          </a:xfrm>
          <a:solidFill>
            <a:schemeClr val="accent5">
              <a:lumMod val="20000"/>
              <a:lumOff val="80000"/>
            </a:schemeClr>
          </a:solidFill>
        </p:spPr>
        <p:txBody>
          <a:bodyPr>
            <a:normAutofit/>
          </a:bodyPr>
          <a:lstStyle/>
          <a:p>
            <a:r>
              <a:rPr lang="en-US" i="1" dirty="0">
                <a:solidFill>
                  <a:srgbClr val="FF0000"/>
                </a:solidFill>
              </a:rPr>
              <a:t>At what moments were you most engaged or distanced as a learner </a:t>
            </a:r>
            <a:r>
              <a:rPr lang="en-US" i="1" dirty="0" smtClean="0">
                <a:solidFill>
                  <a:srgbClr val="FF0000"/>
                </a:solidFill>
              </a:rPr>
              <a:t>this morning? </a:t>
            </a:r>
          </a:p>
          <a:p>
            <a:r>
              <a:rPr lang="en-US" i="1" dirty="0" smtClean="0">
                <a:solidFill>
                  <a:srgbClr val="FF0000"/>
                </a:solidFill>
              </a:rPr>
              <a:t>What </a:t>
            </a:r>
            <a:r>
              <a:rPr lang="en-US" i="1" dirty="0">
                <a:solidFill>
                  <a:srgbClr val="FF0000"/>
                </a:solidFill>
              </a:rPr>
              <a:t>actions that anyone took in the workshop were most helpful or puzzling</a:t>
            </a:r>
            <a:r>
              <a:rPr lang="en-US" i="1" dirty="0" smtClean="0">
                <a:solidFill>
                  <a:srgbClr val="FF0000"/>
                </a:solidFill>
              </a:rPr>
              <a:t>?</a:t>
            </a:r>
          </a:p>
          <a:p>
            <a:r>
              <a:rPr lang="en-US" i="1" dirty="0" smtClean="0">
                <a:solidFill>
                  <a:srgbClr val="FF0000"/>
                </a:solidFill>
              </a:rPr>
              <a:t> </a:t>
            </a:r>
            <a:r>
              <a:rPr lang="en-US" i="1" dirty="0">
                <a:solidFill>
                  <a:srgbClr val="FF0000"/>
                </a:solidFill>
              </a:rPr>
              <a:t>What surprised you most about </a:t>
            </a:r>
            <a:r>
              <a:rPr lang="en-US" i="1" dirty="0" smtClean="0">
                <a:solidFill>
                  <a:srgbClr val="FF0000"/>
                </a:solidFill>
              </a:rPr>
              <a:t>this morning?</a:t>
            </a:r>
            <a:endParaRPr lang="en-US" i="1"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2804" y="3606800"/>
            <a:ext cx="3251200" cy="3251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8458" y="3227659"/>
            <a:ext cx="3251200" cy="3251200"/>
          </a:xfrm>
          <a:prstGeom prst="rect">
            <a:avLst/>
          </a:prstGeom>
        </p:spPr>
      </p:pic>
    </p:spTree>
    <p:extLst>
      <p:ext uri="{BB962C8B-B14F-4D97-AF65-F5344CB8AC3E}">
        <p14:creationId xmlns:p14="http://schemas.microsoft.com/office/powerpoint/2010/main" val="406709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solidFill>
                  <a:srgbClr val="FF0000"/>
                </a:solidFill>
              </a:rPr>
              <a:t>End of Session</a:t>
            </a:r>
            <a:endParaRPr lang="en-US" b="1" i="1" dirty="0">
              <a:solidFill>
                <a:srgbClr val="FF0000"/>
              </a:solidFill>
            </a:endParaRPr>
          </a:p>
        </p:txBody>
      </p:sp>
      <p:sp>
        <p:nvSpPr>
          <p:cNvPr id="3" name="Content Placeholder 2"/>
          <p:cNvSpPr>
            <a:spLocks noGrp="1"/>
          </p:cNvSpPr>
          <p:nvPr>
            <p:ph idx="1"/>
          </p:nvPr>
        </p:nvSpPr>
        <p:spPr>
          <a:xfrm>
            <a:off x="838200" y="2464419"/>
            <a:ext cx="10515600" cy="3712543"/>
          </a:xfrm>
          <a:solidFill>
            <a:schemeClr val="accent5">
              <a:lumMod val="20000"/>
              <a:lumOff val="80000"/>
            </a:schemeClr>
          </a:solidFill>
        </p:spPr>
        <p:txBody>
          <a:bodyPr>
            <a:normAutofit/>
          </a:bodyPr>
          <a:lstStyle/>
          <a:p>
            <a:pPr algn="ctr"/>
            <a:r>
              <a:rPr lang="en-US" sz="4400" dirty="0" smtClean="0"/>
              <a:t>Tomorrow morning we will look specifically at racial equity and what that might look like in our teaching – particularly in an institution where faculty and institutional leadership are predominantly White </a:t>
            </a:r>
            <a:endParaRPr lang="en-US" sz="4400" dirty="0"/>
          </a:p>
        </p:txBody>
      </p:sp>
    </p:spTree>
    <p:extLst>
      <p:ext uri="{BB962C8B-B14F-4D97-AF65-F5344CB8AC3E}">
        <p14:creationId xmlns:p14="http://schemas.microsoft.com/office/powerpoint/2010/main" val="1488610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254" y="1"/>
            <a:ext cx="8318809" cy="1460808"/>
          </a:xfrm>
          <a:solidFill>
            <a:schemeClr val="accent6">
              <a:lumMod val="20000"/>
              <a:lumOff val="80000"/>
            </a:schemeClr>
          </a:solidFill>
        </p:spPr>
        <p:txBody>
          <a:bodyPr>
            <a:normAutofit fontScale="90000"/>
          </a:bodyPr>
          <a:lstStyle/>
          <a:p>
            <a:pPr algn="ctr"/>
            <a:r>
              <a:rPr lang="en-US" sz="3600" dirty="0" smtClean="0"/>
              <a:t/>
            </a:r>
            <a:br>
              <a:rPr lang="en-US" sz="3600" dirty="0" smtClean="0"/>
            </a:br>
            <a:r>
              <a:rPr lang="en-US" sz="3600" dirty="0" smtClean="0">
                <a:latin typeface="+mn-lt"/>
              </a:rPr>
              <a:t>Reflections: Wisconsin Teaching Fellows &amp; Scholars 2021-2022 </a:t>
            </a:r>
            <a:r>
              <a:rPr lang="en-US" dirty="0" smtClean="0"/>
              <a:t/>
            </a:r>
            <a:br>
              <a:rPr lang="en-US" dirty="0" smtClean="0"/>
            </a:br>
            <a:endParaRPr lang="en-US" dirty="0"/>
          </a:p>
        </p:txBody>
      </p:sp>
      <p:sp>
        <p:nvSpPr>
          <p:cNvPr id="3" name="Content Placeholder 2"/>
          <p:cNvSpPr>
            <a:spLocks noGrp="1"/>
          </p:cNvSpPr>
          <p:nvPr>
            <p:ph idx="1"/>
          </p:nvPr>
        </p:nvSpPr>
        <p:spPr>
          <a:xfrm>
            <a:off x="89210" y="1460809"/>
            <a:ext cx="11264590" cy="5029200"/>
          </a:xfrm>
        </p:spPr>
        <p:txBody>
          <a:bodyPr/>
          <a:lstStyle/>
          <a:p>
            <a:r>
              <a:rPr lang="en-US" i="1" dirty="0" smtClean="0"/>
              <a:t>Andrey </a:t>
            </a:r>
            <a:r>
              <a:rPr lang="en-US" i="1" dirty="0"/>
              <a:t>V. Ivanov</a:t>
            </a:r>
            <a:r>
              <a:rPr lang="en-US" dirty="0"/>
              <a:t>, Associate Professor, History, UW-Platteville</a:t>
            </a:r>
          </a:p>
          <a:p>
            <a:r>
              <a:rPr lang="en-US" i="1" dirty="0"/>
              <a:t>Jessica Van </a:t>
            </a:r>
            <a:r>
              <a:rPr lang="en-US" i="1" dirty="0" err="1"/>
              <a:t>Slooten</a:t>
            </a:r>
            <a:r>
              <a:rPr lang="en-US" dirty="0"/>
              <a:t>, Associate Professor, English, and Co-Chair, Women &amp; Gender </a:t>
            </a:r>
            <a:r>
              <a:rPr lang="en-US" dirty="0" smtClean="0"/>
              <a:t>Studies</a:t>
            </a:r>
            <a:r>
              <a:rPr lang="en-US" dirty="0"/>
              <a:t>, UW-Green Bay</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58117" y="3245006"/>
            <a:ext cx="1288894" cy="356838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33648" y="1460809"/>
            <a:ext cx="312233" cy="3256156"/>
          </a:xfrm>
          <a:prstGeom prst="rect">
            <a:avLst/>
          </a:prstGeom>
        </p:spPr>
      </p:pic>
      <p:pic>
        <p:nvPicPr>
          <p:cNvPr id="8" name="Picture 7"/>
          <p:cNvPicPr>
            <a:picLocks noChangeAspect="1"/>
          </p:cNvPicPr>
          <p:nvPr/>
        </p:nvPicPr>
        <p:blipFill>
          <a:blip r:embed="rId4"/>
          <a:stretch>
            <a:fillRect/>
          </a:stretch>
        </p:blipFill>
        <p:spPr>
          <a:xfrm>
            <a:off x="15031843" y="2765505"/>
            <a:ext cx="2415167" cy="3187700"/>
          </a:xfrm>
          <a:prstGeom prst="rect">
            <a:avLst/>
          </a:prstGeom>
        </p:spPr>
      </p:pic>
      <p:pic>
        <p:nvPicPr>
          <p:cNvPr id="9" name="Picture 8"/>
          <p:cNvPicPr>
            <a:picLocks noChangeAspect="1"/>
          </p:cNvPicPr>
          <p:nvPr/>
        </p:nvPicPr>
        <p:blipFill>
          <a:blip r:embed="rId5"/>
          <a:stretch>
            <a:fillRect/>
          </a:stretch>
        </p:blipFill>
        <p:spPr>
          <a:xfrm>
            <a:off x="15399834" y="2765505"/>
            <a:ext cx="3008966" cy="3187700"/>
          </a:xfrm>
          <a:prstGeom prst="rect">
            <a:avLst/>
          </a:prstGeom>
        </p:spPr>
      </p:pic>
      <p:pic>
        <p:nvPicPr>
          <p:cNvPr id="10" name="Picture 9"/>
          <p:cNvPicPr>
            <a:picLocks noChangeAspect="1"/>
          </p:cNvPicPr>
          <p:nvPr/>
        </p:nvPicPr>
        <p:blipFill>
          <a:blip r:embed="rId6"/>
          <a:stretch>
            <a:fillRect/>
          </a:stretch>
        </p:blipFill>
        <p:spPr>
          <a:xfrm>
            <a:off x="6862648" y="2910471"/>
            <a:ext cx="2950426" cy="3568390"/>
          </a:xfrm>
          <a:prstGeom prst="rect">
            <a:avLst/>
          </a:prstGeom>
        </p:spPr>
      </p:pic>
      <p:pic>
        <p:nvPicPr>
          <p:cNvPr id="11" name="Picture 10"/>
          <p:cNvPicPr>
            <a:picLocks noChangeAspect="1"/>
          </p:cNvPicPr>
          <p:nvPr/>
        </p:nvPicPr>
        <p:blipFill>
          <a:blip r:embed="rId7"/>
          <a:stretch>
            <a:fillRect/>
          </a:stretch>
        </p:blipFill>
        <p:spPr>
          <a:xfrm>
            <a:off x="2943922" y="2921627"/>
            <a:ext cx="2852853" cy="3557233"/>
          </a:xfrm>
          <a:prstGeom prst="rect">
            <a:avLst/>
          </a:prstGeom>
        </p:spPr>
      </p:pic>
      <p:pic>
        <p:nvPicPr>
          <p:cNvPr id="12" name="Picture 11"/>
          <p:cNvPicPr>
            <a:picLocks noChangeAspect="1"/>
          </p:cNvPicPr>
          <p:nvPr/>
        </p:nvPicPr>
        <p:blipFill>
          <a:blip r:embed="rId8"/>
          <a:stretch>
            <a:fillRect/>
          </a:stretch>
        </p:blipFill>
        <p:spPr>
          <a:xfrm>
            <a:off x="16158116" y="2765505"/>
            <a:ext cx="150076" cy="3187700"/>
          </a:xfrm>
          <a:prstGeom prst="rect">
            <a:avLst/>
          </a:prstGeom>
        </p:spPr>
      </p:pic>
    </p:spTree>
    <p:extLst>
      <p:ext uri="{BB962C8B-B14F-4D97-AF65-F5344CB8AC3E}">
        <p14:creationId xmlns:p14="http://schemas.microsoft.com/office/powerpoint/2010/main" val="300385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816"/>
            <a:ext cx="10515600" cy="847492"/>
          </a:xfrm>
        </p:spPr>
        <p:txBody>
          <a:bodyPr/>
          <a:lstStyle/>
          <a:p>
            <a:r>
              <a:rPr lang="en-US" b="1" i="1" dirty="0" smtClean="0">
                <a:solidFill>
                  <a:srgbClr val="FF0000"/>
                </a:solidFill>
              </a:rPr>
              <a:t>May 27</a:t>
            </a:r>
            <a:r>
              <a:rPr lang="en-US" b="1" i="1" baseline="30000" dirty="0" smtClean="0">
                <a:solidFill>
                  <a:srgbClr val="FF0000"/>
                </a:solidFill>
              </a:rPr>
              <a:t>th</a:t>
            </a:r>
            <a:r>
              <a:rPr lang="en-US" b="1" i="1" dirty="0" smtClean="0">
                <a:solidFill>
                  <a:srgbClr val="FF0000"/>
                </a:solidFill>
              </a:rPr>
              <a:t> UW Faculty College – Racial Equity</a:t>
            </a:r>
            <a:endParaRPr lang="en-US" b="1" i="1" dirty="0">
              <a:solidFill>
                <a:srgbClr val="FF0000"/>
              </a:solidFill>
            </a:endParaRPr>
          </a:p>
        </p:txBody>
      </p:sp>
      <p:sp>
        <p:nvSpPr>
          <p:cNvPr id="3" name="Content Placeholder 2"/>
          <p:cNvSpPr>
            <a:spLocks noGrp="1"/>
          </p:cNvSpPr>
          <p:nvPr>
            <p:ph idx="1"/>
          </p:nvPr>
        </p:nvSpPr>
        <p:spPr>
          <a:xfrm>
            <a:off x="838200" y="981308"/>
            <a:ext cx="10515600" cy="5195655"/>
          </a:xfrm>
          <a:solidFill>
            <a:schemeClr val="accent4">
              <a:lumMod val="20000"/>
              <a:lumOff val="80000"/>
            </a:schemeClr>
          </a:solidFill>
        </p:spPr>
        <p:txBody>
          <a:bodyPr/>
          <a:lstStyle/>
          <a:p>
            <a:r>
              <a:rPr lang="en-US" dirty="0" smtClean="0"/>
              <a:t>Today we will look specifically at racial equity and what that might look like in our teaching – particularly in an institution where faculty and institutional leadership are predominantly White</a:t>
            </a:r>
          </a:p>
          <a:p>
            <a:r>
              <a:rPr lang="en-US" dirty="0" smtClean="0"/>
              <a:t>But the first order of business is to report out the results of yesterday’s Critical Incident Questionnaire (CIQ) </a:t>
            </a:r>
          </a:p>
          <a:p>
            <a:r>
              <a:rPr lang="en-US" dirty="0" smtClean="0"/>
              <a:t>I do a frequency analysis of themes that are mentioned, making sure to include themes mentioned by at least 10% of participants</a:t>
            </a:r>
          </a:p>
          <a:p>
            <a:r>
              <a:rPr lang="en-US" dirty="0" smtClean="0"/>
              <a:t>I also include individual comments that are provocative &amp; interesting</a:t>
            </a:r>
          </a:p>
          <a:p>
            <a:r>
              <a:rPr lang="en-US" dirty="0" smtClean="0"/>
              <a:t>I talk about assumptions that were confirmed &amp; challenged by the CIQ</a:t>
            </a:r>
          </a:p>
          <a:p>
            <a:r>
              <a:rPr lang="en-US" dirty="0" smtClean="0"/>
              <a:t>I talk about how the CIQ results impact planning for today</a:t>
            </a:r>
          </a:p>
          <a:p>
            <a:endParaRPr lang="en-US" dirty="0"/>
          </a:p>
        </p:txBody>
      </p:sp>
    </p:spTree>
    <p:extLst>
      <p:ext uri="{BB962C8B-B14F-4D97-AF65-F5344CB8AC3E}">
        <p14:creationId xmlns:p14="http://schemas.microsoft.com/office/powerpoint/2010/main" val="1574019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571" y="365125"/>
            <a:ext cx="6880302" cy="2054690"/>
          </a:xfrm>
          <a:solidFill>
            <a:schemeClr val="accent5">
              <a:lumMod val="20000"/>
              <a:lumOff val="80000"/>
            </a:schemeClr>
          </a:solidFill>
        </p:spPr>
        <p:txBody>
          <a:bodyPr>
            <a:normAutofit/>
          </a:bodyPr>
          <a:lstStyle/>
          <a:p>
            <a:r>
              <a:rPr lang="en-US" sz="3200" b="1" dirty="0" smtClean="0">
                <a:solidFill>
                  <a:srgbClr val="FF0000"/>
                </a:solidFill>
                <a:latin typeface="+mn-lt"/>
              </a:rPr>
              <a:t>Purpose of this Equity Protocol – Lenses on the Different Worlds in the Same Classroom</a:t>
            </a:r>
            <a:endParaRPr lang="en-US" sz="3200" b="1" dirty="0">
              <a:solidFill>
                <a:srgbClr val="FF0000"/>
              </a:solidFill>
              <a:latin typeface="+mn-lt"/>
            </a:endParaRPr>
          </a:p>
        </p:txBody>
      </p:sp>
      <p:sp>
        <p:nvSpPr>
          <p:cNvPr id="3" name="Content Placeholder 2"/>
          <p:cNvSpPr>
            <a:spLocks noGrp="1"/>
          </p:cNvSpPr>
          <p:nvPr>
            <p:ph idx="1"/>
          </p:nvPr>
        </p:nvSpPr>
        <p:spPr>
          <a:xfrm>
            <a:off x="4003288" y="2564779"/>
            <a:ext cx="7939668" cy="4125952"/>
          </a:xfrm>
          <a:solidFill>
            <a:schemeClr val="accent6">
              <a:lumMod val="20000"/>
              <a:lumOff val="80000"/>
            </a:schemeClr>
          </a:solidFill>
        </p:spPr>
        <p:txBody>
          <a:bodyPr>
            <a:normAutofit fontScale="77500" lnSpcReduction="20000"/>
          </a:bodyPr>
          <a:lstStyle/>
          <a:p>
            <a:r>
              <a:rPr lang="en-US" dirty="0" smtClean="0"/>
              <a:t>Equalizes the chance to comment on how people experience the workshop, training or class</a:t>
            </a:r>
          </a:p>
          <a:p>
            <a:r>
              <a:rPr lang="en-US" dirty="0" smtClean="0"/>
              <a:t>Alerts you to problems that are developing so you can address them early</a:t>
            </a:r>
          </a:p>
          <a:p>
            <a:r>
              <a:rPr lang="en-US" dirty="0" smtClean="0"/>
              <a:t>Helps you readjust &amp; calibrate what I need to do in today’s session</a:t>
            </a:r>
          </a:p>
          <a:p>
            <a:r>
              <a:rPr lang="en-US" dirty="0" smtClean="0"/>
              <a:t>Shows the community the diversity of ways people are experiencing the event – sign we are entering adulthood is when we cease to universalize our own experiences*</a:t>
            </a:r>
          </a:p>
          <a:p>
            <a:r>
              <a:rPr lang="en-US" dirty="0" smtClean="0"/>
              <a:t>Builds a case for why you constantly switch learning &amp; teaching modalities</a:t>
            </a:r>
          </a:p>
          <a:p>
            <a:r>
              <a:rPr lang="en-US" dirty="0" smtClean="0"/>
              <a:t>Encourages honest critique of your actions &amp; how to model non-defensive responsiveness</a:t>
            </a:r>
          </a:p>
          <a:p>
            <a:r>
              <a:rPr lang="en-US" sz="1800" dirty="0" smtClean="0"/>
              <a:t>* </a:t>
            </a:r>
            <a:r>
              <a:rPr lang="en-US" sz="1800" dirty="0" err="1" smtClean="0"/>
              <a:t>Habermas</a:t>
            </a:r>
            <a:r>
              <a:rPr lang="en-US" sz="1800" dirty="0" smtClean="0"/>
              <a:t>, J. 1990. </a:t>
            </a:r>
            <a:r>
              <a:rPr lang="en-US" sz="1800" i="1" dirty="0"/>
              <a:t>Moral Consciousness and Communicative Action</a:t>
            </a:r>
            <a:r>
              <a:rPr lang="en-US" sz="1800" dirty="0"/>
              <a:t>. Cambridge, MA: MIT Press</a:t>
            </a:r>
            <a:r>
              <a:rPr lang="en-US" sz="1800" dirty="0" smtClean="0">
                <a:effectLst/>
              </a:rPr>
              <a:t> </a:t>
            </a:r>
            <a:endParaRPr lang="en-US" sz="1800" dirty="0" smtClean="0"/>
          </a:p>
          <a:p>
            <a:endParaRPr lang="en-US" dirty="0"/>
          </a:p>
        </p:txBody>
      </p:sp>
      <p:pic>
        <p:nvPicPr>
          <p:cNvPr id="4" name="Picture 3"/>
          <p:cNvPicPr>
            <a:picLocks noChangeAspect="1"/>
          </p:cNvPicPr>
          <p:nvPr/>
        </p:nvPicPr>
        <p:blipFill>
          <a:blip r:embed="rId2"/>
          <a:stretch>
            <a:fillRect/>
          </a:stretch>
        </p:blipFill>
        <p:spPr>
          <a:xfrm>
            <a:off x="278780" y="2564779"/>
            <a:ext cx="3501483" cy="3713357"/>
          </a:xfrm>
          <a:prstGeom prst="rect">
            <a:avLst/>
          </a:prstGeom>
        </p:spPr>
      </p:pic>
      <p:pic>
        <p:nvPicPr>
          <p:cNvPr id="5" name="Picture 4"/>
          <p:cNvPicPr>
            <a:picLocks noChangeAspect="1"/>
          </p:cNvPicPr>
          <p:nvPr/>
        </p:nvPicPr>
        <p:blipFill>
          <a:blip r:embed="rId3"/>
          <a:stretch>
            <a:fillRect/>
          </a:stretch>
        </p:blipFill>
        <p:spPr>
          <a:xfrm>
            <a:off x="7069872" y="286215"/>
            <a:ext cx="4873083" cy="2133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572" y="2564779"/>
            <a:ext cx="3735658" cy="4125952"/>
          </a:xfrm>
          <a:prstGeom prst="rect">
            <a:avLst/>
          </a:prstGeom>
        </p:spPr>
      </p:pic>
    </p:spTree>
    <p:extLst>
      <p:ext uri="{BB962C8B-B14F-4D97-AF65-F5344CB8AC3E}">
        <p14:creationId xmlns:p14="http://schemas.microsoft.com/office/powerpoint/2010/main" val="1223825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990" y="365125"/>
            <a:ext cx="6612673" cy="5811837"/>
          </a:xfrm>
          <a:solidFill>
            <a:schemeClr val="accent2">
              <a:lumMod val="20000"/>
              <a:lumOff val="80000"/>
            </a:schemeClr>
          </a:solidFill>
        </p:spPr>
        <p:txBody>
          <a:bodyPr>
            <a:normAutofit fontScale="90000"/>
          </a:bodyPr>
          <a:lstStyle/>
          <a:p>
            <a:pPr algn="ctr"/>
            <a:r>
              <a:rPr lang="en-US" sz="6600" dirty="0" smtClean="0">
                <a:latin typeface="+mn-lt"/>
              </a:rPr>
              <a:t/>
            </a:r>
            <a:br>
              <a:rPr lang="en-US" sz="6600" dirty="0" smtClean="0">
                <a:latin typeface="+mn-lt"/>
              </a:rPr>
            </a:br>
            <a:r>
              <a:rPr lang="en-US" sz="6600" dirty="0" smtClean="0">
                <a:latin typeface="+mn-lt"/>
              </a:rPr>
              <a:t/>
            </a:r>
            <a:br>
              <a:rPr lang="en-US" sz="6600" dirty="0" smtClean="0">
                <a:latin typeface="+mn-lt"/>
              </a:rPr>
            </a:br>
            <a:r>
              <a:rPr lang="en-US" sz="6600" dirty="0" smtClean="0">
                <a:latin typeface="+mn-lt"/>
              </a:rPr>
              <a:t>Q &amp; A</a:t>
            </a:r>
            <a:r>
              <a:rPr lang="en-US" sz="4000" dirty="0" smtClean="0">
                <a:latin typeface="+mn-lt"/>
              </a:rPr>
              <a:t/>
            </a:r>
            <a:br>
              <a:rPr lang="en-US" sz="4000" dirty="0" smtClean="0">
                <a:latin typeface="+mn-lt"/>
              </a:rPr>
            </a:br>
            <a:r>
              <a:rPr lang="en-US" sz="2700" dirty="0">
                <a:latin typeface="+mn-lt"/>
              </a:rPr>
              <a:t>Please post questions and issues </a:t>
            </a:r>
            <a:r>
              <a:rPr lang="en-US" sz="2700" dirty="0" smtClean="0">
                <a:latin typeface="+mn-lt"/>
              </a:rPr>
              <a:t>you wish to pose to </a:t>
            </a:r>
            <a:r>
              <a:rPr lang="en-US" sz="2700" b="1" dirty="0">
                <a:solidFill>
                  <a:srgbClr val="FF0000"/>
                </a:solidFill>
                <a:latin typeface="+mn-lt"/>
              </a:rPr>
              <a:t>Zoom Chat </a:t>
            </a:r>
            <a:r>
              <a:rPr lang="en-US" sz="2700" dirty="0">
                <a:latin typeface="+mn-lt"/>
              </a:rPr>
              <a:t>(for questions where your identity is revealed) or </a:t>
            </a:r>
            <a:r>
              <a:rPr lang="en-US" sz="2700" b="1" dirty="0" err="1">
                <a:solidFill>
                  <a:srgbClr val="FF0000"/>
                </a:solidFill>
                <a:latin typeface="+mn-lt"/>
              </a:rPr>
              <a:t>sli.do</a:t>
            </a:r>
            <a:r>
              <a:rPr lang="en-US" sz="2700" b="1" dirty="0">
                <a:solidFill>
                  <a:srgbClr val="FF0000"/>
                </a:solidFill>
                <a:latin typeface="+mn-lt"/>
              </a:rPr>
              <a:t> </a:t>
            </a:r>
            <a:r>
              <a:rPr lang="en-US" sz="2700" dirty="0">
                <a:latin typeface="+mn-lt"/>
              </a:rPr>
              <a:t>(where your questions will be anonymous)</a:t>
            </a:r>
            <a:br>
              <a:rPr lang="en-US" sz="2700" dirty="0">
                <a:latin typeface="+mn-lt"/>
              </a:rPr>
            </a:br>
            <a:r>
              <a:rPr lang="en-US" sz="2700" dirty="0">
                <a:latin typeface="+mn-lt"/>
              </a:rPr>
              <a:t/>
            </a:r>
            <a:br>
              <a:rPr lang="en-US" sz="2700" dirty="0">
                <a:latin typeface="+mn-lt"/>
              </a:rPr>
            </a:br>
            <a:r>
              <a:rPr lang="en-US" sz="2700" dirty="0">
                <a:latin typeface="+mn-lt"/>
              </a:rPr>
              <a:t/>
            </a:r>
            <a:br>
              <a:rPr lang="en-US" sz="2700" dirty="0">
                <a:latin typeface="+mn-lt"/>
              </a:rPr>
            </a:br>
            <a:r>
              <a:rPr lang="en-US" sz="2700" dirty="0">
                <a:latin typeface="+mn-lt"/>
              </a:rPr>
              <a:t>To use</a:t>
            </a:r>
            <a:r>
              <a:rPr lang="en-US" sz="4900" dirty="0">
                <a:latin typeface="+mn-lt"/>
              </a:rPr>
              <a:t> </a:t>
            </a:r>
            <a:r>
              <a:rPr lang="en-US" sz="4900" b="1" i="1" dirty="0" err="1">
                <a:solidFill>
                  <a:srgbClr val="FF0000"/>
                </a:solidFill>
                <a:latin typeface="+mn-lt"/>
              </a:rPr>
              <a:t>sli.do</a:t>
            </a:r>
            <a:r>
              <a:rPr lang="en-US" sz="4900" b="1" i="1" dirty="0">
                <a:solidFill>
                  <a:srgbClr val="FF0000"/>
                </a:solidFill>
                <a:latin typeface="+mn-lt"/>
              </a:rPr>
              <a:t> </a:t>
            </a:r>
            <a:r>
              <a:rPr lang="en-US" sz="2700" dirty="0">
                <a:latin typeface="+mn-lt"/>
              </a:rPr>
              <a:t>log </a:t>
            </a:r>
            <a:r>
              <a:rPr lang="en-US" sz="2700" dirty="0" smtClean="0">
                <a:latin typeface="+mn-lt"/>
              </a:rPr>
              <a:t>in &amp;</a:t>
            </a:r>
            <a:r>
              <a:rPr lang="en-US" sz="2700" b="1" i="1" dirty="0" smtClean="0">
                <a:solidFill>
                  <a:srgbClr val="FF0000"/>
                </a:solidFill>
                <a:latin typeface="+mn-lt"/>
              </a:rPr>
              <a:t> </a:t>
            </a:r>
            <a:r>
              <a:rPr lang="en-US" sz="2700" dirty="0">
                <a:latin typeface="+mn-lt"/>
              </a:rPr>
              <a:t>enter code: </a:t>
            </a:r>
            <a:r>
              <a:rPr lang="en-US" sz="5300" b="1" dirty="0" smtClean="0">
                <a:solidFill>
                  <a:srgbClr val="FF0000"/>
                </a:solidFill>
                <a:latin typeface="+mn-lt"/>
              </a:rPr>
              <a:t>537423</a:t>
            </a:r>
            <a:r>
              <a:rPr lang="en-US" sz="2700" dirty="0">
                <a:latin typeface="+mn-lt"/>
              </a:rPr>
              <a:t/>
            </a:r>
            <a:br>
              <a:rPr lang="en-US" sz="2700" dirty="0">
                <a:latin typeface="+mn-lt"/>
              </a:rPr>
            </a:br>
            <a:r>
              <a:rPr lang="en-US" sz="2700" dirty="0">
                <a:latin typeface="+mn-lt"/>
              </a:rPr>
              <a:t>(Or use the QR code opposite on your smart phone)</a:t>
            </a:r>
            <a:br>
              <a:rPr lang="en-US" sz="2700" dirty="0">
                <a:latin typeface="+mn-lt"/>
              </a:rPr>
            </a:br>
            <a:r>
              <a:rPr lang="en-US" sz="2700" dirty="0">
                <a:latin typeface="+mn-lt"/>
              </a:rPr>
              <a:t/>
            </a:r>
            <a:br>
              <a:rPr lang="en-US" sz="2700" dirty="0">
                <a:latin typeface="+mn-lt"/>
              </a:rPr>
            </a:br>
            <a:r>
              <a:rPr lang="en-US" sz="3200" dirty="0">
                <a:latin typeface="+mn-lt"/>
              </a:rPr>
              <a:t/>
            </a:r>
            <a:br>
              <a:rPr lang="en-US" sz="3200" dirty="0">
                <a:latin typeface="+mn-lt"/>
              </a:rPr>
            </a:br>
            <a:r>
              <a:rPr lang="en-US" sz="3200" dirty="0">
                <a:latin typeface="+mn-lt"/>
              </a:rPr>
              <a:t/>
            </a:r>
            <a:br>
              <a:rPr lang="en-US" sz="3200" dirty="0">
                <a:latin typeface="+mn-lt"/>
              </a:rPr>
            </a:br>
            <a:endParaRPr lang="en-US" sz="3200" dirty="0">
              <a:latin typeface="+mn-l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53452" y="2450015"/>
            <a:ext cx="3251200" cy="3251200"/>
          </a:xfr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3464" y="2450015"/>
            <a:ext cx="3251200" cy="3251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464" y="2450015"/>
            <a:ext cx="3491570" cy="3251200"/>
          </a:xfrm>
          <a:prstGeom prst="rect">
            <a:avLst/>
          </a:prstGeom>
        </p:spPr>
      </p:pic>
    </p:spTree>
    <p:extLst>
      <p:ext uri="{BB962C8B-B14F-4D97-AF65-F5344CB8AC3E}">
        <p14:creationId xmlns:p14="http://schemas.microsoft.com/office/powerpoint/2010/main" val="950816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3484" y="490654"/>
            <a:ext cx="3066584" cy="1405053"/>
          </a:xfrm>
          <a:solidFill>
            <a:schemeClr val="accent6">
              <a:lumMod val="60000"/>
              <a:lumOff val="40000"/>
            </a:schemeClr>
          </a:solidFill>
          <a:ln>
            <a:solidFill>
              <a:schemeClr val="tx1"/>
            </a:solidFill>
          </a:ln>
        </p:spPr>
        <p:txBody>
          <a:bodyPr/>
          <a:lstStyle/>
          <a:p>
            <a:r>
              <a:rPr lang="en-US" dirty="0" smtClean="0"/>
              <a:t>Racial Equity</a:t>
            </a:r>
            <a:endParaRPr lang="en-US" dirty="0"/>
          </a:p>
        </p:txBody>
      </p:sp>
      <p:sp>
        <p:nvSpPr>
          <p:cNvPr id="3" name="Content Placeholder 2"/>
          <p:cNvSpPr>
            <a:spLocks noGrp="1"/>
          </p:cNvSpPr>
          <p:nvPr>
            <p:ph idx="1"/>
          </p:nvPr>
        </p:nvSpPr>
        <p:spPr>
          <a:xfrm>
            <a:off x="144966" y="89211"/>
            <a:ext cx="6980663" cy="6590368"/>
          </a:xfrm>
          <a:solidFill>
            <a:schemeClr val="accent2">
              <a:lumMod val="20000"/>
              <a:lumOff val="80000"/>
            </a:schemeClr>
          </a:solidFill>
        </p:spPr>
        <p:txBody>
          <a:bodyPr>
            <a:normAutofit fontScale="92500" lnSpcReduction="20000"/>
          </a:bodyPr>
          <a:lstStyle/>
          <a:p>
            <a:r>
              <a:rPr lang="en-US" sz="2400" dirty="0" smtClean="0"/>
              <a:t>Striving for strong representation of Black, Indigenous &amp; People of Color (BIPOC) in faculty, students, staff &amp; administration</a:t>
            </a:r>
          </a:p>
          <a:p>
            <a:r>
              <a:rPr lang="en-US" sz="2400" dirty="0" smtClean="0"/>
              <a:t>Acknowledging the racial identity of founders of discipline, gatekeepers, journal editors, handbook &amp; encyclopedia editors</a:t>
            </a:r>
          </a:p>
          <a:p>
            <a:r>
              <a:rPr lang="en-US" sz="2400" dirty="0" smtClean="0"/>
              <a:t>Highlighting work of scholars, colleagues </a:t>
            </a:r>
            <a:r>
              <a:rPr lang="en-US" sz="2400" dirty="0"/>
              <a:t>&amp;</a:t>
            </a:r>
            <a:r>
              <a:rPr lang="en-US" sz="2400" dirty="0" smtClean="0"/>
              <a:t> students of color</a:t>
            </a:r>
          </a:p>
          <a:p>
            <a:r>
              <a:rPr lang="en-US" sz="2400" dirty="0" smtClean="0"/>
              <a:t>Examining the different racial impacts of applications of knowledge produced in the discipline</a:t>
            </a:r>
          </a:p>
          <a:p>
            <a:r>
              <a:rPr lang="en-US" sz="2400" dirty="0" smtClean="0"/>
              <a:t>Creating BIPOC spaces for students, administration, staff &amp; faculty to share experiences, survive, support</a:t>
            </a:r>
          </a:p>
          <a:p>
            <a:r>
              <a:rPr lang="en-US" sz="2400" dirty="0" smtClean="0"/>
              <a:t>Acknowledging the way racial identity – particularly Whiteness – carries embedded advantage</a:t>
            </a:r>
          </a:p>
          <a:p>
            <a:r>
              <a:rPr lang="en-US" sz="2400" dirty="0" smtClean="0"/>
              <a:t>Addressing racial issues as an expected &amp; natural part of what it means to think like a scientist</a:t>
            </a:r>
          </a:p>
          <a:p>
            <a:r>
              <a:rPr lang="en-US" sz="2400" dirty="0" smtClean="0"/>
              <a:t>Building evidence of antiracist commitment into hiring, promotion &amp; tenure decisions</a:t>
            </a:r>
          </a:p>
          <a:p>
            <a:r>
              <a:rPr lang="en-US" sz="2400" dirty="0" smtClean="0"/>
              <a:t>Readjusting workload &amp; compensation to accommodate antiracist work</a:t>
            </a:r>
          </a:p>
          <a:p>
            <a:r>
              <a:rPr lang="en-US" sz="2400" dirty="0" smtClean="0"/>
              <a:t>Public modeling of racial learning by institutional leaders </a:t>
            </a:r>
          </a:p>
          <a:p>
            <a:endParaRPr lang="en-US" dirty="0"/>
          </a:p>
        </p:txBody>
      </p:sp>
      <p:pic>
        <p:nvPicPr>
          <p:cNvPr id="4" name="Picture 3"/>
          <p:cNvPicPr>
            <a:picLocks noChangeAspect="1"/>
          </p:cNvPicPr>
          <p:nvPr/>
        </p:nvPicPr>
        <p:blipFill>
          <a:blip r:embed="rId2"/>
          <a:stretch>
            <a:fillRect/>
          </a:stretch>
        </p:blipFill>
        <p:spPr>
          <a:xfrm>
            <a:off x="7385824" y="2609385"/>
            <a:ext cx="4534830" cy="370220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5824" y="2609385"/>
            <a:ext cx="4534830" cy="3702206"/>
          </a:xfrm>
          <a:prstGeom prst="rect">
            <a:avLst/>
          </a:prstGeom>
        </p:spPr>
      </p:pic>
    </p:spTree>
    <p:extLst>
      <p:ext uri="{BB962C8B-B14F-4D97-AF65-F5344CB8AC3E}">
        <p14:creationId xmlns:p14="http://schemas.microsoft.com/office/powerpoint/2010/main" val="2016293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177" y="365125"/>
            <a:ext cx="3412272" cy="2277714"/>
          </a:xfrm>
          <a:solidFill>
            <a:schemeClr val="accent6">
              <a:lumMod val="20000"/>
              <a:lumOff val="80000"/>
            </a:schemeClr>
          </a:solidFill>
        </p:spPr>
        <p:txBody>
          <a:bodyPr>
            <a:normAutofit/>
          </a:bodyPr>
          <a:lstStyle/>
          <a:p>
            <a:r>
              <a:rPr lang="en-US" sz="3200" b="1" i="1" dirty="0" smtClean="0">
                <a:solidFill>
                  <a:srgbClr val="FF0000"/>
                </a:solidFill>
                <a:latin typeface="+mn-lt"/>
              </a:rPr>
              <a:t>Two Kinds of Preparation for Teaching that Incorporates </a:t>
            </a:r>
            <a:r>
              <a:rPr lang="en-US" sz="3200" b="1" i="1" dirty="0">
                <a:solidFill>
                  <a:srgbClr val="FF0000"/>
                </a:solidFill>
                <a:latin typeface="+mn-lt"/>
              </a:rPr>
              <a:t>R</a:t>
            </a:r>
            <a:r>
              <a:rPr lang="en-US" sz="3200" b="1" i="1" dirty="0" smtClean="0">
                <a:solidFill>
                  <a:srgbClr val="FF0000"/>
                </a:solidFill>
                <a:latin typeface="+mn-lt"/>
              </a:rPr>
              <a:t>ace</a:t>
            </a:r>
            <a:endParaRPr lang="en-US" sz="3200" dirty="0">
              <a:latin typeface="+mn-lt"/>
            </a:endParaRPr>
          </a:p>
        </p:txBody>
      </p:sp>
      <p:sp>
        <p:nvSpPr>
          <p:cNvPr id="3" name="Content Placeholder 2"/>
          <p:cNvSpPr>
            <a:spLocks noGrp="1"/>
          </p:cNvSpPr>
          <p:nvPr>
            <p:ph idx="1"/>
          </p:nvPr>
        </p:nvSpPr>
        <p:spPr>
          <a:xfrm>
            <a:off x="3836020" y="365124"/>
            <a:ext cx="8017726" cy="6336759"/>
          </a:xfrm>
          <a:solidFill>
            <a:schemeClr val="accent2">
              <a:lumMod val="20000"/>
              <a:lumOff val="80000"/>
            </a:schemeClr>
          </a:solidFill>
        </p:spPr>
        <p:txBody>
          <a:bodyPr>
            <a:normAutofit fontScale="92500" lnSpcReduction="10000"/>
          </a:bodyPr>
          <a:lstStyle/>
          <a:p>
            <a:r>
              <a:rPr lang="en-US" b="1" i="1" dirty="0" smtClean="0"/>
              <a:t>Technical (Content)</a:t>
            </a:r>
            <a:r>
              <a:rPr lang="en-US" dirty="0" smtClean="0"/>
              <a:t> – reading, viewing, thinking, reflecting on nature of racism, white identity, white supremacy, anti-blackness etc. </a:t>
            </a:r>
          </a:p>
          <a:p>
            <a:r>
              <a:rPr lang="en-US" b="1" i="1" dirty="0" smtClean="0"/>
              <a:t>Technical (Process)</a:t>
            </a:r>
            <a:r>
              <a:rPr lang="en-US" dirty="0" smtClean="0"/>
              <a:t> – how to model disclosure, choose good narratives, build trust, scaffold learning from simple to complex, use protocols</a:t>
            </a:r>
          </a:p>
          <a:p>
            <a:r>
              <a:rPr lang="en-US" b="1" i="1" dirty="0" smtClean="0"/>
              <a:t>Emotional (EQ)</a:t>
            </a:r>
            <a:r>
              <a:rPr lang="en-US" dirty="0" smtClean="0"/>
              <a:t> – this is inherently emotional work in which people are laying bare their identities, experiences, convictions and feelings. It will sometimes be raw &amp; contentious and people will become distressed, angry, and uncomfortable</a:t>
            </a:r>
          </a:p>
          <a:p>
            <a:r>
              <a:rPr lang="en-US" b="1" i="1" dirty="0" smtClean="0"/>
              <a:t>Emotional (Mistakes)</a:t>
            </a:r>
            <a:r>
              <a:rPr lang="en-US" dirty="0" smtClean="0"/>
              <a:t> – this is inherently unpredictable work &amp; you’ll constantly feel like you’ve screwed up, made mistakes, said or done the wrong thing, and mishandled situations</a:t>
            </a:r>
          </a:p>
          <a:p>
            <a:r>
              <a:rPr lang="en-US" dirty="0" smtClean="0"/>
              <a:t>Two ways do do anti-racist work – </a:t>
            </a:r>
            <a:r>
              <a:rPr lang="en-US" b="1" dirty="0" smtClean="0">
                <a:solidFill>
                  <a:srgbClr val="FF0000"/>
                </a:solidFill>
              </a:rPr>
              <a:t>IMPERFECTLY or NOT AT ALL!</a:t>
            </a:r>
          </a:p>
        </p:txBody>
      </p:sp>
      <p:pic>
        <p:nvPicPr>
          <p:cNvPr id="4" name="Picture 3"/>
          <p:cNvPicPr>
            <a:picLocks noChangeAspect="1"/>
          </p:cNvPicPr>
          <p:nvPr/>
        </p:nvPicPr>
        <p:blipFill>
          <a:blip r:embed="rId2"/>
          <a:stretch>
            <a:fillRect/>
          </a:stretch>
        </p:blipFill>
        <p:spPr>
          <a:xfrm>
            <a:off x="89210" y="3546087"/>
            <a:ext cx="3657599" cy="284356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10" y="2743200"/>
            <a:ext cx="3557239" cy="3646448"/>
          </a:xfrm>
          <a:prstGeom prst="rect">
            <a:avLst/>
          </a:prstGeom>
        </p:spPr>
      </p:pic>
    </p:spTree>
    <p:extLst>
      <p:ext uri="{BB962C8B-B14F-4D97-AF65-F5344CB8AC3E}">
        <p14:creationId xmlns:p14="http://schemas.microsoft.com/office/powerpoint/2010/main" val="955288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966" y="367989"/>
            <a:ext cx="5274527" cy="3746811"/>
          </a:xfrm>
          <a:solidFill>
            <a:schemeClr val="accent4">
              <a:lumMod val="20000"/>
              <a:lumOff val="80000"/>
            </a:schemeClr>
          </a:solidFill>
        </p:spPr>
        <p:txBody>
          <a:bodyPr>
            <a:normAutofit/>
          </a:bodyPr>
          <a:lstStyle/>
          <a:p>
            <a:r>
              <a:rPr lang="en-US" sz="3200" b="1" dirty="0" smtClean="0"/>
              <a:t>An </a:t>
            </a:r>
            <a:r>
              <a:rPr lang="en-US" sz="3200" b="1" dirty="0" smtClean="0">
                <a:solidFill>
                  <a:srgbClr val="FF0000"/>
                </a:solidFill>
              </a:rPr>
              <a:t>arithmetic level </a:t>
            </a:r>
            <a:r>
              <a:rPr lang="en-US" sz="3200" b="1" dirty="0" smtClean="0"/>
              <a:t>of understanding of the dynamics of pervasive, structural racism amongst many whites who have not thought much about racial identity &amp; whiteness</a:t>
            </a:r>
            <a:r>
              <a:rPr lang="en-US" sz="3200" b="1" dirty="0"/>
              <a:t/>
            </a:r>
            <a:br>
              <a:rPr lang="en-US" sz="3200" b="1" dirty="0"/>
            </a:br>
            <a:r>
              <a:rPr lang="en-US" sz="3200" b="1" i="1" dirty="0" smtClean="0"/>
              <a:t>THIS IS A REASON FOR</a:t>
            </a:r>
            <a:br>
              <a:rPr lang="en-US" sz="3200" b="1" i="1" dirty="0" smtClean="0"/>
            </a:br>
            <a:r>
              <a:rPr lang="en-US" sz="3200" b="1" i="1" dirty="0" smtClean="0"/>
              <a:t>AFFINITY GROUPS</a:t>
            </a:r>
            <a:endParaRPr lang="en-US" sz="3200" dirty="0"/>
          </a:p>
        </p:txBody>
      </p:sp>
      <p:sp>
        <p:nvSpPr>
          <p:cNvPr id="3" name="Content Placeholder 2"/>
          <p:cNvSpPr>
            <a:spLocks noGrp="1"/>
          </p:cNvSpPr>
          <p:nvPr>
            <p:ph idx="1"/>
          </p:nvPr>
        </p:nvSpPr>
        <p:spPr>
          <a:xfrm>
            <a:off x="6690732" y="2798955"/>
            <a:ext cx="5263375" cy="3802565"/>
          </a:xfrm>
          <a:solidFill>
            <a:schemeClr val="accent6">
              <a:lumMod val="20000"/>
              <a:lumOff val="80000"/>
            </a:schemeClr>
          </a:solidFill>
        </p:spPr>
        <p:txBody>
          <a:bodyPr>
            <a:normAutofit lnSpcReduction="10000"/>
          </a:bodyPr>
          <a:lstStyle/>
          <a:p>
            <a:r>
              <a:rPr lang="en-US" sz="3200" dirty="0" smtClean="0"/>
              <a:t>A </a:t>
            </a:r>
            <a:r>
              <a:rPr lang="en-US" sz="3200" dirty="0" smtClean="0">
                <a:solidFill>
                  <a:srgbClr val="FF0000"/>
                </a:solidFill>
              </a:rPr>
              <a:t>calculus level </a:t>
            </a:r>
            <a:r>
              <a:rPr lang="en-US" sz="3200" dirty="0" smtClean="0"/>
              <a:t>of understanding amongst black, indigenous and people of color (BIPOC) who have negotiated the dynamics of structural racism &amp; white supremacy all their lives</a:t>
            </a:r>
          </a:p>
          <a:p>
            <a:r>
              <a:rPr lang="en-US" sz="3200" i="1" dirty="0" smtClean="0"/>
              <a:t>TIRED OF WITNESSING ‘WOKENESS’</a:t>
            </a:r>
          </a:p>
        </p:txBody>
      </p:sp>
      <p:pic>
        <p:nvPicPr>
          <p:cNvPr id="4" name="Picture 3"/>
          <p:cNvPicPr>
            <a:picLocks noChangeAspect="1"/>
          </p:cNvPicPr>
          <p:nvPr/>
        </p:nvPicPr>
        <p:blipFill>
          <a:blip r:embed="rId2"/>
          <a:stretch>
            <a:fillRect/>
          </a:stretch>
        </p:blipFill>
        <p:spPr>
          <a:xfrm>
            <a:off x="762929" y="4482789"/>
            <a:ext cx="4038600" cy="2019300"/>
          </a:xfrm>
          <a:prstGeom prst="rect">
            <a:avLst/>
          </a:prstGeom>
        </p:spPr>
      </p:pic>
      <p:pic>
        <p:nvPicPr>
          <p:cNvPr id="5" name="Picture 4"/>
          <p:cNvPicPr>
            <a:picLocks noChangeAspect="1"/>
          </p:cNvPicPr>
          <p:nvPr/>
        </p:nvPicPr>
        <p:blipFill>
          <a:blip r:embed="rId2"/>
          <a:stretch>
            <a:fillRect/>
          </a:stretch>
        </p:blipFill>
        <p:spPr>
          <a:xfrm>
            <a:off x="6690733" y="89211"/>
            <a:ext cx="5263374" cy="270974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929" y="4482789"/>
            <a:ext cx="4038600" cy="20193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0731" y="89211"/>
            <a:ext cx="5263376" cy="2709744"/>
          </a:xfrm>
          <a:prstGeom prst="rect">
            <a:avLst/>
          </a:prstGeom>
        </p:spPr>
      </p:pic>
    </p:spTree>
    <p:extLst>
      <p:ext uri="{BB962C8B-B14F-4D97-AF65-F5344CB8AC3E}">
        <p14:creationId xmlns:p14="http://schemas.microsoft.com/office/powerpoint/2010/main" val="454422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12" y="111513"/>
            <a:ext cx="7850459" cy="892098"/>
          </a:xfrm>
        </p:spPr>
        <p:txBody>
          <a:bodyPr>
            <a:normAutofit/>
          </a:bodyPr>
          <a:lstStyle/>
          <a:p>
            <a:r>
              <a:rPr lang="en-US" sz="4000" b="1" i="1" dirty="0" smtClean="0">
                <a:solidFill>
                  <a:srgbClr val="FF0000"/>
                </a:solidFill>
              </a:rPr>
              <a:t>The Danger of Witnessing Woke-ness</a:t>
            </a:r>
            <a:endParaRPr lang="en-US" sz="4000" b="1" i="1" dirty="0">
              <a:solidFill>
                <a:srgbClr val="FF0000"/>
              </a:solidFill>
            </a:endParaRPr>
          </a:p>
        </p:txBody>
      </p:sp>
      <p:sp>
        <p:nvSpPr>
          <p:cNvPr id="3" name="Content Placeholder 2"/>
          <p:cNvSpPr>
            <a:spLocks noGrp="1"/>
          </p:cNvSpPr>
          <p:nvPr>
            <p:ph idx="1"/>
          </p:nvPr>
        </p:nvSpPr>
        <p:spPr>
          <a:xfrm>
            <a:off x="0" y="1003610"/>
            <a:ext cx="12192000" cy="5854389"/>
          </a:xfrm>
          <a:solidFill>
            <a:schemeClr val="accent4">
              <a:lumMod val="20000"/>
              <a:lumOff val="80000"/>
            </a:schemeClr>
          </a:solidFill>
        </p:spPr>
        <p:txBody>
          <a:bodyPr>
            <a:normAutofit fontScale="85000" lnSpcReduction="20000"/>
          </a:bodyPr>
          <a:lstStyle/>
          <a:p>
            <a:pPr marL="0" lvl="0" indent="0">
              <a:lnSpc>
                <a:spcPct val="100000"/>
              </a:lnSpc>
              <a:spcBef>
                <a:spcPts val="0"/>
              </a:spcBef>
              <a:buNone/>
            </a:pPr>
            <a:r>
              <a:rPr lang="en-US" dirty="0" smtClean="0"/>
              <a:t>“I honestly have been having a hard time being in predominately white classes lately as people in this country realize, </a:t>
            </a:r>
            <a:r>
              <a:rPr lang="en-US" i="1" dirty="0" smtClean="0"/>
              <a:t>again</a:t>
            </a:r>
            <a:r>
              <a:rPr lang="en-US" dirty="0" smtClean="0"/>
              <a:t>, the issues that exist in America for Black people.</a:t>
            </a:r>
          </a:p>
          <a:p>
            <a:pPr marL="0" lvl="0" indent="0">
              <a:lnSpc>
                <a:spcPct val="100000"/>
              </a:lnSpc>
              <a:spcBef>
                <a:spcPts val="0"/>
              </a:spcBef>
              <a:buNone/>
            </a:pPr>
            <a:r>
              <a:rPr lang="en-US" dirty="0" smtClean="0"/>
              <a:t> </a:t>
            </a:r>
          </a:p>
          <a:p>
            <a:pPr marL="0" lvl="0" indent="0">
              <a:lnSpc>
                <a:spcPct val="100000"/>
              </a:lnSpc>
              <a:spcBef>
                <a:spcPts val="0"/>
              </a:spcBef>
              <a:buNone/>
            </a:pPr>
            <a:r>
              <a:rPr lang="en-US" dirty="0" smtClean="0"/>
              <a:t>While she was giving her long spiel on her good work, I couldn't figure out where to place my feelings. I could see it from a mile away; I even prepped myself for it before the class. </a:t>
            </a:r>
          </a:p>
          <a:p>
            <a:pPr marL="0" lvl="0" indent="0">
              <a:lnSpc>
                <a:spcPct val="100000"/>
              </a:lnSpc>
              <a:spcBef>
                <a:spcPts val="0"/>
              </a:spcBef>
              <a:buNone/>
            </a:pPr>
            <a:endParaRPr lang="en-US" dirty="0" smtClean="0"/>
          </a:p>
          <a:p>
            <a:pPr marL="0" lvl="0" indent="0">
              <a:lnSpc>
                <a:spcPct val="100000"/>
              </a:lnSpc>
              <a:spcBef>
                <a:spcPts val="0"/>
              </a:spcBef>
              <a:buNone/>
            </a:pPr>
            <a:r>
              <a:rPr lang="en-US" dirty="0" smtClean="0"/>
              <a:t>I prepared for </a:t>
            </a:r>
            <a:r>
              <a:rPr lang="en-US" i="1" dirty="0" smtClean="0"/>
              <a:t>THIS</a:t>
            </a:r>
            <a:r>
              <a:rPr lang="en-US" dirty="0" smtClean="0"/>
              <a:t>, but I still wasn’t ready. Her actions were </a:t>
            </a:r>
            <a:r>
              <a:rPr lang="en-US" dirty="0" err="1" smtClean="0"/>
              <a:t>soooo</a:t>
            </a:r>
            <a:r>
              <a:rPr lang="en-US" dirty="0" smtClean="0"/>
              <a:t> predictable, well, to me. It was something I knew was bound to happen in a class placed right in the heart of the world grappling with whether or not Black lives matter. But still I felt completely uncomfortable, sick. </a:t>
            </a:r>
          </a:p>
          <a:p>
            <a:pPr marL="0" lvl="0" indent="0">
              <a:lnSpc>
                <a:spcPct val="100000"/>
              </a:lnSpc>
              <a:spcBef>
                <a:spcPts val="0"/>
              </a:spcBef>
              <a:buNone/>
            </a:pPr>
            <a:endParaRPr lang="en-US" dirty="0" smtClean="0"/>
          </a:p>
          <a:p>
            <a:pPr marL="0" lvl="0" indent="0">
              <a:lnSpc>
                <a:spcPct val="100000"/>
              </a:lnSpc>
              <a:spcBef>
                <a:spcPts val="0"/>
              </a:spcBef>
              <a:buNone/>
            </a:pPr>
            <a:r>
              <a:rPr lang="en-US" dirty="0" smtClean="0"/>
              <a:t>Now, I am not one to dim anyone's light, but all I felt like saying was, "oh, okay. That's cute. You want a cookie?" </a:t>
            </a:r>
          </a:p>
          <a:p>
            <a:pPr marL="0" lvl="0" indent="0">
              <a:lnSpc>
                <a:spcPct val="100000"/>
              </a:lnSpc>
              <a:spcBef>
                <a:spcPts val="0"/>
              </a:spcBef>
              <a:buNone/>
            </a:pPr>
            <a:endParaRPr lang="en-US" dirty="0" smtClean="0"/>
          </a:p>
          <a:p>
            <a:pPr marL="0" lvl="0" indent="0">
              <a:lnSpc>
                <a:spcPct val="100000"/>
              </a:lnSpc>
              <a:spcBef>
                <a:spcPts val="0"/>
              </a:spcBef>
              <a:buNone/>
            </a:pPr>
            <a:r>
              <a:rPr lang="en-US" dirty="0" smtClean="0"/>
              <a:t>I couldn't help but think, "this is not something new, why is it new to you? Why are you just now having these conversations?" </a:t>
            </a:r>
          </a:p>
          <a:p>
            <a:pPr marL="0" lvl="0" indent="0">
              <a:lnSpc>
                <a:spcPct val="100000"/>
              </a:lnSpc>
              <a:spcBef>
                <a:spcPts val="0"/>
              </a:spcBef>
              <a:buNone/>
            </a:pPr>
            <a:endParaRPr lang="en-US" dirty="0" smtClean="0"/>
          </a:p>
          <a:p>
            <a:pPr marL="0" lvl="0" indent="0">
              <a:lnSpc>
                <a:spcPct val="100000"/>
              </a:lnSpc>
              <a:spcBef>
                <a:spcPts val="0"/>
              </a:spcBef>
              <a:buNone/>
            </a:pPr>
            <a:r>
              <a:rPr lang="en-US" dirty="0" smtClean="0"/>
              <a:t>I do not know this woman and may never have a class with her again; however, I will always remember what she did and how it made me feel.” </a:t>
            </a:r>
          </a:p>
          <a:p>
            <a:pPr marL="0" lvl="0" indent="0">
              <a:lnSpc>
                <a:spcPct val="100000"/>
              </a:lnSpc>
              <a:spcBef>
                <a:spcPts val="0"/>
              </a:spcBef>
              <a:buNone/>
            </a:pPr>
            <a:r>
              <a:rPr lang="en-US" sz="2000" dirty="0" smtClean="0"/>
              <a:t>                                                Carmina Maye 2020 </a:t>
            </a:r>
            <a:r>
              <a:rPr lang="en-US" sz="2000" i="1" dirty="0" smtClean="0"/>
              <a:t>I Really Wanted this to Be a Poem</a:t>
            </a:r>
            <a:r>
              <a:rPr lang="en-US" sz="2000" dirty="0" smtClean="0"/>
              <a:t>. (Dept. of Art &amp; Art Education, Teachers College)</a:t>
            </a:r>
          </a:p>
        </p:txBody>
      </p:sp>
    </p:spTree>
    <p:extLst>
      <p:ext uri="{BB962C8B-B14F-4D97-AF65-F5344CB8AC3E}">
        <p14:creationId xmlns:p14="http://schemas.microsoft.com/office/powerpoint/2010/main" val="1504917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386361" cy="2631688"/>
          </a:xfrm>
        </p:spPr>
        <p:txBody>
          <a:bodyPr/>
          <a:lstStyle/>
          <a:p>
            <a:endParaRPr lang="en-US"/>
          </a:p>
        </p:txBody>
      </p:sp>
      <p:sp>
        <p:nvSpPr>
          <p:cNvPr id="3" name="Content Placeholder 2"/>
          <p:cNvSpPr>
            <a:spLocks noGrp="1"/>
          </p:cNvSpPr>
          <p:nvPr>
            <p:ph idx="1"/>
          </p:nvPr>
        </p:nvSpPr>
        <p:spPr>
          <a:xfrm>
            <a:off x="2687445" y="189571"/>
            <a:ext cx="6032810" cy="6289288"/>
          </a:xfrm>
          <a:solidFill>
            <a:schemeClr val="accent4">
              <a:lumMod val="20000"/>
              <a:lumOff val="80000"/>
            </a:schemeClr>
          </a:solidFill>
        </p:spPr>
        <p:txBody>
          <a:bodyPr>
            <a:normAutofit fontScale="77500" lnSpcReduction="20000"/>
          </a:bodyPr>
          <a:lstStyle/>
          <a:p>
            <a:r>
              <a:rPr lang="en-US" i="1" dirty="0" smtClean="0"/>
              <a:t>I am from…*</a:t>
            </a:r>
            <a:endParaRPr lang="en-US" dirty="0" smtClean="0"/>
          </a:p>
          <a:p>
            <a:r>
              <a:rPr lang="en-US" i="1" dirty="0" smtClean="0">
                <a:solidFill>
                  <a:srgbClr val="FF0000"/>
                </a:solidFill>
              </a:rPr>
              <a:t>the </a:t>
            </a:r>
            <a:r>
              <a:rPr lang="en-US" b="1" i="1" dirty="0" smtClean="0">
                <a:solidFill>
                  <a:srgbClr val="FF0000"/>
                </a:solidFill>
              </a:rPr>
              <a:t>sound</a:t>
            </a:r>
            <a:r>
              <a:rPr lang="en-US" i="1" dirty="0" smtClean="0">
                <a:solidFill>
                  <a:srgbClr val="FF0000"/>
                </a:solidFill>
              </a:rPr>
              <a:t> of seagulls crying over the north sea and </a:t>
            </a:r>
            <a:r>
              <a:rPr lang="en-US" i="1" dirty="0" err="1" smtClean="0">
                <a:solidFill>
                  <a:srgbClr val="FF0000"/>
                </a:solidFill>
              </a:rPr>
              <a:t>merseybeat</a:t>
            </a:r>
            <a:r>
              <a:rPr lang="en-US" i="1" dirty="0" smtClean="0">
                <a:solidFill>
                  <a:srgbClr val="FF0000"/>
                </a:solidFill>
              </a:rPr>
              <a:t> blasting at the Cavern club, </a:t>
            </a:r>
            <a:r>
              <a:rPr lang="en-US" dirty="0" smtClean="0"/>
              <a:t> </a:t>
            </a:r>
          </a:p>
          <a:p>
            <a:r>
              <a:rPr lang="en-US" i="1" dirty="0" smtClean="0">
                <a:solidFill>
                  <a:srgbClr val="7030A0"/>
                </a:solidFill>
              </a:rPr>
              <a:t>the </a:t>
            </a:r>
            <a:r>
              <a:rPr lang="en-US" b="1" i="1" dirty="0" smtClean="0">
                <a:solidFill>
                  <a:srgbClr val="7030A0"/>
                </a:solidFill>
              </a:rPr>
              <a:t>smell</a:t>
            </a:r>
            <a:r>
              <a:rPr lang="en-US" i="1" dirty="0" smtClean="0">
                <a:solidFill>
                  <a:srgbClr val="7030A0"/>
                </a:solidFill>
              </a:rPr>
              <a:t> of fish &amp; chips, factory waste and coal burning fires, </a:t>
            </a:r>
            <a:r>
              <a:rPr lang="en-US" dirty="0" smtClean="0"/>
              <a:t> </a:t>
            </a:r>
          </a:p>
          <a:p>
            <a:r>
              <a:rPr lang="en-US" i="1" dirty="0" smtClean="0">
                <a:solidFill>
                  <a:srgbClr val="00B050"/>
                </a:solidFill>
              </a:rPr>
              <a:t>the </a:t>
            </a:r>
            <a:r>
              <a:rPr lang="en-US" b="1" i="1" dirty="0" smtClean="0">
                <a:solidFill>
                  <a:srgbClr val="00B050"/>
                </a:solidFill>
              </a:rPr>
              <a:t>taste</a:t>
            </a:r>
            <a:r>
              <a:rPr lang="en-US" i="1" dirty="0" smtClean="0">
                <a:solidFill>
                  <a:srgbClr val="00B050"/>
                </a:solidFill>
              </a:rPr>
              <a:t> of grease, sour milk tea and dust at the back of my throat</a:t>
            </a:r>
            <a:endParaRPr lang="en-US" dirty="0" smtClean="0">
              <a:solidFill>
                <a:srgbClr val="00B050"/>
              </a:solidFill>
            </a:endParaRPr>
          </a:p>
          <a:p>
            <a:r>
              <a:rPr lang="en-US" i="1" dirty="0" smtClean="0">
                <a:solidFill>
                  <a:srgbClr val="0070C0"/>
                </a:solidFill>
              </a:rPr>
              <a:t>the </a:t>
            </a:r>
            <a:r>
              <a:rPr lang="en-US" b="1" i="1" dirty="0" smtClean="0">
                <a:solidFill>
                  <a:srgbClr val="0070C0"/>
                </a:solidFill>
              </a:rPr>
              <a:t>idea</a:t>
            </a:r>
            <a:r>
              <a:rPr lang="en-US" i="1" dirty="0" smtClean="0">
                <a:solidFill>
                  <a:srgbClr val="0070C0"/>
                </a:solidFill>
              </a:rPr>
              <a:t> of community pride &amp; the triumph of humor over pretentiousness </a:t>
            </a:r>
            <a:endParaRPr lang="en-US" dirty="0" smtClean="0">
              <a:solidFill>
                <a:srgbClr val="0070C0"/>
              </a:solidFill>
            </a:endParaRPr>
          </a:p>
          <a:p>
            <a:r>
              <a:rPr lang="en-US" sz="2200" dirty="0" smtClean="0"/>
              <a:t>Born in </a:t>
            </a:r>
            <a:r>
              <a:rPr lang="en-US" sz="2200" dirty="0" err="1" smtClean="0"/>
              <a:t>Bootle</a:t>
            </a:r>
            <a:r>
              <a:rPr lang="en-US" sz="2200" dirty="0" smtClean="0"/>
              <a:t>, Liverpool, 1949</a:t>
            </a:r>
          </a:p>
          <a:p>
            <a:r>
              <a:rPr lang="en-US" sz="2200" dirty="0" smtClean="0"/>
              <a:t>Moved to the south of England as a teenager (mum hated Liverpool) - cultural genocide to rid me of my Scouse accent</a:t>
            </a:r>
          </a:p>
          <a:p>
            <a:r>
              <a:rPr lang="en-US" sz="2200" dirty="0" smtClean="0"/>
              <a:t>All education in UK, after graduation worked in community colleges &amp; adult education</a:t>
            </a:r>
          </a:p>
          <a:p>
            <a:r>
              <a:rPr lang="en-US" sz="2200" dirty="0" smtClean="0"/>
              <a:t>Lost my lecturer/organizer job in 1980 &amp; fled (temporarily) to New York – a Thatcher political refugee</a:t>
            </a:r>
          </a:p>
          <a:p>
            <a:r>
              <a:rPr lang="en-US" sz="2200" dirty="0" smtClean="0"/>
              <a:t>Met my partner there &amp; moved to her home state (Minnesota) in 1992, raising 2 kids there</a:t>
            </a:r>
          </a:p>
          <a:p>
            <a:r>
              <a:rPr lang="en-US" sz="2200" dirty="0" smtClean="0"/>
              <a:t>Now the part-time “Distinguished Scholar” at Antioch University</a:t>
            </a:r>
          </a:p>
          <a:p>
            <a:r>
              <a:rPr lang="en-US" sz="2200" dirty="0" smtClean="0"/>
              <a:t>Leader of The 99ers – pop punk band w/ 6 albums on Spinout Records (listen to us on Spotify, I Tunes, etc.)</a:t>
            </a:r>
          </a:p>
          <a:p>
            <a:r>
              <a:rPr lang="en-US" sz="2000" dirty="0" smtClean="0"/>
              <a:t>                                                                                  </a:t>
            </a:r>
            <a:r>
              <a:rPr lang="en-US" sz="1500" dirty="0" smtClean="0"/>
              <a:t> * Adapted from the poem </a:t>
            </a:r>
            <a:r>
              <a:rPr lang="en-US" sz="1500" i="1" dirty="0" smtClean="0"/>
              <a:t>Where I’m From </a:t>
            </a:r>
            <a:r>
              <a:rPr lang="en-US" sz="1500" dirty="0" smtClean="0"/>
              <a:t>by George Ella Lyon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86361" cy="2631688"/>
          </a:xfrm>
          <a:prstGeom prst="rect">
            <a:avLst/>
          </a:prstGeom>
        </p:spPr>
      </p:pic>
      <p:pic>
        <p:nvPicPr>
          <p:cNvPr id="5" name="Picture 4"/>
          <p:cNvPicPr>
            <a:picLocks noChangeAspect="1"/>
          </p:cNvPicPr>
          <p:nvPr/>
        </p:nvPicPr>
        <p:blipFill>
          <a:blip r:embed="rId2"/>
          <a:stretch>
            <a:fillRect/>
          </a:stretch>
        </p:blipFill>
        <p:spPr>
          <a:xfrm>
            <a:off x="9199446" y="3621359"/>
            <a:ext cx="2857500" cy="2857500"/>
          </a:xfrm>
          <a:prstGeom prst="rect">
            <a:avLst/>
          </a:prstGeom>
        </p:spPr>
      </p:pic>
      <p:pic>
        <p:nvPicPr>
          <p:cNvPr id="6" name="Picture 5"/>
          <p:cNvPicPr>
            <a:picLocks noChangeAspect="1"/>
          </p:cNvPicPr>
          <p:nvPr/>
        </p:nvPicPr>
        <p:blipFill>
          <a:blip r:embed="rId2"/>
          <a:stretch>
            <a:fillRect/>
          </a:stretch>
        </p:blipFill>
        <p:spPr>
          <a:xfrm>
            <a:off x="9408996" y="189571"/>
            <a:ext cx="2438400" cy="33401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687445" cy="283241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8996" y="189571"/>
            <a:ext cx="2438400" cy="33401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9446" y="3621359"/>
            <a:ext cx="2857500" cy="2857500"/>
          </a:xfrm>
          <a:prstGeom prst="rect">
            <a:avLst/>
          </a:prstGeom>
        </p:spPr>
      </p:pic>
    </p:spTree>
    <p:extLst>
      <p:ext uri="{BB962C8B-B14F-4D97-AF65-F5344CB8AC3E}">
        <p14:creationId xmlns:p14="http://schemas.microsoft.com/office/powerpoint/2010/main" val="1681054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8448" y="1315845"/>
            <a:ext cx="3135351" cy="2943922"/>
          </a:xfrm>
        </p:spPr>
        <p:txBody>
          <a:bodyPr/>
          <a:lstStyle/>
          <a:p>
            <a:endParaRPr lang="en-US" dirty="0"/>
          </a:p>
        </p:txBody>
      </p:sp>
      <p:sp>
        <p:nvSpPr>
          <p:cNvPr id="3" name="Content Placeholder 2"/>
          <p:cNvSpPr>
            <a:spLocks noGrp="1"/>
          </p:cNvSpPr>
          <p:nvPr>
            <p:ph idx="1"/>
          </p:nvPr>
        </p:nvSpPr>
        <p:spPr>
          <a:xfrm>
            <a:off x="535259" y="412595"/>
            <a:ext cx="6958361" cy="5764368"/>
          </a:xfrm>
          <a:solidFill>
            <a:schemeClr val="accent5">
              <a:lumMod val="20000"/>
              <a:lumOff val="80000"/>
            </a:schemeClr>
          </a:solidFill>
        </p:spPr>
        <p:txBody>
          <a:bodyPr>
            <a:normAutofit lnSpcReduction="10000"/>
          </a:bodyPr>
          <a:lstStyle/>
          <a:p>
            <a:r>
              <a:rPr lang="en-US" sz="7200" dirty="0" smtClean="0"/>
              <a:t>         </a:t>
            </a:r>
            <a:endParaRPr lang="en-US" sz="7200" dirty="0"/>
          </a:p>
          <a:p>
            <a:r>
              <a:rPr lang="en-US" sz="6000" dirty="0" smtClean="0">
                <a:solidFill>
                  <a:srgbClr val="FF0000"/>
                </a:solidFill>
              </a:rPr>
              <a:t>Q </a:t>
            </a:r>
            <a:r>
              <a:rPr lang="en-US" sz="6000" dirty="0">
                <a:solidFill>
                  <a:srgbClr val="FF0000"/>
                </a:solidFill>
              </a:rPr>
              <a:t>&amp; A</a:t>
            </a:r>
            <a:r>
              <a:rPr lang="en-US" sz="4400" dirty="0"/>
              <a:t/>
            </a:r>
            <a:br>
              <a:rPr lang="en-US" sz="4400" dirty="0"/>
            </a:br>
            <a:r>
              <a:rPr lang="en-US" dirty="0"/>
              <a:t>Please post questions and issues you wish to pose to </a:t>
            </a:r>
            <a:r>
              <a:rPr lang="en-US" b="1" dirty="0">
                <a:solidFill>
                  <a:srgbClr val="FF0000"/>
                </a:solidFill>
              </a:rPr>
              <a:t>Zoom Chat </a:t>
            </a:r>
            <a:r>
              <a:rPr lang="en-US" dirty="0"/>
              <a:t>(for questions where your identity is revealed) or </a:t>
            </a:r>
            <a:r>
              <a:rPr lang="en-US" b="1" dirty="0" err="1">
                <a:solidFill>
                  <a:srgbClr val="FF0000"/>
                </a:solidFill>
              </a:rPr>
              <a:t>sli.do</a:t>
            </a:r>
            <a:r>
              <a:rPr lang="en-US" b="1" dirty="0">
                <a:solidFill>
                  <a:srgbClr val="FF0000"/>
                </a:solidFill>
              </a:rPr>
              <a:t> </a:t>
            </a:r>
            <a:r>
              <a:rPr lang="en-US" dirty="0"/>
              <a:t>(where your questions will be anonymous)</a:t>
            </a:r>
            <a:br>
              <a:rPr lang="en-US" dirty="0"/>
            </a:br>
            <a:r>
              <a:rPr lang="en-US" dirty="0"/>
              <a:t/>
            </a:r>
            <a:br>
              <a:rPr lang="en-US" dirty="0"/>
            </a:br>
            <a:r>
              <a:rPr lang="en-US" dirty="0"/>
              <a:t/>
            </a:r>
            <a:br>
              <a:rPr lang="en-US" dirty="0"/>
            </a:br>
            <a:r>
              <a:rPr lang="en-US" dirty="0"/>
              <a:t/>
            </a:r>
            <a:br>
              <a:rPr lang="en-US" dirty="0"/>
            </a:br>
            <a:r>
              <a:rPr lang="en-US" sz="4800" b="1" i="1" dirty="0" err="1" smtClean="0">
                <a:solidFill>
                  <a:srgbClr val="FF0000"/>
                </a:solidFill>
              </a:rPr>
              <a:t>sli.do</a:t>
            </a:r>
            <a:r>
              <a:rPr lang="en-US" sz="4800" b="1" i="1" dirty="0" smtClean="0">
                <a:solidFill>
                  <a:srgbClr val="FF0000"/>
                </a:solidFill>
              </a:rPr>
              <a:t> </a:t>
            </a:r>
            <a:r>
              <a:rPr lang="en-US" dirty="0" smtClean="0"/>
              <a:t>code</a:t>
            </a:r>
            <a:r>
              <a:rPr lang="en-US" dirty="0"/>
              <a:t>: </a:t>
            </a:r>
            <a:r>
              <a:rPr lang="en-US" sz="5400" b="1" dirty="0">
                <a:solidFill>
                  <a:srgbClr val="FF0000"/>
                </a:solidFill>
              </a:rPr>
              <a:t>537423</a:t>
            </a:r>
            <a:r>
              <a:rPr lang="en-US" dirty="0"/>
              <a:t/>
            </a:r>
            <a:br>
              <a:rPr lang="en-US" dirty="0"/>
            </a:br>
            <a:r>
              <a:rPr lang="en-US" dirty="0"/>
              <a:t>(Or use the QR code opposite on your smart phone)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0523" y="1226633"/>
            <a:ext cx="3251200" cy="3389971"/>
          </a:xfrm>
          <a:prstGeom prst="rect">
            <a:avLst/>
          </a:prstGeom>
        </p:spPr>
      </p:pic>
    </p:spTree>
    <p:extLst>
      <p:ext uri="{BB962C8B-B14F-4D97-AF65-F5344CB8AC3E}">
        <p14:creationId xmlns:p14="http://schemas.microsoft.com/office/powerpoint/2010/main" val="13402799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60" y="245325"/>
            <a:ext cx="4248614" cy="2932773"/>
          </a:xfrm>
        </p:spPr>
        <p:txBody>
          <a:bodyPr/>
          <a:lstStyle/>
          <a:p>
            <a:r>
              <a:rPr lang="en-US" b="1" i="1" dirty="0" smtClean="0">
                <a:solidFill>
                  <a:srgbClr val="FF0000"/>
                </a:solidFill>
              </a:rPr>
              <a:t>A Note to White Faculty</a:t>
            </a:r>
            <a:br>
              <a:rPr lang="en-US" b="1" i="1" dirty="0" smtClean="0">
                <a:solidFill>
                  <a:srgbClr val="FF0000"/>
                </a:solidFill>
              </a:rPr>
            </a:br>
            <a:r>
              <a:rPr lang="en-US" b="1" i="1" dirty="0" smtClean="0">
                <a:solidFill>
                  <a:srgbClr val="FF0000"/>
                </a:solidFill>
              </a:rPr>
              <a:t>“Good Whites” like me (Stephen)</a:t>
            </a:r>
            <a:endParaRPr lang="en-US" dirty="0"/>
          </a:p>
        </p:txBody>
      </p:sp>
      <p:sp>
        <p:nvSpPr>
          <p:cNvPr id="3" name="Content Placeholder 2"/>
          <p:cNvSpPr>
            <a:spLocks noGrp="1"/>
          </p:cNvSpPr>
          <p:nvPr>
            <p:ph idx="1"/>
          </p:nvPr>
        </p:nvSpPr>
        <p:spPr>
          <a:xfrm>
            <a:off x="4326674" y="245326"/>
            <a:ext cx="7027125" cy="6333893"/>
          </a:xfrm>
          <a:solidFill>
            <a:schemeClr val="accent5">
              <a:lumMod val="20000"/>
              <a:lumOff val="80000"/>
            </a:schemeClr>
          </a:solidFill>
        </p:spPr>
        <p:txBody>
          <a:bodyPr>
            <a:normAutofit fontScale="92500"/>
          </a:bodyPr>
          <a:lstStyle/>
          <a:p>
            <a:r>
              <a:rPr lang="en-US" smtClean="0"/>
              <a:t>Believe that we don’t see race </a:t>
            </a:r>
          </a:p>
          <a:p>
            <a:r>
              <a:rPr lang="en-US" smtClean="0"/>
              <a:t>Believe everyone is a human being &amp; we should treat everyone the same (colorblind ideology)</a:t>
            </a:r>
          </a:p>
          <a:p>
            <a:r>
              <a:rPr lang="en-US" smtClean="0"/>
              <a:t>Believe we focus on actions &amp; individual character, not racial identity</a:t>
            </a:r>
          </a:p>
          <a:p>
            <a:r>
              <a:rPr lang="en-US" smtClean="0"/>
              <a:t>Choose when to engage in race and anti-racism</a:t>
            </a:r>
          </a:p>
          <a:p>
            <a:r>
              <a:rPr lang="en-US" smtClean="0"/>
              <a:t>Can monitor our own racism</a:t>
            </a:r>
          </a:p>
          <a:p>
            <a:r>
              <a:rPr lang="en-US" smtClean="0"/>
              <a:t>Believe we have a pure, anti-racist soul</a:t>
            </a:r>
          </a:p>
          <a:p>
            <a:r>
              <a:rPr lang="en-US" smtClean="0"/>
              <a:t>Believe we are free of white supremacist conditioning</a:t>
            </a:r>
          </a:p>
          <a:p>
            <a:r>
              <a:rPr lang="en-US" smtClean="0"/>
              <a:t>View racism as something committed by less enlightened whites</a:t>
            </a:r>
          </a:p>
          <a:p>
            <a:r>
              <a:rPr lang="en-US" smtClean="0"/>
              <a:t>Regard ourselves as allies of people of color </a:t>
            </a:r>
          </a:p>
          <a:p>
            <a:r>
              <a:rPr lang="en-US" sz="2000" smtClean="0"/>
              <a:t>                   </a:t>
            </a:r>
            <a:r>
              <a:rPr lang="en-US" sz="1700" smtClean="0"/>
              <a:t>    Shannon Sullivan 2014. </a:t>
            </a:r>
            <a:r>
              <a:rPr lang="en-US" sz="1700" i="1" smtClean="0"/>
              <a:t>Good white </a:t>
            </a:r>
            <a:r>
              <a:rPr lang="en-US" sz="1700" i="1"/>
              <a:t>p</a:t>
            </a:r>
            <a:r>
              <a:rPr lang="en-US" sz="1700" i="1" smtClean="0"/>
              <a:t>eople </a:t>
            </a:r>
            <a:r>
              <a:rPr lang="en-US" sz="1700" smtClean="0"/>
              <a:t>Albany: SUNY Press</a:t>
            </a:r>
            <a:endParaRPr lang="en-US" sz="170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465" y="3267306"/>
            <a:ext cx="3201018" cy="359069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178098"/>
            <a:ext cx="4326674" cy="3679901"/>
          </a:xfrm>
          <a:prstGeom prst="rect">
            <a:avLst/>
          </a:prstGeom>
        </p:spPr>
      </p:pic>
    </p:spTree>
    <p:extLst>
      <p:ext uri="{BB962C8B-B14F-4D97-AF65-F5344CB8AC3E}">
        <p14:creationId xmlns:p14="http://schemas.microsoft.com/office/powerpoint/2010/main" val="603152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139"/>
            <a:ext cx="6467707" cy="1077681"/>
          </a:xfrm>
        </p:spPr>
        <p:txBody>
          <a:bodyPr/>
          <a:lstStyle/>
          <a:p>
            <a:r>
              <a:rPr lang="en-US" b="1" i="1" smtClean="0">
                <a:solidFill>
                  <a:srgbClr val="FF0000"/>
                </a:solidFill>
              </a:rPr>
              <a:t>Behaviors of “Good Whites” </a:t>
            </a:r>
            <a:endParaRPr lang="en-US"/>
          </a:p>
        </p:txBody>
      </p:sp>
      <p:sp>
        <p:nvSpPr>
          <p:cNvPr id="3" name="Content Placeholder 2"/>
          <p:cNvSpPr>
            <a:spLocks noGrp="1"/>
          </p:cNvSpPr>
          <p:nvPr>
            <p:ph idx="1"/>
          </p:nvPr>
        </p:nvSpPr>
        <p:spPr>
          <a:xfrm>
            <a:off x="0" y="981307"/>
            <a:ext cx="11900210" cy="5441795"/>
          </a:xfrm>
          <a:solidFill>
            <a:schemeClr val="accent5">
              <a:lumMod val="20000"/>
              <a:lumOff val="80000"/>
            </a:schemeClr>
          </a:solidFill>
        </p:spPr>
        <p:txBody>
          <a:bodyPr>
            <a:normAutofit/>
          </a:bodyPr>
          <a:lstStyle/>
          <a:p>
            <a:r>
              <a:rPr lang="en-US" dirty="0" smtClean="0"/>
              <a:t>When confronted with examples of their learned racism, good whites will vigorously deny any racist intent, claim they have been misunderstood, are acting innocently, &amp; are being unfairly accused</a:t>
            </a:r>
          </a:p>
          <a:p>
            <a:r>
              <a:rPr lang="en-US" dirty="0" smtClean="0"/>
              <a:t>Will become defensive &amp; immediately seek to explain to people of color the “real” meaning of their behavior</a:t>
            </a:r>
          </a:p>
          <a:p>
            <a:r>
              <a:rPr lang="en-US" dirty="0" smtClean="0"/>
              <a:t>Will resist “sitting with” the reality that they have learned racism &amp; white supremacy throughout their lives &amp; carry those viruses</a:t>
            </a:r>
          </a:p>
          <a:p>
            <a:r>
              <a:rPr lang="en-US" dirty="0" smtClean="0"/>
              <a:t>Will accuse people of color of imagining things, seeing racism where it doesn’t exist, &amp; denying the validity of whites’ experience</a:t>
            </a:r>
          </a:p>
          <a:p>
            <a:r>
              <a:rPr lang="en-US" dirty="0" smtClean="0"/>
              <a:t>Will come to each other’s defense in multi-racial discussions</a:t>
            </a:r>
          </a:p>
          <a:p>
            <a:r>
              <a:rPr lang="en-US" dirty="0" smtClean="0"/>
              <a:t>I know this because these are all of my learned behaviors </a:t>
            </a:r>
            <a:r>
              <a:rPr lang="en-US" sz="2000" dirty="0" smtClean="0"/>
              <a:t>   </a:t>
            </a:r>
          </a:p>
          <a:p>
            <a:r>
              <a:rPr lang="en-US" sz="1700" dirty="0" smtClean="0"/>
              <a:t>  (Robin </a:t>
            </a:r>
            <a:r>
              <a:rPr lang="en-US" sz="1700" dirty="0" err="1" smtClean="0"/>
              <a:t>DiAngelo</a:t>
            </a:r>
            <a:r>
              <a:rPr lang="en-US" sz="1700" dirty="0" smtClean="0"/>
              <a:t>. 2018. </a:t>
            </a:r>
            <a:r>
              <a:rPr lang="en-US" sz="1700" i="1" dirty="0" smtClean="0"/>
              <a:t>White fragility. Boston: Beacon</a:t>
            </a:r>
            <a:r>
              <a:rPr lang="en-US" sz="1700" dirty="0" smtClean="0"/>
              <a:t>  Shannon Sullivan 2014 </a:t>
            </a:r>
            <a:r>
              <a:rPr lang="en-US" sz="1700" i="1" dirty="0" smtClean="0"/>
              <a:t>Good </a:t>
            </a:r>
            <a:r>
              <a:rPr lang="en-US" sz="1700" i="1" dirty="0"/>
              <a:t>w</a:t>
            </a:r>
            <a:r>
              <a:rPr lang="en-US" sz="1700" i="1" dirty="0" smtClean="0"/>
              <a:t>hite people </a:t>
            </a:r>
            <a:r>
              <a:rPr lang="en-US" sz="1700" dirty="0" smtClean="0"/>
              <a:t>SUNY)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6887" y="4471639"/>
            <a:ext cx="1953323" cy="195146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4654" y="4471639"/>
            <a:ext cx="2265556" cy="1951463"/>
          </a:xfrm>
          <a:prstGeom prst="rect">
            <a:avLst/>
          </a:prstGeom>
        </p:spPr>
      </p:pic>
    </p:spTree>
    <p:extLst>
      <p:ext uri="{BB962C8B-B14F-4D97-AF65-F5344CB8AC3E}">
        <p14:creationId xmlns:p14="http://schemas.microsoft.com/office/powerpoint/2010/main" val="23676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79540"/>
            <a:ext cx="3847171" cy="3189249"/>
          </a:xfrm>
        </p:spPr>
        <p:txBody>
          <a:bodyPr>
            <a:normAutofit/>
          </a:bodyPr>
          <a:lstStyle/>
          <a:p>
            <a:r>
              <a:rPr lang="en-US" b="1" i="1" smtClean="0">
                <a:solidFill>
                  <a:srgbClr val="FF0000"/>
                </a:solidFill>
              </a:rPr>
              <a:t>Hard Truths I’ve Learned as a White Instructor</a:t>
            </a:r>
            <a:endParaRPr lang="en-US"/>
          </a:p>
        </p:txBody>
      </p:sp>
      <p:sp>
        <p:nvSpPr>
          <p:cNvPr id="3" name="Content Placeholder 2"/>
          <p:cNvSpPr>
            <a:spLocks noGrp="1"/>
          </p:cNvSpPr>
          <p:nvPr>
            <p:ph idx="1"/>
          </p:nvPr>
        </p:nvSpPr>
        <p:spPr>
          <a:xfrm>
            <a:off x="3958683" y="223024"/>
            <a:ext cx="8095785" cy="6545766"/>
          </a:xfrm>
          <a:solidFill>
            <a:schemeClr val="accent4">
              <a:lumMod val="20000"/>
              <a:lumOff val="80000"/>
            </a:schemeClr>
          </a:solidFill>
        </p:spPr>
        <p:txBody>
          <a:bodyPr>
            <a:normAutofit fontScale="92500" lnSpcReduction="20000"/>
          </a:bodyPr>
          <a:lstStyle/>
          <a:p>
            <a:r>
              <a:rPr lang="en-US" smtClean="0"/>
              <a:t>I MUST call out racist behavior (including in myself) as soon as I see it. If I don’t I will have no credibility in the eyes of students and colleagues of color.</a:t>
            </a:r>
          </a:p>
          <a:p>
            <a:r>
              <a:rPr lang="en-US" smtClean="0"/>
              <a:t>I MUST assume that for students and colleagues of color EVERYTHING is seen through the lens of race. For them, NOTHING is “race free”.</a:t>
            </a:r>
          </a:p>
          <a:p>
            <a:r>
              <a:rPr lang="en-US" smtClean="0"/>
              <a:t>I MUST acknowledge my own racist behavior when it’s pointed out to me – not try to ‘explain’ it away, not protest my innocence: I must regard it as truth.</a:t>
            </a:r>
          </a:p>
          <a:p>
            <a:r>
              <a:rPr lang="en-US" smtClean="0"/>
              <a:t>I MUST NEVER try to talk people of color “out of” their testimony of racism.</a:t>
            </a:r>
          </a:p>
          <a:p>
            <a:r>
              <a:rPr lang="en-US" smtClean="0"/>
              <a:t>I MUST NEVER invoke “being respectful” or “seeing all sides of this” as a way to avoid painful truths about my own socialization &amp; learning of racism.</a:t>
            </a:r>
          </a:p>
          <a:p>
            <a:r>
              <a:rPr lang="en-US" smtClean="0"/>
              <a:t>I MUST NEVER claim to be an “ally” or anti-racist “friend”.</a:t>
            </a:r>
          </a:p>
          <a:p>
            <a:r>
              <a:rPr lang="en-US" smtClean="0"/>
              <a:t>I MUST NEVER ask people of color to teach me about racism or to tell me what I should do – figuring out what whites should do is OUR responsibility.</a:t>
            </a:r>
          </a:p>
          <a:p>
            <a:endParaRPr lang="en-US"/>
          </a:p>
        </p:txBody>
      </p:sp>
      <p:pic>
        <p:nvPicPr>
          <p:cNvPr id="4" name="Picture 3"/>
          <p:cNvPicPr>
            <a:picLocks noChangeAspect="1"/>
          </p:cNvPicPr>
          <p:nvPr/>
        </p:nvPicPr>
        <p:blipFill>
          <a:blip r:embed="rId2"/>
          <a:stretch>
            <a:fillRect/>
          </a:stretch>
        </p:blipFill>
        <p:spPr>
          <a:xfrm>
            <a:off x="0" y="457200"/>
            <a:ext cx="3679902" cy="269859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024"/>
            <a:ext cx="3958683" cy="3624147"/>
          </a:xfrm>
          <a:prstGeom prst="rect">
            <a:avLst/>
          </a:prstGeom>
        </p:spPr>
      </p:pic>
    </p:spTree>
    <p:extLst>
      <p:ext uri="{BB962C8B-B14F-4D97-AF65-F5344CB8AC3E}">
        <p14:creationId xmlns:p14="http://schemas.microsoft.com/office/powerpoint/2010/main" val="427846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64" y="365125"/>
            <a:ext cx="5519854" cy="6113734"/>
          </a:xfrm>
          <a:solidFill>
            <a:schemeClr val="accent3">
              <a:lumMod val="20000"/>
              <a:lumOff val="80000"/>
            </a:schemeClr>
          </a:solidFill>
        </p:spPr>
        <p:txBody>
          <a:bodyPr>
            <a:normAutofit fontScale="90000"/>
          </a:bodyPr>
          <a:lstStyle/>
          <a:p>
            <a:r>
              <a:rPr lang="en-US" smtClean="0">
                <a:solidFill>
                  <a:srgbClr val="FF0000"/>
                </a:solidFill>
                <a:latin typeface="+mn-lt"/>
              </a:rPr>
              <a:t>MODELING</a:t>
            </a:r>
            <a:r>
              <a:rPr lang="en-US" smtClean="0">
                <a:latin typeface="+mn-lt"/>
              </a:rPr>
              <a:t/>
            </a:r>
            <a:br>
              <a:rPr lang="en-US" smtClean="0">
                <a:latin typeface="+mn-lt"/>
              </a:rPr>
            </a:br>
            <a:r>
              <a:rPr lang="en-US" smtClean="0">
                <a:latin typeface="+mn-lt"/>
              </a:rPr>
              <a:t>We take the lead in modeling disclosure about how our racial identity frames our life, how we struggle to understand  &amp; negotiate racism, how we make sense of what’s happening in the wider world</a:t>
            </a:r>
            <a:endParaRPr lang="en-US">
              <a:latin typeface="+mn-lt"/>
            </a:endParaRPr>
          </a:p>
        </p:txBody>
      </p:sp>
      <p:sp>
        <p:nvSpPr>
          <p:cNvPr id="3" name="Content Placeholder 2"/>
          <p:cNvSpPr>
            <a:spLocks noGrp="1"/>
          </p:cNvSpPr>
          <p:nvPr>
            <p:ph idx="1"/>
          </p:nvPr>
        </p:nvSpPr>
        <p:spPr>
          <a:xfrm>
            <a:off x="6110868" y="365125"/>
            <a:ext cx="5754030" cy="6113734"/>
          </a:xfrm>
          <a:solidFill>
            <a:schemeClr val="accent2">
              <a:lumMod val="20000"/>
              <a:lumOff val="80000"/>
            </a:schemeClr>
          </a:solidFill>
        </p:spPr>
        <p:txBody>
          <a:bodyPr>
            <a:normAutofit/>
          </a:bodyPr>
          <a:lstStyle/>
          <a:p>
            <a:r>
              <a:rPr lang="en-US" smtClean="0">
                <a:solidFill>
                  <a:srgbClr val="FF0000"/>
                </a:solidFill>
              </a:rPr>
              <a:t>BRAVE SPACES</a:t>
            </a:r>
          </a:p>
          <a:p>
            <a:r>
              <a:rPr lang="en-US" smtClean="0"/>
              <a:t>It’s our responsibility to prepare students &amp; colleagues for the ‘brave spaces’ they will enter as race is discussed</a:t>
            </a:r>
            <a:r>
              <a:rPr lang="mr-IN" smtClean="0"/>
              <a:t>…</a:t>
            </a:r>
            <a:endParaRPr lang="en-US" smtClean="0"/>
          </a:p>
          <a:p>
            <a:r>
              <a:rPr lang="en-US" smtClean="0"/>
              <a:t>The normality of strong emotions &amp; feelings – anger, frustration, sadness, fatigue, desperation, confusion </a:t>
            </a:r>
          </a:p>
          <a:p>
            <a:r>
              <a:rPr lang="en-US" smtClean="0"/>
              <a:t>The normality of silence as a necessary dynamic of making sense of starkly different realities</a:t>
            </a:r>
          </a:p>
          <a:p>
            <a:r>
              <a:rPr lang="en-US" smtClean="0"/>
              <a:t>The discomfort that lies ahead &amp; that is predictable &amp; ‘normal’</a:t>
            </a:r>
          </a:p>
          <a:p>
            <a:r>
              <a:rPr lang="en-US" smtClean="0"/>
              <a:t>The lack of closure </a:t>
            </a:r>
            <a:endParaRPr lang="en-US"/>
          </a:p>
        </p:txBody>
      </p:sp>
    </p:spTree>
    <p:extLst>
      <p:ext uri="{BB962C8B-B14F-4D97-AF65-F5344CB8AC3E}">
        <p14:creationId xmlns:p14="http://schemas.microsoft.com/office/powerpoint/2010/main" val="1653337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0738624" cy="869794"/>
          </a:xfrm>
        </p:spPr>
        <p:txBody>
          <a:bodyPr>
            <a:normAutofit/>
          </a:bodyPr>
          <a:lstStyle/>
          <a:p>
            <a:r>
              <a:rPr lang="en-US" b="1" i="1" smtClean="0">
                <a:solidFill>
                  <a:srgbClr val="FF0000"/>
                </a:solidFill>
              </a:rPr>
              <a:t>How to Prepare for Teaching with Race in Mind</a:t>
            </a:r>
            <a:endParaRPr lang="en-US"/>
          </a:p>
        </p:txBody>
      </p:sp>
      <p:sp>
        <p:nvSpPr>
          <p:cNvPr id="3" name="Content Placeholder 2"/>
          <p:cNvSpPr>
            <a:spLocks noGrp="1"/>
          </p:cNvSpPr>
          <p:nvPr>
            <p:ph idx="1"/>
          </p:nvPr>
        </p:nvSpPr>
        <p:spPr>
          <a:xfrm>
            <a:off x="1" y="869796"/>
            <a:ext cx="12110223" cy="5988204"/>
          </a:xfrm>
        </p:spPr>
        <p:txBody>
          <a:bodyPr>
            <a:normAutofit/>
          </a:bodyPr>
          <a:lstStyle/>
          <a:p>
            <a:r>
              <a:rPr lang="en-US" smtClean="0"/>
              <a:t>Lose Your Desire/Expectation to Be Perfect</a:t>
            </a:r>
          </a:p>
          <a:p>
            <a:r>
              <a:rPr lang="en-US" smtClean="0">
                <a:solidFill>
                  <a:srgbClr val="FF0000"/>
                </a:solidFill>
              </a:rPr>
              <a:t>       </a:t>
            </a:r>
            <a:r>
              <a:rPr lang="en-US" smtClean="0">
                <a:solidFill>
                  <a:srgbClr val="00B050"/>
                </a:solidFill>
              </a:rPr>
              <a:t>Send Round Introductory Reading/Viewing*</a:t>
            </a:r>
          </a:p>
          <a:p>
            <a:r>
              <a:rPr lang="en-US" smtClean="0">
                <a:solidFill>
                  <a:srgbClr val="FF0000"/>
                </a:solidFill>
              </a:rPr>
              <a:t>             </a:t>
            </a:r>
            <a:r>
              <a:rPr lang="en-US" smtClean="0">
                <a:solidFill>
                  <a:srgbClr val="0070C0"/>
                </a:solidFill>
              </a:rPr>
              <a:t>Take the Emotional Temperature –</a:t>
            </a:r>
            <a:r>
              <a:rPr lang="en-US" err="1" smtClean="0">
                <a:solidFill>
                  <a:srgbClr val="0070C0"/>
                </a:solidFill>
              </a:rPr>
              <a:t>sli.do</a:t>
            </a:r>
            <a:r>
              <a:rPr lang="en-US" smtClean="0">
                <a:solidFill>
                  <a:srgbClr val="0070C0"/>
                </a:solidFill>
              </a:rPr>
              <a:t>, Mood Meter</a:t>
            </a:r>
          </a:p>
          <a:p>
            <a:r>
              <a:rPr lang="en-US" smtClean="0">
                <a:solidFill>
                  <a:srgbClr val="FF0000"/>
                </a:solidFill>
              </a:rPr>
              <a:t>                    Begin By Modeling Self-Disclosure</a:t>
            </a:r>
          </a:p>
          <a:p>
            <a:r>
              <a:rPr lang="en-US" smtClean="0">
                <a:solidFill>
                  <a:srgbClr val="FF0000"/>
                </a:solidFill>
              </a:rPr>
              <a:t>                           </a:t>
            </a:r>
            <a:r>
              <a:rPr lang="en-US" smtClean="0">
                <a:solidFill>
                  <a:srgbClr val="7030A0"/>
                </a:solidFill>
              </a:rPr>
              <a:t>Introduce the Concept of Brave Space</a:t>
            </a:r>
          </a:p>
          <a:p>
            <a:r>
              <a:rPr lang="en-US" smtClean="0">
                <a:solidFill>
                  <a:srgbClr val="FF0000"/>
                </a:solidFill>
              </a:rPr>
              <a:t>                                    </a:t>
            </a:r>
            <a:r>
              <a:rPr lang="en-US" smtClean="0">
                <a:solidFill>
                  <a:srgbClr val="00B050"/>
                </a:solidFill>
              </a:rPr>
              <a:t>Use Conversational Protocols to Engage Everyone</a:t>
            </a:r>
          </a:p>
          <a:p>
            <a:r>
              <a:rPr lang="en-US" smtClean="0">
                <a:solidFill>
                  <a:srgbClr val="00B050"/>
                </a:solidFill>
              </a:rPr>
              <a:t>                                    (Circle of Voices, Circular Response, </a:t>
            </a:r>
            <a:r>
              <a:rPr lang="en-US" err="1" smtClean="0">
                <a:solidFill>
                  <a:srgbClr val="00B050"/>
                </a:solidFill>
              </a:rPr>
              <a:t>Bohmian</a:t>
            </a:r>
            <a:r>
              <a:rPr lang="en-US" smtClean="0">
                <a:solidFill>
                  <a:srgbClr val="00B050"/>
                </a:solidFill>
              </a:rPr>
              <a:t>)</a:t>
            </a:r>
          </a:p>
          <a:p>
            <a:r>
              <a:rPr lang="en-US" smtClean="0">
                <a:solidFill>
                  <a:srgbClr val="FF0000"/>
                </a:solidFill>
              </a:rPr>
              <a:t>                                                </a:t>
            </a:r>
            <a:r>
              <a:rPr lang="en-US" smtClean="0"/>
              <a:t>Check In Regularly via Anonymous Channels</a:t>
            </a:r>
          </a:p>
          <a:p>
            <a:r>
              <a:rPr lang="en-US" smtClean="0"/>
              <a:t>                                                 (</a:t>
            </a:r>
            <a:r>
              <a:rPr lang="en-US" err="1" smtClean="0"/>
              <a:t>sli.do</a:t>
            </a:r>
            <a:r>
              <a:rPr lang="en-US" smtClean="0"/>
              <a:t>, </a:t>
            </a:r>
            <a:r>
              <a:rPr lang="en-US" err="1" smtClean="0"/>
              <a:t>backchannelchat.com</a:t>
            </a:r>
            <a:r>
              <a:rPr lang="en-US" smtClean="0"/>
              <a:t>)   </a:t>
            </a:r>
          </a:p>
          <a:p>
            <a:r>
              <a:rPr lang="en-US" sz="1200" smtClean="0">
                <a:solidFill>
                  <a:srgbClr val="00B050"/>
                </a:solidFill>
              </a:rPr>
              <a:t>* </a:t>
            </a:r>
            <a:r>
              <a:rPr lang="en-US" sz="1400" smtClean="0">
                <a:solidFill>
                  <a:srgbClr val="00B050"/>
                </a:solidFill>
              </a:rPr>
              <a:t>Letter to White America (George </a:t>
            </a:r>
            <a:r>
              <a:rPr lang="en-US" sz="1400" err="1" smtClean="0">
                <a:solidFill>
                  <a:srgbClr val="00B050"/>
                </a:solidFill>
              </a:rPr>
              <a:t>Yancy</a:t>
            </a:r>
            <a:r>
              <a:rPr lang="en-US" sz="1200" smtClean="0">
                <a:solidFill>
                  <a:srgbClr val="00B050"/>
                </a:solidFill>
              </a:rPr>
              <a:t>) </a:t>
            </a:r>
            <a:r>
              <a:rPr lang="en-US" sz="1200" smtClean="0">
                <a:hlinkClick r:id="rId2"/>
              </a:rPr>
              <a:t>https://opinionator.blogs.nytimes.com/2015/12/24/dear-white-america/</a:t>
            </a:r>
            <a:r>
              <a:rPr lang="en-US" sz="1200" smtClean="0">
                <a:solidFill>
                  <a:srgbClr val="FF0000"/>
                </a:solidFill>
              </a:rPr>
              <a:t> </a:t>
            </a:r>
          </a:p>
          <a:p>
            <a:r>
              <a:rPr lang="en-US" sz="1200" smtClean="0">
                <a:solidFill>
                  <a:srgbClr val="00B050"/>
                </a:solidFill>
              </a:rPr>
              <a:t>* </a:t>
            </a:r>
            <a:r>
              <a:rPr lang="en-US" sz="1400" smtClean="0">
                <a:solidFill>
                  <a:srgbClr val="00B050"/>
                </a:solidFill>
              </a:rPr>
              <a:t>What it Means to be American (Color of Fear)</a:t>
            </a:r>
            <a:r>
              <a:rPr lang="en-US" sz="1400" smtClean="0">
                <a:solidFill>
                  <a:srgbClr val="FF0000"/>
                </a:solidFill>
              </a:rPr>
              <a:t> </a:t>
            </a:r>
            <a:r>
              <a:rPr lang="en-US" sz="1200" smtClean="0">
                <a:hlinkClick r:id="rId3"/>
              </a:rPr>
              <a:t>https://www.youtube.com/watch?time_continue=3&amp;v=2nmhAJYxFT4&amp;feature=emb_logo</a:t>
            </a:r>
            <a:r>
              <a:rPr lang="en-US" sz="1200" smtClean="0">
                <a:solidFill>
                  <a:srgbClr val="FF0000"/>
                </a:solidFill>
              </a:rPr>
              <a:t>  </a:t>
            </a:r>
          </a:p>
          <a:p>
            <a:r>
              <a:rPr lang="en-US" sz="1200" smtClean="0">
                <a:solidFill>
                  <a:srgbClr val="00B050"/>
                </a:solidFill>
              </a:rPr>
              <a:t>* </a:t>
            </a:r>
            <a:r>
              <a:rPr lang="en-US" sz="1400" smtClean="0">
                <a:solidFill>
                  <a:srgbClr val="00B050"/>
                </a:solidFill>
              </a:rPr>
              <a:t>Conversations on Race (New York Times</a:t>
            </a:r>
            <a:r>
              <a:rPr lang="en-US" sz="1200" smtClean="0">
                <a:solidFill>
                  <a:srgbClr val="00B050"/>
                </a:solidFill>
              </a:rPr>
              <a:t>) </a:t>
            </a:r>
            <a:r>
              <a:rPr lang="en-US" sz="1200" smtClean="0">
                <a:hlinkClick r:id="rId4"/>
              </a:rPr>
              <a:t>https://www.nytimes.com/interactive/projects/your-stories/conversations-on-race</a:t>
            </a:r>
            <a:r>
              <a:rPr lang="en-US" sz="1200" smtClean="0"/>
              <a:t> </a:t>
            </a:r>
          </a:p>
          <a:p>
            <a:r>
              <a:rPr lang="en-US" sz="1200" smtClean="0">
                <a:solidFill>
                  <a:srgbClr val="00B050"/>
                </a:solidFill>
              </a:rPr>
              <a:t>* How Can We Win (Kimberly Latrice Jones)</a:t>
            </a:r>
            <a:r>
              <a:rPr lang="en-US" sz="1200" smtClean="0">
                <a:solidFill>
                  <a:srgbClr val="00B050"/>
                </a:solidFill>
                <a:hlinkClick r:id="rId3"/>
              </a:rPr>
              <a:t> </a:t>
            </a:r>
            <a:r>
              <a:rPr lang="en-US" sz="1200" smtClean="0">
                <a:hlinkClick r:id="rId5"/>
              </a:rPr>
              <a:t>https://www.youtube.com/watch?v=ZkedkvNn5V0</a:t>
            </a:r>
            <a:r>
              <a:rPr lang="en-US" sz="1200" smtClean="0">
                <a:solidFill>
                  <a:srgbClr val="FF0000"/>
                </a:solidFill>
              </a:rPr>
              <a:t>                 </a:t>
            </a:r>
          </a:p>
        </p:txBody>
      </p:sp>
    </p:spTree>
    <p:extLst>
      <p:ext uri="{BB962C8B-B14F-4D97-AF65-F5344CB8AC3E}">
        <p14:creationId xmlns:p14="http://schemas.microsoft.com/office/powerpoint/2010/main" val="1276232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572" y="3724506"/>
            <a:ext cx="2821257" cy="3021981"/>
          </a:xfrm>
        </p:spPr>
        <p:txBody>
          <a:bodyPr>
            <a:normAutofit fontScale="90000"/>
          </a:bodyPr>
          <a:lstStyle/>
          <a:p>
            <a:pPr algn="ctr"/>
            <a:r>
              <a:rPr lang="en-US" b="1" i="1" smtClean="0">
                <a:solidFill>
                  <a:srgbClr val="FF0000"/>
                </a:solidFill>
                <a:latin typeface="+mn-lt"/>
              </a:rPr>
              <a:t/>
            </a:r>
            <a:br>
              <a:rPr lang="en-US" b="1" i="1" smtClean="0">
                <a:solidFill>
                  <a:srgbClr val="FF0000"/>
                </a:solidFill>
                <a:latin typeface="+mn-lt"/>
              </a:rPr>
            </a:br>
            <a:r>
              <a:rPr lang="en-US" b="1" i="1">
                <a:solidFill>
                  <a:srgbClr val="FF0000"/>
                </a:solidFill>
                <a:latin typeface="+mn-lt"/>
              </a:rPr>
              <a:t/>
            </a:r>
            <a:br>
              <a:rPr lang="en-US" b="1" i="1">
                <a:solidFill>
                  <a:srgbClr val="FF0000"/>
                </a:solidFill>
                <a:latin typeface="+mn-lt"/>
              </a:rPr>
            </a:br>
            <a:r>
              <a:rPr lang="en-US" b="1" i="1" smtClean="0">
                <a:solidFill>
                  <a:srgbClr val="FF0000"/>
                </a:solidFill>
                <a:latin typeface="+mn-lt"/>
              </a:rPr>
              <a:t>So </a:t>
            </a:r>
            <a:r>
              <a:rPr lang="en-US" b="1" i="1" dirty="0" smtClean="0">
                <a:solidFill>
                  <a:srgbClr val="FF0000"/>
                </a:solidFill>
                <a:latin typeface="+mn-lt"/>
              </a:rPr>
              <a:t>where do we go from here?</a:t>
            </a:r>
            <a:endParaRPr lang="en-US" dirty="0">
              <a:latin typeface="+mn-lt"/>
            </a:endParaRPr>
          </a:p>
        </p:txBody>
      </p:sp>
      <p:sp>
        <p:nvSpPr>
          <p:cNvPr id="3" name="Content Placeholder 2"/>
          <p:cNvSpPr>
            <a:spLocks noGrp="1"/>
          </p:cNvSpPr>
          <p:nvPr>
            <p:ph idx="1"/>
          </p:nvPr>
        </p:nvSpPr>
        <p:spPr>
          <a:xfrm>
            <a:off x="3133493" y="100362"/>
            <a:ext cx="6490010" cy="6646126"/>
          </a:xfrm>
          <a:solidFill>
            <a:schemeClr val="accent6">
              <a:lumMod val="20000"/>
              <a:lumOff val="80000"/>
            </a:schemeClr>
          </a:solidFill>
        </p:spPr>
        <p:txBody>
          <a:bodyPr>
            <a:normAutofit fontScale="92500" lnSpcReduction="10000"/>
          </a:bodyPr>
          <a:lstStyle/>
          <a:p>
            <a:r>
              <a:rPr lang="en-US" dirty="0" smtClean="0"/>
              <a:t>Understand that calling out racism is the responsibility of whites – don’t wait for BIPOC to be the first to raise these issues</a:t>
            </a:r>
          </a:p>
          <a:p>
            <a:r>
              <a:rPr lang="en-US" dirty="0" smtClean="0"/>
              <a:t>Don’t wait for people of color to say they’re uncomfortable with something – if you have any unease, name it</a:t>
            </a:r>
          </a:p>
          <a:p>
            <a:r>
              <a:rPr lang="en-US" dirty="0" smtClean="0"/>
              <a:t>Work on naming racism as LEARNED behavior – not as an individual soul flaw or inherent lack of humanity, empathy, compassion </a:t>
            </a:r>
          </a:p>
          <a:p>
            <a:r>
              <a:rPr lang="en-US" dirty="0" smtClean="0"/>
              <a:t>Strive to model anti-racist awareness in your own contributions</a:t>
            </a:r>
          </a:p>
          <a:p>
            <a:r>
              <a:rPr lang="en-US" dirty="0" smtClean="0"/>
              <a:t>Understand white privilege/power as an unconscious phenomenon – as not having to worry about how your race makes things difficult for you &amp; anticipate how to negotiate barriers &amp; survive emotionally</a:t>
            </a:r>
          </a:p>
          <a:p>
            <a:endParaRPr lang="en-US" dirty="0"/>
          </a:p>
        </p:txBody>
      </p:sp>
      <p:pic>
        <p:nvPicPr>
          <p:cNvPr id="4" name="Picture 3"/>
          <p:cNvPicPr>
            <a:picLocks noChangeAspect="1"/>
          </p:cNvPicPr>
          <p:nvPr/>
        </p:nvPicPr>
        <p:blipFill>
          <a:blip r:embed="rId2"/>
          <a:stretch>
            <a:fillRect/>
          </a:stretch>
        </p:blipFill>
        <p:spPr>
          <a:xfrm>
            <a:off x="21992" y="100362"/>
            <a:ext cx="3111500" cy="2616200"/>
          </a:xfrm>
          <a:prstGeom prst="rect">
            <a:avLst/>
          </a:prstGeom>
        </p:spPr>
      </p:pic>
      <p:pic>
        <p:nvPicPr>
          <p:cNvPr id="5" name="Picture 4"/>
          <p:cNvPicPr>
            <a:picLocks noChangeAspect="1"/>
          </p:cNvPicPr>
          <p:nvPr/>
        </p:nvPicPr>
        <p:blipFill>
          <a:blip r:embed="rId2"/>
          <a:stretch>
            <a:fillRect/>
          </a:stretch>
        </p:blipFill>
        <p:spPr>
          <a:xfrm>
            <a:off x="9623502" y="3378820"/>
            <a:ext cx="2568497" cy="336766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0362"/>
            <a:ext cx="3133492" cy="463116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3501" y="3378819"/>
            <a:ext cx="2568498" cy="3367667"/>
          </a:xfrm>
          <a:prstGeom prst="rect">
            <a:avLst/>
          </a:prstGeom>
        </p:spPr>
      </p:pic>
    </p:spTree>
    <p:extLst>
      <p:ext uri="{BB962C8B-B14F-4D97-AF65-F5344CB8AC3E}">
        <p14:creationId xmlns:p14="http://schemas.microsoft.com/office/powerpoint/2010/main" val="1974793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722" y="365125"/>
            <a:ext cx="3579541" cy="3705070"/>
          </a:xfrm>
        </p:spPr>
        <p:txBody>
          <a:bodyPr/>
          <a:lstStyle/>
          <a:p>
            <a:endParaRPr lang="en-US" dirty="0"/>
          </a:p>
        </p:txBody>
      </p:sp>
      <p:sp>
        <p:nvSpPr>
          <p:cNvPr id="3" name="Content Placeholder 2"/>
          <p:cNvSpPr>
            <a:spLocks noGrp="1"/>
          </p:cNvSpPr>
          <p:nvPr>
            <p:ph idx="1"/>
          </p:nvPr>
        </p:nvSpPr>
        <p:spPr>
          <a:xfrm>
            <a:off x="3780262" y="365125"/>
            <a:ext cx="6478859" cy="6336758"/>
          </a:xfrm>
        </p:spPr>
        <p:txBody>
          <a:bodyPr>
            <a:normAutofit/>
          </a:bodyPr>
          <a:lstStyle/>
          <a:p>
            <a:r>
              <a:rPr lang="en-US" dirty="0">
                <a:solidFill>
                  <a:srgbClr val="00B050"/>
                </a:solidFill>
              </a:rPr>
              <a:t>Don’t expect gratitude or thanks – you’re just doing the right thing</a:t>
            </a:r>
          </a:p>
          <a:p>
            <a:r>
              <a:rPr lang="en-US" dirty="0">
                <a:solidFill>
                  <a:srgbClr val="00B050"/>
                </a:solidFill>
              </a:rPr>
              <a:t>Don’t preach at, or disdain, those you regard as “less enlightened”</a:t>
            </a:r>
          </a:p>
          <a:p>
            <a:r>
              <a:rPr lang="en-US" dirty="0">
                <a:solidFill>
                  <a:srgbClr val="00B050"/>
                </a:solidFill>
              </a:rPr>
              <a:t>Don’t set up people to “confess” &amp; then grant absolution </a:t>
            </a:r>
          </a:p>
          <a:p>
            <a:r>
              <a:rPr lang="en-US" dirty="0">
                <a:solidFill>
                  <a:srgbClr val="00B050"/>
                </a:solidFill>
              </a:rPr>
              <a:t>Don’t stay silent in multiracial discussions </a:t>
            </a:r>
          </a:p>
          <a:p>
            <a:r>
              <a:rPr lang="en-US" dirty="0">
                <a:solidFill>
                  <a:srgbClr val="00B050"/>
                </a:solidFill>
              </a:rPr>
              <a:t>Do assume you’ll say the “wrong” thing &amp; leave feeling you messed up</a:t>
            </a:r>
          </a:p>
          <a:p>
            <a:r>
              <a:rPr lang="en-US" dirty="0">
                <a:solidFill>
                  <a:srgbClr val="00B050"/>
                </a:solidFill>
              </a:rPr>
              <a:t>For White faculty strive to</a:t>
            </a:r>
            <a:r>
              <a:rPr lang="en-US" b="1" i="1" dirty="0">
                <a:solidFill>
                  <a:srgbClr val="00B050"/>
                </a:solidFill>
              </a:rPr>
              <a:t> act </a:t>
            </a:r>
            <a:r>
              <a:rPr lang="en-US" dirty="0">
                <a:solidFill>
                  <a:srgbClr val="00B050"/>
                </a:solidFill>
              </a:rPr>
              <a:t>as allies – but watch out for making a big deal out of publicly declaring yourself an ally to BIPOC</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721" y="365124"/>
            <a:ext cx="3679903" cy="444105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9121" y="3166946"/>
            <a:ext cx="1932879" cy="3224058"/>
          </a:xfrm>
          <a:prstGeom prst="rect">
            <a:avLst/>
          </a:prstGeom>
        </p:spPr>
      </p:pic>
    </p:spTree>
    <p:extLst>
      <p:ext uri="{BB962C8B-B14F-4D97-AF65-F5344CB8AC3E}">
        <p14:creationId xmlns:p14="http://schemas.microsoft.com/office/powerpoint/2010/main" val="5091965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083" y="365125"/>
            <a:ext cx="6244683" cy="5957616"/>
          </a:xfrm>
          <a:solidFill>
            <a:schemeClr val="accent5">
              <a:lumMod val="20000"/>
              <a:lumOff val="80000"/>
            </a:schemeClr>
          </a:solidFill>
        </p:spPr>
        <p:txBody>
          <a:bodyPr>
            <a:normAutofit fontScale="90000"/>
          </a:bodyPr>
          <a:lstStyle/>
          <a:p>
            <a:pPr algn="ctr"/>
            <a:r>
              <a:rPr lang="en-US" sz="3600" dirty="0" smtClean="0">
                <a:solidFill>
                  <a:srgbClr val="FF0000"/>
                </a:solidFill>
                <a:latin typeface="+mn-lt"/>
              </a:rPr>
              <a:t/>
            </a:r>
            <a:br>
              <a:rPr lang="en-US" sz="3600" dirty="0" smtClean="0">
                <a:solidFill>
                  <a:srgbClr val="FF0000"/>
                </a:solidFill>
                <a:latin typeface="+mn-lt"/>
              </a:rPr>
            </a:br>
            <a:r>
              <a:rPr lang="en-US" sz="3600" dirty="0" smtClean="0">
                <a:solidFill>
                  <a:srgbClr val="FF0000"/>
                </a:solidFill>
                <a:latin typeface="+mn-lt"/>
              </a:rPr>
              <a:t/>
            </a:r>
            <a:br>
              <a:rPr lang="en-US" sz="3600" dirty="0" smtClean="0">
                <a:solidFill>
                  <a:srgbClr val="FF0000"/>
                </a:solidFill>
                <a:latin typeface="+mn-lt"/>
              </a:rPr>
            </a:br>
            <a:r>
              <a:rPr lang="en-US" sz="5300" b="1" dirty="0" smtClean="0">
                <a:solidFill>
                  <a:srgbClr val="FF0000"/>
                </a:solidFill>
                <a:latin typeface="+mn-lt"/>
              </a:rPr>
              <a:t>Q </a:t>
            </a:r>
            <a:r>
              <a:rPr lang="en-US" sz="5300" b="1" dirty="0">
                <a:solidFill>
                  <a:srgbClr val="FF0000"/>
                </a:solidFill>
                <a:latin typeface="+mn-lt"/>
              </a:rPr>
              <a:t>&amp; </a:t>
            </a:r>
            <a:r>
              <a:rPr lang="en-US" sz="5300" b="1" dirty="0" smtClean="0">
                <a:solidFill>
                  <a:srgbClr val="FF0000"/>
                </a:solidFill>
                <a:latin typeface="+mn-lt"/>
              </a:rPr>
              <a:t>A</a:t>
            </a:r>
            <a:r>
              <a:rPr lang="en-US" sz="3600" dirty="0" smtClean="0">
                <a:solidFill>
                  <a:srgbClr val="FF0000"/>
                </a:solidFill>
                <a:latin typeface="+mn-lt"/>
              </a:rPr>
              <a:t/>
            </a:r>
            <a:br>
              <a:rPr lang="en-US" sz="3600" dirty="0" smtClean="0">
                <a:solidFill>
                  <a:srgbClr val="FF0000"/>
                </a:solidFill>
                <a:latin typeface="+mn-lt"/>
              </a:rPr>
            </a:br>
            <a:r>
              <a:rPr lang="en-US" sz="3600" dirty="0">
                <a:latin typeface="+mn-lt"/>
              </a:rPr>
              <a:t/>
            </a:r>
            <a:br>
              <a:rPr lang="en-US" sz="3600" dirty="0">
                <a:latin typeface="+mn-lt"/>
              </a:rPr>
            </a:br>
            <a:r>
              <a:rPr lang="en-US" sz="3600" dirty="0">
                <a:latin typeface="+mn-lt"/>
              </a:rPr>
              <a:t>Please post questions and issues you wish to pose to </a:t>
            </a:r>
            <a:r>
              <a:rPr lang="en-US" sz="3600" b="1" dirty="0">
                <a:solidFill>
                  <a:srgbClr val="FF0000"/>
                </a:solidFill>
                <a:latin typeface="+mn-lt"/>
              </a:rPr>
              <a:t>Zoom Chat </a:t>
            </a:r>
            <a:r>
              <a:rPr lang="en-US" sz="3600" dirty="0">
                <a:latin typeface="+mn-lt"/>
              </a:rPr>
              <a:t>(for questions where your identity is revealed</a:t>
            </a:r>
            <a:r>
              <a:rPr lang="en-US" sz="3600" dirty="0" smtClean="0">
                <a:latin typeface="+mn-lt"/>
              </a:rPr>
              <a:t>) </a:t>
            </a:r>
            <a:r>
              <a:rPr lang="en-US" sz="3600" i="1" dirty="0" smtClean="0">
                <a:solidFill>
                  <a:srgbClr val="00B050"/>
                </a:solidFill>
                <a:latin typeface="+mn-lt"/>
              </a:rPr>
              <a:t>OR</a:t>
            </a:r>
            <a:r>
              <a:rPr lang="en-US" sz="3600" dirty="0" smtClean="0">
                <a:latin typeface="+mn-lt"/>
              </a:rPr>
              <a:t> </a:t>
            </a:r>
            <a:r>
              <a:rPr lang="en-US" sz="3600" b="1" dirty="0" err="1" smtClean="0">
                <a:solidFill>
                  <a:srgbClr val="FF0000"/>
                </a:solidFill>
                <a:latin typeface="+mn-lt"/>
              </a:rPr>
              <a:t>sli.do</a:t>
            </a:r>
            <a:r>
              <a:rPr lang="en-US" sz="3600" b="1" dirty="0" smtClean="0">
                <a:solidFill>
                  <a:srgbClr val="FF0000"/>
                </a:solidFill>
                <a:latin typeface="+mn-lt"/>
              </a:rPr>
              <a:t> </a:t>
            </a:r>
            <a:r>
              <a:rPr lang="en-US" sz="3600" dirty="0">
                <a:latin typeface="+mn-lt"/>
              </a:rPr>
              <a:t>(where your questions will be anonymous</a:t>
            </a:r>
            <a:r>
              <a:rPr lang="en-US" sz="3600" dirty="0" smtClean="0">
                <a:latin typeface="+mn-lt"/>
              </a:rPr>
              <a:t>)</a:t>
            </a:r>
            <a:r>
              <a:rPr lang="en-US" sz="3600" dirty="0">
                <a:latin typeface="+mn-lt"/>
              </a:rPr>
              <a:t/>
            </a:r>
            <a:br>
              <a:rPr lang="en-US" sz="3600" dirty="0">
                <a:latin typeface="+mn-lt"/>
              </a:rPr>
            </a:br>
            <a:r>
              <a:rPr lang="en-US" sz="3600" dirty="0">
                <a:latin typeface="+mn-lt"/>
              </a:rPr>
              <a:t/>
            </a:r>
            <a:br>
              <a:rPr lang="en-US" sz="3600" dirty="0">
                <a:latin typeface="+mn-lt"/>
              </a:rPr>
            </a:br>
            <a:r>
              <a:rPr lang="en-US" sz="4900" b="1" i="1" dirty="0" err="1" smtClean="0">
                <a:solidFill>
                  <a:srgbClr val="FF0000"/>
                </a:solidFill>
                <a:latin typeface="+mn-lt"/>
              </a:rPr>
              <a:t>sli.do</a:t>
            </a:r>
            <a:r>
              <a:rPr lang="en-US" sz="3600" dirty="0" smtClean="0">
                <a:latin typeface="+mn-lt"/>
              </a:rPr>
              <a:t> </a:t>
            </a:r>
            <a:r>
              <a:rPr lang="en-US" sz="3600" dirty="0">
                <a:latin typeface="+mn-lt"/>
              </a:rPr>
              <a:t>code: </a:t>
            </a:r>
            <a:r>
              <a:rPr lang="en-US" sz="5300" b="1" dirty="0">
                <a:solidFill>
                  <a:srgbClr val="FF0000"/>
                </a:solidFill>
                <a:latin typeface="+mn-lt"/>
              </a:rPr>
              <a:t>537423</a:t>
            </a:r>
            <a:r>
              <a:rPr lang="en-US" sz="3600" dirty="0">
                <a:latin typeface="+mn-lt"/>
              </a:rPr>
              <a:t/>
            </a:r>
            <a:br>
              <a:rPr lang="en-US" sz="3600" dirty="0">
                <a:latin typeface="+mn-lt"/>
              </a:rPr>
            </a:br>
            <a:r>
              <a:rPr lang="en-US" sz="3600" dirty="0">
                <a:latin typeface="+mn-lt"/>
              </a:rPr>
              <a:t>(Or use the QR code opposite on your smart phone)</a:t>
            </a:r>
            <a:r>
              <a:rPr lang="en-US" dirty="0">
                <a:latin typeface="+mn-lt"/>
              </a:rPr>
              <a:t/>
            </a:r>
            <a:br>
              <a:rPr lang="en-US" dirty="0">
                <a:latin typeface="+mn-lt"/>
              </a:rPr>
            </a:br>
            <a:endParaRPr lang="en-US" dirty="0">
              <a:latin typeface="+mn-l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85075" y="2375694"/>
            <a:ext cx="3251200" cy="3251200"/>
          </a:xfrm>
        </p:spPr>
      </p:pic>
    </p:spTree>
    <p:extLst>
      <p:ext uri="{BB962C8B-B14F-4D97-AF65-F5344CB8AC3E}">
        <p14:creationId xmlns:p14="http://schemas.microsoft.com/office/powerpoint/2010/main" val="16919999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515600" cy="791736"/>
          </a:xfrm>
        </p:spPr>
        <p:txBody>
          <a:bodyPr/>
          <a:lstStyle/>
          <a:p>
            <a:r>
              <a:rPr lang="en-US" b="1" i="1" dirty="0" smtClean="0">
                <a:solidFill>
                  <a:srgbClr val="FF0000"/>
                </a:solidFill>
              </a:rPr>
              <a:t>Another Classroom Discussion Equity Protocol</a:t>
            </a:r>
            <a:endParaRPr lang="en-US" b="1" i="1" dirty="0">
              <a:solidFill>
                <a:srgbClr val="FF0000"/>
              </a:solidFill>
            </a:endParaRPr>
          </a:p>
        </p:txBody>
      </p:sp>
      <p:sp>
        <p:nvSpPr>
          <p:cNvPr id="3" name="Content Placeholder 2"/>
          <p:cNvSpPr>
            <a:spLocks noGrp="1"/>
          </p:cNvSpPr>
          <p:nvPr>
            <p:ph idx="1"/>
          </p:nvPr>
        </p:nvSpPr>
        <p:spPr>
          <a:xfrm>
            <a:off x="838200" y="791736"/>
            <a:ext cx="10515600" cy="5954751"/>
          </a:xfrm>
          <a:solidFill>
            <a:schemeClr val="accent2">
              <a:lumMod val="20000"/>
              <a:lumOff val="80000"/>
            </a:schemeClr>
          </a:solidFill>
        </p:spPr>
        <p:txBody>
          <a:bodyPr>
            <a:normAutofit fontScale="92500" lnSpcReduction="10000"/>
          </a:bodyPr>
          <a:lstStyle/>
          <a:p>
            <a:r>
              <a:rPr lang="en-US" dirty="0"/>
              <a:t>Here we will try a </a:t>
            </a:r>
            <a:r>
              <a:rPr lang="en-US" dirty="0" smtClean="0"/>
              <a:t>different </a:t>
            </a:r>
            <a:r>
              <a:rPr lang="en-US" dirty="0"/>
              <a:t>protocol that is </a:t>
            </a:r>
            <a:r>
              <a:rPr lang="en-US" dirty="0" smtClean="0"/>
              <a:t>slightly more complex. It is also adaptable </a:t>
            </a:r>
            <a:r>
              <a:rPr lang="en-US" dirty="0"/>
              <a:t>across both online &amp; face-to-face contexts – </a:t>
            </a:r>
            <a:r>
              <a:rPr lang="en-US" sz="4000" b="1" dirty="0" smtClean="0">
                <a:solidFill>
                  <a:srgbClr val="7030A0"/>
                </a:solidFill>
              </a:rPr>
              <a:t>Circular Response</a:t>
            </a:r>
            <a:endParaRPr lang="en-US" sz="4000" b="1" dirty="0">
              <a:solidFill>
                <a:srgbClr val="7030A0"/>
              </a:solidFill>
            </a:endParaRPr>
          </a:p>
          <a:p>
            <a:r>
              <a:rPr lang="en-US" dirty="0"/>
              <a:t>Please follow the protocol. We will work in groups of 5</a:t>
            </a:r>
            <a:r>
              <a:rPr lang="en-US" dirty="0" smtClean="0"/>
              <a:t>.</a:t>
            </a:r>
            <a:endParaRPr lang="en-US" dirty="0"/>
          </a:p>
          <a:p>
            <a:r>
              <a:rPr lang="en-US" dirty="0"/>
              <a:t>The </a:t>
            </a:r>
            <a:r>
              <a:rPr lang="en-US" dirty="0" smtClean="0"/>
              <a:t>question (a sort of two-parter!)</a:t>
            </a:r>
            <a:r>
              <a:rPr lang="mr-IN" dirty="0" smtClean="0"/>
              <a:t>…</a:t>
            </a:r>
            <a:r>
              <a:rPr lang="en-US" dirty="0"/>
              <a:t>. </a:t>
            </a:r>
            <a:endParaRPr lang="en-US" dirty="0" smtClean="0"/>
          </a:p>
          <a:p>
            <a:pPr algn="ctr"/>
            <a:r>
              <a:rPr lang="en-US" sz="3600" i="1" dirty="0">
                <a:solidFill>
                  <a:srgbClr val="FF0000"/>
                </a:solidFill>
              </a:rPr>
              <a:t>What dynamics around dealing with racial identity or racism do you find the most difficult to negotiate as an </a:t>
            </a:r>
            <a:r>
              <a:rPr lang="en-US" sz="3600" i="1" dirty="0" smtClean="0">
                <a:solidFill>
                  <a:srgbClr val="FF0000"/>
                </a:solidFill>
              </a:rPr>
              <a:t>educator? What </a:t>
            </a:r>
            <a:r>
              <a:rPr lang="en-US" sz="3600" i="1" dirty="0">
                <a:solidFill>
                  <a:srgbClr val="FF0000"/>
                </a:solidFill>
              </a:rPr>
              <a:t>fears, uncertainties &amp; doubts do you carry into this work</a:t>
            </a:r>
            <a:r>
              <a:rPr lang="en-US" sz="3600" i="1" dirty="0" smtClean="0">
                <a:solidFill>
                  <a:srgbClr val="FF0000"/>
                </a:solidFill>
              </a:rPr>
              <a:t>?</a:t>
            </a:r>
            <a:endParaRPr lang="en-US" sz="3600" i="1" dirty="0">
              <a:solidFill>
                <a:srgbClr val="FF0000"/>
              </a:solidFill>
            </a:endParaRPr>
          </a:p>
          <a:p>
            <a:r>
              <a:rPr lang="en-US" i="1" dirty="0"/>
              <a:t>We begin with a mandatory 1-2 minute silent period for people to think about their response to the question &amp; make written or mental notes. Please </a:t>
            </a:r>
            <a:r>
              <a:rPr lang="en-US" i="1" dirty="0" smtClean="0"/>
              <a:t>take that time </a:t>
            </a:r>
            <a:r>
              <a:rPr lang="en-US" i="1" dirty="0"/>
              <a:t>now. </a:t>
            </a:r>
          </a:p>
          <a:p>
            <a:r>
              <a:rPr lang="en-US" i="1" dirty="0"/>
              <a:t>After your two minutes thought are up, please take a screen, bathroom, fluids &amp; movement break of 5 minutes.</a:t>
            </a:r>
          </a:p>
          <a:p>
            <a:endParaRPr lang="en-US" dirty="0"/>
          </a:p>
        </p:txBody>
      </p:sp>
    </p:spTree>
    <p:extLst>
      <p:ext uri="{BB962C8B-B14F-4D97-AF65-F5344CB8AC3E}">
        <p14:creationId xmlns:p14="http://schemas.microsoft.com/office/powerpoint/2010/main" val="716245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999141" cy="6858000"/>
          </a:xfrm>
          <a:solidFill>
            <a:schemeClr val="accent6">
              <a:lumMod val="20000"/>
              <a:lumOff val="80000"/>
            </a:schemeClr>
          </a:solidFill>
        </p:spPr>
        <p:txBody>
          <a:bodyPr>
            <a:noAutofit/>
          </a:bodyPr>
          <a:lstStyle/>
          <a:p>
            <a:pPr algn="ctr"/>
            <a:r>
              <a:rPr lang="en-US" sz="3200" b="1">
                <a:solidFill>
                  <a:srgbClr val="7030A0"/>
                </a:solidFill>
                <a:latin typeface="+mn-lt"/>
              </a:rPr>
              <a:t>Situating Myself as a </a:t>
            </a:r>
            <a:r>
              <a:rPr lang="en-US" sz="3200" b="1" smtClean="0">
                <a:solidFill>
                  <a:srgbClr val="7030A0"/>
                </a:solidFill>
                <a:latin typeface="+mn-lt"/>
              </a:rPr>
              <a:t>Teacher</a:t>
            </a:r>
            <a:r>
              <a:rPr lang="en-US" sz="3200" b="1">
                <a:solidFill>
                  <a:srgbClr val="FF0000"/>
                </a:solidFill>
                <a:latin typeface="+mn-lt"/>
              </a:rPr>
              <a:t/>
            </a:r>
            <a:br>
              <a:rPr lang="en-US" sz="3200" b="1">
                <a:solidFill>
                  <a:srgbClr val="FF0000"/>
                </a:solidFill>
                <a:latin typeface="+mn-lt"/>
              </a:rPr>
            </a:br>
            <a:r>
              <a:rPr lang="en-US" sz="3200" b="1">
                <a:solidFill>
                  <a:srgbClr val="FF0000"/>
                </a:solidFill>
                <a:latin typeface="+mn-lt"/>
              </a:rPr>
              <a:t/>
            </a:r>
            <a:br>
              <a:rPr lang="en-US" sz="3200" b="1">
                <a:solidFill>
                  <a:srgbClr val="FF0000"/>
                </a:solidFill>
                <a:latin typeface="+mn-lt"/>
              </a:rPr>
            </a:br>
            <a:r>
              <a:rPr lang="en-US" sz="2800" b="1">
                <a:solidFill>
                  <a:srgbClr val="FF0000"/>
                </a:solidFill>
                <a:latin typeface="+mn-lt"/>
              </a:rPr>
              <a:t>History of academic mediocrity </a:t>
            </a:r>
            <a:r>
              <a:rPr lang="en-US" sz="2800">
                <a:latin typeface="+mn-lt"/>
              </a:rPr>
              <a:t>–failed high school leaving exams, university places cancelled, College of Technology, graduated in bottom half of my class, turned down for graduate study, failed my master’s degree exam – </a:t>
            </a:r>
            <a:r>
              <a:rPr lang="en-US" sz="2800" i="1">
                <a:latin typeface="+mn-lt"/>
              </a:rPr>
              <a:t>Broadening student-centered assessment measures</a:t>
            </a:r>
            <a:br>
              <a:rPr lang="en-US" sz="2800" i="1">
                <a:latin typeface="+mn-lt"/>
              </a:rPr>
            </a:br>
            <a:r>
              <a:rPr lang="en-US" sz="2800" i="1">
                <a:latin typeface="+mn-lt"/>
              </a:rPr>
              <a:t/>
            </a:r>
            <a:br>
              <a:rPr lang="en-US" sz="2800" i="1">
                <a:latin typeface="+mn-lt"/>
              </a:rPr>
            </a:br>
            <a:r>
              <a:rPr lang="en-US" sz="2800" b="1">
                <a:solidFill>
                  <a:srgbClr val="FF0000"/>
                </a:solidFill>
                <a:latin typeface="+mn-lt"/>
              </a:rPr>
              <a:t>Watching my doctoral supervisor </a:t>
            </a:r>
            <a:r>
              <a:rPr lang="en-US" sz="2800">
                <a:latin typeface="+mn-lt"/>
              </a:rPr>
              <a:t>– giving me ‘bad’ inconvenient news in a way that I knew was in my own best interests</a:t>
            </a:r>
            <a:br>
              <a:rPr lang="en-US" sz="2800">
                <a:latin typeface="+mn-lt"/>
              </a:rPr>
            </a:br>
            <a:r>
              <a:rPr lang="en-US" sz="2800" i="1">
                <a:latin typeface="+mn-lt"/>
              </a:rPr>
              <a:t>Ethical use of teacher power</a:t>
            </a:r>
            <a:br>
              <a:rPr lang="en-US" sz="2800" i="1">
                <a:latin typeface="+mn-lt"/>
              </a:rPr>
            </a:br>
            <a:r>
              <a:rPr lang="en-US" sz="2800" i="1">
                <a:latin typeface="+mn-lt"/>
              </a:rPr>
              <a:t>Relational underpinnings to critical thinking </a:t>
            </a:r>
            <a:br>
              <a:rPr lang="en-US" sz="2800" i="1">
                <a:latin typeface="+mn-lt"/>
              </a:rPr>
            </a:br>
            <a:r>
              <a:rPr lang="en-US" sz="2800" i="1">
                <a:latin typeface="+mn-lt"/>
              </a:rPr>
              <a:t>Balancing </a:t>
            </a:r>
            <a:r>
              <a:rPr lang="en-US" sz="2800" i="1" smtClean="0">
                <a:latin typeface="+mn-lt"/>
              </a:rPr>
              <a:t>credibility </a:t>
            </a:r>
            <a:r>
              <a:rPr lang="en-US" sz="2800" i="1">
                <a:latin typeface="+mn-lt"/>
              </a:rPr>
              <a:t>&amp; </a:t>
            </a:r>
            <a:r>
              <a:rPr lang="en-US" sz="2800" i="1" smtClean="0">
                <a:latin typeface="+mn-lt"/>
              </a:rPr>
              <a:t>authenticity</a:t>
            </a:r>
            <a:endParaRPr lang="en-US" sz="2800">
              <a:latin typeface="+mn-l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99141" y="1806498"/>
            <a:ext cx="4192859" cy="3515376"/>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9140" y="981307"/>
            <a:ext cx="4192859" cy="4638907"/>
          </a:xfrm>
          <a:prstGeom prst="rect">
            <a:avLst/>
          </a:prstGeom>
        </p:spPr>
      </p:pic>
    </p:spTree>
    <p:extLst>
      <p:ext uri="{BB962C8B-B14F-4D97-AF65-F5344CB8AC3E}">
        <p14:creationId xmlns:p14="http://schemas.microsoft.com/office/powerpoint/2010/main" val="7856218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836020" cy="669073"/>
          </a:xfrm>
          <a:solidFill>
            <a:schemeClr val="accent5">
              <a:lumMod val="20000"/>
              <a:lumOff val="80000"/>
            </a:schemeClr>
          </a:solidFill>
        </p:spPr>
        <p:txBody>
          <a:bodyPr>
            <a:normAutofit fontScale="90000"/>
          </a:bodyPr>
          <a:lstStyle/>
          <a:p>
            <a:r>
              <a:rPr lang="en-US" b="1" i="1" dirty="0" smtClean="0">
                <a:solidFill>
                  <a:srgbClr val="FF0000"/>
                </a:solidFill>
              </a:rPr>
              <a:t>Circular Response</a:t>
            </a:r>
            <a:endParaRPr lang="en-US" dirty="0"/>
          </a:p>
        </p:txBody>
      </p:sp>
      <p:sp>
        <p:nvSpPr>
          <p:cNvPr id="3" name="Content Placeholder 2"/>
          <p:cNvSpPr>
            <a:spLocks noGrp="1"/>
          </p:cNvSpPr>
          <p:nvPr>
            <p:ph idx="1"/>
          </p:nvPr>
        </p:nvSpPr>
        <p:spPr>
          <a:xfrm>
            <a:off x="0" y="769434"/>
            <a:ext cx="12192000" cy="6088566"/>
          </a:xfrm>
          <a:solidFill>
            <a:schemeClr val="accent6">
              <a:lumMod val="20000"/>
              <a:lumOff val="80000"/>
            </a:schemeClr>
          </a:solidFill>
        </p:spPr>
        <p:txBody>
          <a:bodyPr>
            <a:normAutofit fontScale="55000" lnSpcReduction="20000"/>
          </a:bodyPr>
          <a:lstStyle/>
          <a:p>
            <a:r>
              <a:rPr lang="en-US" sz="3800" dirty="0" smtClean="0"/>
              <a:t>Each </a:t>
            </a:r>
            <a:r>
              <a:rPr lang="en-US" sz="3800" dirty="0"/>
              <a:t>person </a:t>
            </a:r>
            <a:r>
              <a:rPr lang="en-US" sz="3800" dirty="0" smtClean="0"/>
              <a:t>reads </a:t>
            </a:r>
            <a:r>
              <a:rPr lang="en-US" sz="3800" dirty="0"/>
              <a:t>their “I am from</a:t>
            </a:r>
            <a:r>
              <a:rPr lang="mr-IN" sz="3800" dirty="0"/>
              <a:t>…</a:t>
            </a:r>
            <a:r>
              <a:rPr lang="en-US" sz="3800" dirty="0"/>
              <a:t>” prompts as a way of introducing themselves (as well as giving your institutional &amp; departmental location in the UW system</a:t>
            </a:r>
            <a:r>
              <a:rPr lang="en-US" sz="3800" dirty="0" smtClean="0"/>
              <a:t>). </a:t>
            </a:r>
            <a:endParaRPr lang="en-US" sz="3800" dirty="0"/>
          </a:p>
          <a:p>
            <a:r>
              <a:rPr lang="en-US" sz="3800" dirty="0" smtClean="0"/>
              <a:t>After introductions, take a pause to regroup &amp; focus on the question you just thought about. There’ll be some silence until </a:t>
            </a:r>
            <a:r>
              <a:rPr lang="en-US" sz="3800" dirty="0"/>
              <a:t>someone is ready to give an opening </a:t>
            </a:r>
            <a:r>
              <a:rPr lang="en-US" sz="3800" dirty="0" smtClean="0"/>
              <a:t>response. The opening contributor speaks </a:t>
            </a:r>
            <a:r>
              <a:rPr lang="en-US" sz="3800" dirty="0"/>
              <a:t>for no more than 2 minutes </a:t>
            </a:r>
            <a:r>
              <a:rPr lang="en-US" sz="3800" dirty="0" smtClean="0"/>
              <a:t>with </a:t>
            </a:r>
            <a:r>
              <a:rPr lang="en-US" sz="3800" b="1" i="1" dirty="0">
                <a:solidFill>
                  <a:srgbClr val="FF0000"/>
                </a:solidFill>
              </a:rPr>
              <a:t>no interruptions please</a:t>
            </a:r>
            <a:r>
              <a:rPr lang="en-US" sz="3800" dirty="0" smtClean="0"/>
              <a:t>.</a:t>
            </a:r>
          </a:p>
          <a:p>
            <a:r>
              <a:rPr lang="en-US" sz="3800" dirty="0" smtClean="0"/>
              <a:t>The </a:t>
            </a:r>
            <a:r>
              <a:rPr lang="en-US" sz="3800" dirty="0"/>
              <a:t>next to speak is the person whose last name </a:t>
            </a:r>
            <a:r>
              <a:rPr lang="en-US" sz="3800" dirty="0" smtClean="0"/>
              <a:t>follows on </a:t>
            </a:r>
            <a:r>
              <a:rPr lang="en-US" sz="3800" dirty="0"/>
              <a:t>alphabetically </a:t>
            </a:r>
            <a:r>
              <a:rPr lang="en-US" sz="3800" dirty="0" smtClean="0"/>
              <a:t>from </a:t>
            </a:r>
            <a:r>
              <a:rPr lang="en-US" sz="3800" dirty="0"/>
              <a:t>the 1</a:t>
            </a:r>
            <a:r>
              <a:rPr lang="en-US" sz="3800" baseline="30000" dirty="0"/>
              <a:t>st</a:t>
            </a:r>
            <a:r>
              <a:rPr lang="en-US" sz="3800" dirty="0"/>
              <a:t> speaker. She or he takes time to think about the </a:t>
            </a:r>
            <a:r>
              <a:rPr lang="en-US" sz="3800" dirty="0" smtClean="0"/>
              <a:t>1</a:t>
            </a:r>
            <a:r>
              <a:rPr lang="en-US" sz="3800" baseline="30000" dirty="0" smtClean="0"/>
              <a:t>st</a:t>
            </a:r>
            <a:r>
              <a:rPr lang="en-US" sz="3800" dirty="0" smtClean="0"/>
              <a:t> speaker’s </a:t>
            </a:r>
            <a:r>
              <a:rPr lang="en-US" sz="3800" dirty="0"/>
              <a:t>comment &amp; </a:t>
            </a:r>
            <a:r>
              <a:rPr lang="en-US" sz="3800" dirty="0" smtClean="0"/>
              <a:t>then spends up to 2 minutes trying </a:t>
            </a:r>
            <a:r>
              <a:rPr lang="en-US" sz="3800" dirty="0"/>
              <a:t>to build on it in some </a:t>
            </a:r>
            <a:r>
              <a:rPr lang="en-US" sz="3800" dirty="0" smtClean="0"/>
              <a:t>way. This can be an agreement or disagreement, extending the comment with an example, raising a question, explaining why it’s difficult to respond, applying the comment to a different context – </a:t>
            </a:r>
            <a:r>
              <a:rPr lang="en-US" sz="3800" b="1" dirty="0" smtClean="0">
                <a:solidFill>
                  <a:srgbClr val="FF0000"/>
                </a:solidFill>
              </a:rPr>
              <a:t>no interruptions!</a:t>
            </a:r>
          </a:p>
          <a:p>
            <a:r>
              <a:rPr lang="en-US" sz="3800" dirty="0" smtClean="0"/>
              <a:t>Person </a:t>
            </a:r>
            <a:r>
              <a:rPr lang="en-US" sz="3800" dirty="0"/>
              <a:t>whose last name </a:t>
            </a:r>
            <a:r>
              <a:rPr lang="en-US" sz="3800" dirty="0" smtClean="0"/>
              <a:t>follows alphabetically from the 2nd speaker goes next. Again, she </a:t>
            </a:r>
            <a:r>
              <a:rPr lang="en-US" sz="3800" dirty="0"/>
              <a:t>or he takes time to think about the opening comment &amp; </a:t>
            </a:r>
            <a:r>
              <a:rPr lang="en-US" sz="3800" dirty="0" smtClean="0"/>
              <a:t>then spends up to 2 minutes trying </a:t>
            </a:r>
            <a:r>
              <a:rPr lang="en-US" sz="3800" dirty="0"/>
              <a:t>to build on it in some </a:t>
            </a:r>
            <a:r>
              <a:rPr lang="en-US" sz="3800" dirty="0" smtClean="0"/>
              <a:t>way </a:t>
            </a:r>
            <a:r>
              <a:rPr lang="en-US" sz="3800" dirty="0"/>
              <a:t>– </a:t>
            </a:r>
            <a:r>
              <a:rPr lang="en-US" sz="3800" b="1" dirty="0">
                <a:solidFill>
                  <a:srgbClr val="FF0000"/>
                </a:solidFill>
              </a:rPr>
              <a:t>no interruptions</a:t>
            </a:r>
            <a:r>
              <a:rPr lang="en-US" sz="3800" b="1" dirty="0" smtClean="0">
                <a:solidFill>
                  <a:srgbClr val="FF0000"/>
                </a:solidFill>
              </a:rPr>
              <a:t>! </a:t>
            </a:r>
          </a:p>
          <a:p>
            <a:r>
              <a:rPr lang="en-US" sz="3800" dirty="0" smtClean="0"/>
              <a:t>Process continues (with the order of contribution determined alphabetically by last names) until everyone has spoken with each person striving for up to 2 minutes to build on &amp; respond to the previous speaker’s comment (</a:t>
            </a:r>
            <a:r>
              <a:rPr lang="en-US" sz="3800" dirty="0" smtClean="0">
                <a:solidFill>
                  <a:srgbClr val="FF0000"/>
                </a:solidFill>
              </a:rPr>
              <a:t>with no interruptions</a:t>
            </a:r>
            <a:r>
              <a:rPr lang="en-US" sz="3800" dirty="0" smtClean="0"/>
              <a:t>)</a:t>
            </a:r>
          </a:p>
          <a:p>
            <a:r>
              <a:rPr lang="en-US" sz="3800" dirty="0" smtClean="0"/>
              <a:t>Group then moves into open conversation with no ground rules – anyone can say anything in any order.</a:t>
            </a:r>
          </a:p>
          <a:p>
            <a:pPr algn="ctr"/>
            <a:r>
              <a:rPr lang="en-US" sz="2900" i="1" dirty="0" smtClean="0">
                <a:solidFill>
                  <a:srgbClr val="FF0000"/>
                </a:solidFill>
              </a:rPr>
              <a:t>Gives everyone a chance to contribute</a:t>
            </a:r>
          </a:p>
          <a:p>
            <a:pPr algn="ctr"/>
            <a:r>
              <a:rPr lang="en-US" sz="2900" i="1" dirty="0" smtClean="0">
                <a:solidFill>
                  <a:srgbClr val="FF0000"/>
                </a:solidFill>
              </a:rPr>
              <a:t>Builds the habit of careful &amp; attentive listening and responding </a:t>
            </a:r>
          </a:p>
          <a:p>
            <a:pPr algn="ctr"/>
            <a:r>
              <a:rPr lang="en-US" sz="2900" i="1" dirty="0" smtClean="0">
                <a:solidFill>
                  <a:srgbClr val="FF0000"/>
                </a:solidFill>
              </a:rPr>
              <a:t>Tends to focus the conversation &amp; analysis more deeply </a:t>
            </a:r>
            <a:r>
              <a:rPr lang="en-US" sz="2900" i="1" dirty="0">
                <a:solidFill>
                  <a:srgbClr val="FF0000"/>
                </a:solidFill>
              </a:rPr>
              <a:t>a</a:t>
            </a:r>
            <a:r>
              <a:rPr lang="en-US" sz="2900" i="1" dirty="0" smtClean="0">
                <a:solidFill>
                  <a:srgbClr val="FF0000"/>
                </a:solidFill>
              </a:rPr>
              <a:t>round one or two issues</a:t>
            </a:r>
          </a:p>
          <a:p>
            <a:pPr algn="ctr"/>
            <a:r>
              <a:rPr lang="en-US" sz="2900" i="1" dirty="0" smtClean="0">
                <a:solidFill>
                  <a:srgbClr val="FF0000"/>
                </a:solidFill>
              </a:rPr>
              <a:t>The second open conversational phase allows people to raise issues &amp; questions not covered in the first part </a:t>
            </a:r>
            <a:r>
              <a:rPr lang="en-US" sz="2900" dirty="0" smtClean="0"/>
              <a:t>     </a:t>
            </a:r>
          </a:p>
          <a:p>
            <a:pPr algn="ctr"/>
            <a:r>
              <a:rPr lang="en-US" sz="2300" dirty="0" smtClean="0"/>
              <a:t>S</a:t>
            </a:r>
            <a:r>
              <a:rPr lang="en-US" sz="2300" dirty="0"/>
              <a:t>. Brookfield &amp; S. </a:t>
            </a:r>
            <a:r>
              <a:rPr lang="en-US" sz="2300" dirty="0" err="1"/>
              <a:t>Preskill</a:t>
            </a:r>
            <a:r>
              <a:rPr lang="en-US" sz="2300" dirty="0"/>
              <a:t>. 2016. </a:t>
            </a:r>
            <a:r>
              <a:rPr lang="en-US" sz="2300" i="1" dirty="0"/>
              <a:t>The discussion book: 50 great ways to get people talking</a:t>
            </a:r>
            <a:r>
              <a:rPr lang="en-US" sz="2300" dirty="0"/>
              <a:t>. Hoboken, NJ: Wiley</a:t>
            </a:r>
          </a:p>
        </p:txBody>
      </p:sp>
    </p:spTree>
    <p:extLst>
      <p:ext uri="{BB962C8B-B14F-4D97-AF65-F5344CB8AC3E}">
        <p14:creationId xmlns:p14="http://schemas.microsoft.com/office/powerpoint/2010/main" val="20104440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68" y="365125"/>
            <a:ext cx="8082776" cy="5811837"/>
          </a:xfrm>
          <a:solidFill>
            <a:schemeClr val="accent5">
              <a:lumMod val="20000"/>
              <a:lumOff val="80000"/>
            </a:schemeClr>
          </a:solidFill>
        </p:spPr>
        <p:txBody>
          <a:bodyPr>
            <a:normAutofit/>
          </a:bodyPr>
          <a:lstStyle/>
          <a:p>
            <a:r>
              <a:rPr lang="en-US" sz="3200" dirty="0">
                <a:latin typeface="+mn-lt"/>
              </a:rPr>
              <a:t>Please post questions and issues that arose in your </a:t>
            </a:r>
            <a:r>
              <a:rPr lang="en-US" sz="3200" dirty="0" smtClean="0">
                <a:latin typeface="+mn-lt"/>
              </a:rPr>
              <a:t>circular response </a:t>
            </a:r>
            <a:r>
              <a:rPr lang="en-US" sz="3200" dirty="0">
                <a:latin typeface="+mn-lt"/>
              </a:rPr>
              <a:t>conversation </a:t>
            </a:r>
            <a:r>
              <a:rPr lang="en-US" sz="3200" dirty="0" smtClean="0">
                <a:latin typeface="+mn-lt"/>
              </a:rPr>
              <a:t>to Zoom Chat (for questions where your identity is revealed) or </a:t>
            </a:r>
            <a:r>
              <a:rPr lang="en-US" sz="3200" b="1" dirty="0" err="1" smtClean="0">
                <a:solidFill>
                  <a:srgbClr val="FF0000"/>
                </a:solidFill>
                <a:latin typeface="+mn-lt"/>
              </a:rPr>
              <a:t>sli.do</a:t>
            </a:r>
            <a:r>
              <a:rPr lang="en-US" sz="3200" b="1" dirty="0" smtClean="0">
                <a:solidFill>
                  <a:srgbClr val="FF0000"/>
                </a:solidFill>
                <a:latin typeface="+mn-lt"/>
              </a:rPr>
              <a:t> </a:t>
            </a:r>
            <a:r>
              <a:rPr lang="en-US" sz="3200" dirty="0" smtClean="0">
                <a:latin typeface="+mn-lt"/>
              </a:rPr>
              <a:t>(where your questions will be anonymous)</a:t>
            </a:r>
            <a:r>
              <a:rPr lang="en-US" sz="3200" dirty="0">
                <a:latin typeface="+mn-lt"/>
              </a:rPr>
              <a:t/>
            </a:r>
            <a:br>
              <a:rPr lang="en-US" sz="3200" dirty="0">
                <a:latin typeface="+mn-lt"/>
              </a:rPr>
            </a:br>
            <a:r>
              <a:rPr lang="en-US" sz="3200" dirty="0">
                <a:latin typeface="+mn-lt"/>
              </a:rPr>
              <a:t/>
            </a:r>
            <a:br>
              <a:rPr lang="en-US" sz="3200" dirty="0">
                <a:latin typeface="+mn-lt"/>
              </a:rPr>
            </a:br>
            <a:r>
              <a:rPr lang="en-US" sz="3200" dirty="0">
                <a:latin typeface="+mn-lt"/>
              </a:rPr>
              <a:t>These can be about the </a:t>
            </a:r>
            <a:r>
              <a:rPr lang="en-US" sz="3200" dirty="0" smtClean="0">
                <a:latin typeface="+mn-lt"/>
              </a:rPr>
              <a:t>circular response </a:t>
            </a:r>
            <a:r>
              <a:rPr lang="en-US" sz="3200" dirty="0">
                <a:latin typeface="+mn-lt"/>
              </a:rPr>
              <a:t>protocol </a:t>
            </a:r>
            <a:r>
              <a:rPr lang="en-US" sz="3200" dirty="0" smtClean="0">
                <a:latin typeface="+mn-lt"/>
              </a:rPr>
              <a:t>itself or </a:t>
            </a:r>
            <a:r>
              <a:rPr lang="en-US" sz="3200" dirty="0">
                <a:latin typeface="+mn-lt"/>
              </a:rPr>
              <a:t>about the themes and items that generated conversation</a:t>
            </a:r>
            <a:br>
              <a:rPr lang="en-US" sz="3200" dirty="0">
                <a:latin typeface="+mn-lt"/>
              </a:rPr>
            </a:br>
            <a:r>
              <a:rPr lang="en-US" sz="3200" dirty="0">
                <a:latin typeface="+mn-lt"/>
              </a:rPr>
              <a:t/>
            </a:r>
            <a:br>
              <a:rPr lang="en-US" sz="3200" dirty="0">
                <a:latin typeface="+mn-lt"/>
              </a:rPr>
            </a:br>
            <a:r>
              <a:rPr lang="en-US" sz="3200" dirty="0" smtClean="0">
                <a:latin typeface="+mn-lt"/>
              </a:rPr>
              <a:t>To use </a:t>
            </a:r>
            <a:r>
              <a:rPr lang="en-US" sz="3200" b="1" i="1" dirty="0" err="1" smtClean="0">
                <a:solidFill>
                  <a:srgbClr val="FF0000"/>
                </a:solidFill>
                <a:latin typeface="+mn-lt"/>
              </a:rPr>
              <a:t>sli.do</a:t>
            </a:r>
            <a:r>
              <a:rPr lang="en-US" sz="3200" b="1" i="1" dirty="0" smtClean="0">
                <a:solidFill>
                  <a:srgbClr val="FF0000"/>
                </a:solidFill>
                <a:latin typeface="+mn-lt"/>
              </a:rPr>
              <a:t> </a:t>
            </a:r>
            <a:r>
              <a:rPr lang="en-US" sz="3200" dirty="0" smtClean="0">
                <a:latin typeface="+mn-lt"/>
              </a:rPr>
              <a:t>log in&amp;</a:t>
            </a:r>
            <a:r>
              <a:rPr lang="en-US" sz="3200" b="1" i="1" dirty="0">
                <a:solidFill>
                  <a:srgbClr val="FF0000"/>
                </a:solidFill>
                <a:latin typeface="+mn-lt"/>
              </a:rPr>
              <a:t> </a:t>
            </a:r>
            <a:r>
              <a:rPr lang="en-US" sz="3200" b="1" i="1" dirty="0" smtClean="0">
                <a:solidFill>
                  <a:srgbClr val="FF0000"/>
                </a:solidFill>
                <a:latin typeface="+mn-lt"/>
              </a:rPr>
              <a:t>e</a:t>
            </a:r>
            <a:r>
              <a:rPr lang="en-US" sz="3200" dirty="0" smtClean="0">
                <a:latin typeface="+mn-lt"/>
              </a:rPr>
              <a:t>nter </a:t>
            </a:r>
            <a:r>
              <a:rPr lang="en-US" sz="3200" dirty="0">
                <a:latin typeface="+mn-lt"/>
              </a:rPr>
              <a:t>code: </a:t>
            </a:r>
            <a:r>
              <a:rPr lang="en-US" sz="3200" b="1" dirty="0" smtClean="0">
                <a:solidFill>
                  <a:srgbClr val="FF0000"/>
                </a:solidFill>
                <a:latin typeface="+mn-lt"/>
              </a:rPr>
              <a:t>537423</a:t>
            </a:r>
            <a:r>
              <a:rPr lang="en-US" sz="3200" dirty="0">
                <a:latin typeface="+mn-lt"/>
              </a:rPr>
              <a:t/>
            </a:r>
            <a:br>
              <a:rPr lang="en-US" sz="3200" dirty="0">
                <a:latin typeface="+mn-lt"/>
              </a:rPr>
            </a:br>
            <a:r>
              <a:rPr lang="en-US" sz="3200" dirty="0">
                <a:latin typeface="+mn-lt"/>
              </a:rPr>
              <a:t>(Or use the QR code opposite on your smart phone)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78056" y="2734469"/>
            <a:ext cx="3251200" cy="3251200"/>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5990" y="2734469"/>
            <a:ext cx="3251200" cy="3251200"/>
          </a:xfrm>
          <a:prstGeom prst="rect">
            <a:avLst/>
          </a:prstGeom>
        </p:spPr>
      </p:pic>
    </p:spTree>
    <p:extLst>
      <p:ext uri="{BB962C8B-B14F-4D97-AF65-F5344CB8AC3E}">
        <p14:creationId xmlns:p14="http://schemas.microsoft.com/office/powerpoint/2010/main" val="9113721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958361" cy="1037062"/>
          </a:xfrm>
        </p:spPr>
        <p:txBody>
          <a:bodyPr/>
          <a:lstStyle/>
          <a:p>
            <a:r>
              <a:rPr lang="en-US" b="1" i="1" smtClean="0">
                <a:solidFill>
                  <a:srgbClr val="FF0000"/>
                </a:solidFill>
              </a:rPr>
              <a:t>Some Resources from Stephen</a:t>
            </a:r>
            <a:endParaRPr lang="en-US" b="1" i="1">
              <a:solidFill>
                <a:srgbClr val="FF0000"/>
              </a:solidFill>
            </a:endParaRPr>
          </a:p>
        </p:txBody>
      </p:sp>
      <p:sp>
        <p:nvSpPr>
          <p:cNvPr id="3" name="Content Placeholder 2"/>
          <p:cNvSpPr>
            <a:spLocks noGrp="1"/>
          </p:cNvSpPr>
          <p:nvPr>
            <p:ph idx="1"/>
          </p:nvPr>
        </p:nvSpPr>
        <p:spPr>
          <a:xfrm>
            <a:off x="838200" y="1037063"/>
            <a:ext cx="10515600" cy="5519854"/>
          </a:xfrm>
          <a:solidFill>
            <a:schemeClr val="accent4">
              <a:lumMod val="20000"/>
              <a:lumOff val="80000"/>
            </a:schemeClr>
          </a:solidFill>
        </p:spPr>
        <p:txBody>
          <a:bodyPr>
            <a:normAutofit fontScale="85000" lnSpcReduction="20000"/>
          </a:bodyPr>
          <a:lstStyle/>
          <a:p>
            <a:r>
              <a:rPr lang="en-US" i="1" smtClean="0">
                <a:solidFill>
                  <a:srgbClr val="00B050"/>
                </a:solidFill>
              </a:rPr>
              <a:t>Becoming a white </a:t>
            </a:r>
            <a:r>
              <a:rPr lang="en-US" i="1">
                <a:solidFill>
                  <a:srgbClr val="00B050"/>
                </a:solidFill>
              </a:rPr>
              <a:t>a</a:t>
            </a:r>
            <a:r>
              <a:rPr lang="en-US" i="1" smtClean="0">
                <a:solidFill>
                  <a:srgbClr val="00B050"/>
                </a:solidFill>
              </a:rPr>
              <a:t>ntiracist: A practical guide for educators, leaders &amp; activists. </a:t>
            </a:r>
            <a:r>
              <a:rPr lang="en-US" smtClean="0"/>
              <a:t>2021.</a:t>
            </a:r>
            <a:r>
              <a:rPr lang="en-US" i="1" smtClean="0"/>
              <a:t> </a:t>
            </a:r>
            <a:r>
              <a:rPr lang="en-US" smtClean="0"/>
              <a:t>Sterling, VA: Stylus (w/Mary Hess)</a:t>
            </a:r>
          </a:p>
          <a:p>
            <a:r>
              <a:rPr lang="en-US" i="1" smtClean="0">
                <a:solidFill>
                  <a:schemeClr val="accent4">
                    <a:lumMod val="50000"/>
                  </a:schemeClr>
                </a:solidFill>
              </a:rPr>
              <a:t>Gospel Beautiful Podcast</a:t>
            </a:r>
            <a:r>
              <a:rPr lang="en-US" smtClean="0"/>
              <a:t>: https</a:t>
            </a:r>
            <a:r>
              <a:rPr lang="en-US"/>
              <a:t>://</a:t>
            </a:r>
            <a:r>
              <a:rPr lang="en-US" err="1"/>
              <a:t>www.buzzsprout.com</a:t>
            </a:r>
            <a:r>
              <a:rPr lang="en-US"/>
              <a:t>/680528/8460030-stephen-brookfield-and-mary-hess-becoming-a-white-antiracist</a:t>
            </a:r>
            <a:endParaRPr lang="en-US" smtClean="0"/>
          </a:p>
          <a:p>
            <a:r>
              <a:rPr lang="en-US" i="1" smtClean="0">
                <a:solidFill>
                  <a:srgbClr val="7030A0"/>
                </a:solidFill>
              </a:rPr>
              <a:t>Teaching </a:t>
            </a:r>
            <a:r>
              <a:rPr lang="en-US" i="1">
                <a:solidFill>
                  <a:srgbClr val="7030A0"/>
                </a:solidFill>
              </a:rPr>
              <a:t>r</a:t>
            </a:r>
            <a:r>
              <a:rPr lang="en-US" i="1" smtClean="0">
                <a:solidFill>
                  <a:srgbClr val="7030A0"/>
                </a:solidFill>
              </a:rPr>
              <a:t>ace: Helping students unmask and challenge racism</a:t>
            </a:r>
            <a:r>
              <a:rPr lang="en-US" i="1" smtClean="0"/>
              <a:t>. </a:t>
            </a:r>
            <a:r>
              <a:rPr lang="en-US" smtClean="0"/>
              <a:t>Hoboken, NJ: Wiley Publishing</a:t>
            </a:r>
          </a:p>
          <a:p>
            <a:r>
              <a:rPr lang="en-US" i="1" smtClean="0"/>
              <a:t>Becoming a critically reflective teacher. </a:t>
            </a:r>
            <a:r>
              <a:rPr lang="en-US" smtClean="0"/>
              <a:t>2017 (2</a:t>
            </a:r>
            <a:r>
              <a:rPr lang="en-US" baseline="30000" smtClean="0"/>
              <a:t>nd</a:t>
            </a:r>
            <a:r>
              <a:rPr lang="en-US" smtClean="0"/>
              <a:t>. Ed.). Hoboken, NJ: Wiley Publishing</a:t>
            </a:r>
          </a:p>
          <a:p>
            <a:r>
              <a:rPr lang="en-US" i="1" smtClean="0">
                <a:solidFill>
                  <a:srgbClr val="FF0000"/>
                </a:solidFill>
              </a:rPr>
              <a:t>Handbook of race and adult education. </a:t>
            </a:r>
            <a:r>
              <a:rPr lang="en-US" smtClean="0"/>
              <a:t>2010. </a:t>
            </a:r>
            <a:r>
              <a:rPr lang="en-US"/>
              <a:t>Hoboken, NJ: Wiley </a:t>
            </a:r>
            <a:r>
              <a:rPr lang="en-US" smtClean="0"/>
              <a:t>Publishing w/ Vanessa Sheared, Juanita Johnson-Bailey, Scipio Colin Jr III, &amp; Elizabeth Peterson. </a:t>
            </a:r>
          </a:p>
          <a:p>
            <a:r>
              <a:rPr lang="en-US" i="1" smtClean="0">
                <a:solidFill>
                  <a:srgbClr val="0070C0"/>
                </a:solidFill>
              </a:rPr>
              <a:t>The discussion book: 50 great ways to get people talking</a:t>
            </a:r>
            <a:r>
              <a:rPr lang="en-US" smtClean="0"/>
              <a:t>. 2016. Hoboken, NJ: Wiley Publishing (w/Stephen </a:t>
            </a:r>
            <a:r>
              <a:rPr lang="en-US" err="1" smtClean="0"/>
              <a:t>Preskill</a:t>
            </a:r>
            <a:r>
              <a:rPr lang="en-US" smtClean="0"/>
              <a:t>)</a:t>
            </a:r>
          </a:p>
          <a:p>
            <a:pPr algn="ctr"/>
            <a:r>
              <a:rPr lang="en-US" sz="6600" smtClean="0">
                <a:hlinkClick r:id="rId2"/>
              </a:rPr>
              <a:t>www.stephenbrookfield.com</a:t>
            </a:r>
            <a:r>
              <a:rPr lang="en-US" smtClean="0"/>
              <a:t> </a:t>
            </a:r>
          </a:p>
          <a:p>
            <a:pPr algn="ctr"/>
            <a:r>
              <a:rPr lang="en-US" smtClean="0"/>
              <a:t>(Go to “Resources”, “Creating an Anti-Racist White Identity” and “Recent Writings” links)</a:t>
            </a:r>
          </a:p>
          <a:p>
            <a:endParaRPr lang="en-US"/>
          </a:p>
        </p:txBody>
      </p:sp>
    </p:spTree>
    <p:extLst>
      <p:ext uri="{BB962C8B-B14F-4D97-AF65-F5344CB8AC3E}">
        <p14:creationId xmlns:p14="http://schemas.microsoft.com/office/powerpoint/2010/main" val="2010403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4471639" cy="1059366"/>
          </a:xfrm>
        </p:spPr>
        <p:txBody>
          <a:bodyPr>
            <a:normAutofit/>
          </a:bodyPr>
          <a:lstStyle/>
          <a:p>
            <a:r>
              <a:rPr lang="en-US" b="1" i="1" smtClean="0">
                <a:solidFill>
                  <a:srgbClr val="FF0000"/>
                </a:solidFill>
              </a:rPr>
              <a:t>General Resources</a:t>
            </a:r>
            <a:endParaRPr lang="en-US"/>
          </a:p>
        </p:txBody>
      </p:sp>
      <p:sp>
        <p:nvSpPr>
          <p:cNvPr id="3" name="Content Placeholder 2"/>
          <p:cNvSpPr>
            <a:spLocks noGrp="1"/>
          </p:cNvSpPr>
          <p:nvPr>
            <p:ph idx="1"/>
          </p:nvPr>
        </p:nvSpPr>
        <p:spPr>
          <a:xfrm>
            <a:off x="838200" y="970156"/>
            <a:ext cx="10515600" cy="5798633"/>
          </a:xfrm>
          <a:solidFill>
            <a:schemeClr val="accent2">
              <a:lumMod val="20000"/>
              <a:lumOff val="80000"/>
            </a:schemeClr>
          </a:solidFill>
        </p:spPr>
        <p:txBody>
          <a:bodyPr>
            <a:normAutofit fontScale="77500" lnSpcReduction="20000"/>
          </a:bodyPr>
          <a:lstStyle/>
          <a:p>
            <a:r>
              <a:rPr lang="en-US" err="1" smtClean="0"/>
              <a:t>Ijeama</a:t>
            </a:r>
            <a:r>
              <a:rPr lang="en-US" smtClean="0"/>
              <a:t> </a:t>
            </a:r>
            <a:r>
              <a:rPr lang="en-US" err="1" smtClean="0"/>
              <a:t>Oluo</a:t>
            </a:r>
            <a:r>
              <a:rPr lang="en-US" smtClean="0"/>
              <a:t> – </a:t>
            </a:r>
            <a:r>
              <a:rPr lang="en-US" i="1" smtClean="0"/>
              <a:t>So You Want to Talk About Race </a:t>
            </a:r>
            <a:r>
              <a:rPr lang="en-US" smtClean="0"/>
              <a:t>(2019) </a:t>
            </a:r>
            <a:r>
              <a:rPr lang="en-US" smtClean="0">
                <a:hlinkClick r:id="rId2"/>
              </a:rPr>
              <a:t>https://www.youtube.com/watch?v=TnybJZRWipg</a:t>
            </a:r>
            <a:endParaRPr lang="en-US" smtClean="0"/>
          </a:p>
          <a:p>
            <a:r>
              <a:rPr lang="en-US" smtClean="0"/>
              <a:t>George </a:t>
            </a:r>
            <a:r>
              <a:rPr lang="en-US" err="1" smtClean="0"/>
              <a:t>Yancy</a:t>
            </a:r>
            <a:r>
              <a:rPr lang="en-US" smtClean="0"/>
              <a:t>  -  </a:t>
            </a:r>
            <a:r>
              <a:rPr lang="en-US" i="1" smtClean="0"/>
              <a:t>Look! A White </a:t>
            </a:r>
            <a:r>
              <a:rPr lang="en-US" smtClean="0"/>
              <a:t>(2012), </a:t>
            </a:r>
            <a:r>
              <a:rPr lang="en-US" i="1" smtClean="0"/>
              <a:t>What White Looks Like </a:t>
            </a:r>
            <a:r>
              <a:rPr lang="en-US" smtClean="0"/>
              <a:t>(2004), </a:t>
            </a:r>
            <a:r>
              <a:rPr lang="en-US" i="1" smtClean="0"/>
              <a:t>White Self-Criticality beyond Anti-Racism </a:t>
            </a:r>
            <a:r>
              <a:rPr lang="en-US" smtClean="0"/>
              <a:t>(2016) </a:t>
            </a:r>
            <a:r>
              <a:rPr lang="en-US" smtClean="0">
                <a:hlinkClick r:id="rId3"/>
              </a:rPr>
              <a:t>https://www.youtube.com/watch?v=fyZNAAr8czE</a:t>
            </a:r>
            <a:endParaRPr lang="en-US" smtClean="0"/>
          </a:p>
          <a:p>
            <a:r>
              <a:rPr lang="en-US"/>
              <a:t>N.M. Joseph, C. Haynes and F. Cobb (Eds</a:t>
            </a:r>
            <a:r>
              <a:rPr lang="en-US" smtClean="0"/>
              <a:t>.). 2016. </a:t>
            </a:r>
            <a:r>
              <a:rPr lang="en-US" i="1"/>
              <a:t>Interrogating Whiteness and Relinquishing Power: White Faculty’s Commitment to Racial Consciousness in STEM Classrooms</a:t>
            </a:r>
            <a:r>
              <a:rPr lang="en-US"/>
              <a:t>. New York: Peter Lang, </a:t>
            </a:r>
            <a:endParaRPr lang="en-US" smtClean="0"/>
          </a:p>
          <a:p>
            <a:r>
              <a:rPr lang="en-US" err="1" smtClean="0"/>
              <a:t>Derald</a:t>
            </a:r>
            <a:r>
              <a:rPr lang="en-US" smtClean="0"/>
              <a:t> Wing Sue – </a:t>
            </a:r>
            <a:r>
              <a:rPr lang="en-US" i="1" smtClean="0"/>
              <a:t>Race Talk &amp; the Conspiracy of Silence </a:t>
            </a:r>
            <a:r>
              <a:rPr lang="en-US" smtClean="0"/>
              <a:t>(2016) </a:t>
            </a:r>
            <a:r>
              <a:rPr lang="en-US" smtClean="0">
                <a:hlinkClick r:id="rId4"/>
              </a:rPr>
              <a:t>https://www.youtube.com/watch?v=Nrw6Bf5weTM&amp;t=53s</a:t>
            </a:r>
            <a:endParaRPr lang="en-US" smtClean="0"/>
          </a:p>
          <a:p>
            <a:r>
              <a:rPr lang="en-US" smtClean="0"/>
              <a:t>Shannon Sullivan – </a:t>
            </a:r>
            <a:r>
              <a:rPr lang="en-US" i="1" smtClean="0"/>
              <a:t>Good White People </a:t>
            </a:r>
            <a:r>
              <a:rPr lang="en-US" smtClean="0"/>
              <a:t>(2014) </a:t>
            </a:r>
            <a:r>
              <a:rPr lang="en-US" smtClean="0">
                <a:hlinkClick r:id="rId5"/>
              </a:rPr>
              <a:t>https://www.youtube.com/watch?v=UZo06BjmbbE</a:t>
            </a:r>
            <a:endParaRPr lang="en-US" smtClean="0"/>
          </a:p>
          <a:p>
            <a:r>
              <a:rPr lang="en-US" smtClean="0"/>
              <a:t>Robin </a:t>
            </a:r>
            <a:r>
              <a:rPr lang="en-US" err="1" smtClean="0"/>
              <a:t>DiAngelo</a:t>
            </a:r>
            <a:r>
              <a:rPr lang="en-US" smtClean="0"/>
              <a:t> – </a:t>
            </a:r>
            <a:r>
              <a:rPr lang="en-US" i="1" smtClean="0"/>
              <a:t>White Fragility </a:t>
            </a:r>
            <a:r>
              <a:rPr lang="en-US" smtClean="0"/>
              <a:t>(2018) </a:t>
            </a:r>
            <a:r>
              <a:rPr lang="en-US" smtClean="0">
                <a:hlinkClick r:id="rId6"/>
              </a:rPr>
              <a:t>https://www.youtube.com/watch?v=45ey4jgoxeU</a:t>
            </a:r>
            <a:endParaRPr lang="en-US" smtClean="0"/>
          </a:p>
          <a:p>
            <a:r>
              <a:rPr lang="en-US" err="1" smtClean="0"/>
              <a:t>Ibram</a:t>
            </a:r>
            <a:r>
              <a:rPr lang="en-US" smtClean="0"/>
              <a:t> X. </a:t>
            </a:r>
            <a:r>
              <a:rPr lang="en-US" err="1" smtClean="0"/>
              <a:t>Kendi</a:t>
            </a:r>
            <a:r>
              <a:rPr lang="en-US" smtClean="0"/>
              <a:t> – </a:t>
            </a:r>
            <a:r>
              <a:rPr lang="en-US" i="1" smtClean="0"/>
              <a:t>How to Be an Anti-Racist </a:t>
            </a:r>
            <a:r>
              <a:rPr lang="en-US" smtClean="0"/>
              <a:t>(2019) </a:t>
            </a:r>
            <a:r>
              <a:rPr lang="en-US" smtClean="0">
                <a:hlinkClick r:id="rId7"/>
              </a:rPr>
              <a:t>https://www.youtube.com/watch?v=TzuOlyyQlug</a:t>
            </a:r>
            <a:endParaRPr lang="en-US" smtClean="0"/>
          </a:p>
          <a:p>
            <a:r>
              <a:rPr lang="en-US" smtClean="0"/>
              <a:t>Glenn Singleton – </a:t>
            </a:r>
            <a:r>
              <a:rPr lang="en-US" i="1" smtClean="0"/>
              <a:t>Courageous Conversations About Race </a:t>
            </a:r>
            <a:r>
              <a:rPr lang="en-US" smtClean="0"/>
              <a:t>(2014) </a:t>
            </a:r>
            <a:r>
              <a:rPr lang="en-US" smtClean="0">
                <a:hlinkClick r:id="rId8"/>
              </a:rPr>
              <a:t>https://www.youtube.com/watch?v=IwaOBXzJ3hs</a:t>
            </a:r>
            <a:endParaRPr lang="en-US" smtClean="0"/>
          </a:p>
          <a:p>
            <a:r>
              <a:rPr lang="en-US" smtClean="0"/>
              <a:t>Tim Wise – </a:t>
            </a:r>
            <a:r>
              <a:rPr lang="en-US" i="1" smtClean="0"/>
              <a:t>White Like Me </a:t>
            </a:r>
            <a:r>
              <a:rPr lang="en-US" smtClean="0"/>
              <a:t>(2011) </a:t>
            </a:r>
            <a:r>
              <a:rPr lang="en-US" smtClean="0">
                <a:hlinkClick r:id="rId9"/>
              </a:rPr>
              <a:t>https://www.youtube.com/watch?v=N4fbr1LlxEk</a:t>
            </a:r>
            <a:endParaRPr lang="en-US" smtClean="0"/>
          </a:p>
          <a:p>
            <a:endParaRPr lang="en-US"/>
          </a:p>
        </p:txBody>
      </p:sp>
    </p:spTree>
    <p:extLst>
      <p:ext uri="{BB962C8B-B14F-4D97-AF65-F5344CB8AC3E}">
        <p14:creationId xmlns:p14="http://schemas.microsoft.com/office/powerpoint/2010/main" val="755746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9932"/>
            <a:ext cx="1773044" cy="1862252"/>
          </a:xfrm>
          <a:solidFill>
            <a:schemeClr val="accent5">
              <a:lumMod val="60000"/>
              <a:lumOff val="40000"/>
            </a:schemeClr>
          </a:solidFill>
        </p:spPr>
        <p:txBody>
          <a:bodyPr/>
          <a:lstStyle/>
          <a:p>
            <a:r>
              <a:rPr lang="en-US" smtClean="0"/>
              <a:t>Equity</a:t>
            </a:r>
            <a:endParaRPr lang="en-US"/>
          </a:p>
        </p:txBody>
      </p:sp>
      <p:sp>
        <p:nvSpPr>
          <p:cNvPr id="3" name="Content Placeholder 2"/>
          <p:cNvSpPr>
            <a:spLocks noGrp="1"/>
          </p:cNvSpPr>
          <p:nvPr>
            <p:ph idx="1"/>
          </p:nvPr>
        </p:nvSpPr>
        <p:spPr>
          <a:xfrm>
            <a:off x="1773043" y="289932"/>
            <a:ext cx="10069551" cy="6411951"/>
          </a:xfrm>
          <a:solidFill>
            <a:schemeClr val="accent2">
              <a:lumMod val="20000"/>
              <a:lumOff val="80000"/>
            </a:schemeClr>
          </a:solidFill>
        </p:spPr>
        <p:txBody>
          <a:bodyPr/>
          <a:lstStyle/>
          <a:p>
            <a:r>
              <a:rPr lang="en-US" dirty="0" smtClean="0"/>
              <a:t>A</a:t>
            </a:r>
            <a:r>
              <a:rPr lang="en-US" sz="2400" dirty="0" smtClean="0"/>
              <a:t> </a:t>
            </a:r>
            <a:r>
              <a:rPr lang="en-US" dirty="0" smtClean="0"/>
              <a:t>partially functioning ideal - something we never achieve exactly but we strive for</a:t>
            </a:r>
          </a:p>
          <a:p>
            <a:r>
              <a:rPr lang="en-US" dirty="0" smtClean="0"/>
              <a:t>Something students attend to &amp; take seriously – “that’s not fair” = unequal access to resources or unequal treatment based on arbitrary variable</a:t>
            </a:r>
          </a:p>
          <a:p>
            <a:r>
              <a:rPr lang="en-US" dirty="0" smtClean="0"/>
              <a:t>Often conceptualized &amp; practiced as an equal opportunity for all to participate in learning &amp;/or decision-making</a:t>
            </a:r>
          </a:p>
          <a:p>
            <a:r>
              <a:rPr lang="en-US" dirty="0" smtClean="0"/>
              <a:t>Often conflated with inclusion and balance – all perspectives are considered, striving for representation of students, teachers, authors, content</a:t>
            </a:r>
          </a:p>
          <a:p>
            <a:r>
              <a:rPr lang="en-US" dirty="0" smtClean="0"/>
              <a:t>Equal time &amp; weight given to arguments</a:t>
            </a:r>
          </a:p>
          <a:p>
            <a:r>
              <a:rPr lang="en-US" dirty="0" smtClean="0"/>
              <a:t>Entails redressing an imbalance</a:t>
            </a:r>
          </a:p>
          <a:p>
            <a:endParaRPr lang="en-US" sz="3200" dirty="0" smtClean="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4068" y="4616606"/>
            <a:ext cx="2631688" cy="199606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4068" y="4237463"/>
            <a:ext cx="2832100" cy="2375211"/>
          </a:xfrm>
          <a:prstGeom prst="rect">
            <a:avLst/>
          </a:prstGeom>
        </p:spPr>
      </p:pic>
    </p:spTree>
    <p:extLst>
      <p:ext uri="{BB962C8B-B14F-4D97-AF65-F5344CB8AC3E}">
        <p14:creationId xmlns:p14="http://schemas.microsoft.com/office/powerpoint/2010/main" val="2106835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08" y="289932"/>
            <a:ext cx="5029201" cy="5586762"/>
          </a:xfrm>
          <a:solidFill>
            <a:schemeClr val="accent5">
              <a:lumMod val="60000"/>
              <a:lumOff val="40000"/>
            </a:schemeClr>
          </a:solidFill>
        </p:spPr>
        <p:txBody>
          <a:bodyPr>
            <a:normAutofit/>
          </a:bodyPr>
          <a:lstStyle/>
          <a:p>
            <a:pPr algn="ctr"/>
            <a:r>
              <a:rPr lang="en-US" b="1" i="1" dirty="0" smtClean="0">
                <a:solidFill>
                  <a:srgbClr val="FF0000"/>
                </a:solidFill>
              </a:rPr>
              <a:t/>
            </a:r>
            <a:br>
              <a:rPr lang="en-US" b="1" i="1" dirty="0" smtClean="0">
                <a:solidFill>
                  <a:srgbClr val="FF0000"/>
                </a:solidFill>
              </a:rPr>
            </a:br>
            <a:r>
              <a:rPr lang="en-US" b="1" i="1" dirty="0" smtClean="0">
                <a:solidFill>
                  <a:srgbClr val="FF0000"/>
                </a:solidFill>
              </a:rPr>
              <a:t/>
            </a:r>
            <a:br>
              <a:rPr lang="en-US" b="1" i="1" dirty="0" smtClean="0">
                <a:solidFill>
                  <a:srgbClr val="FF0000"/>
                </a:solidFill>
              </a:rPr>
            </a:br>
            <a:r>
              <a:rPr lang="en-US" b="1" i="1" dirty="0">
                <a:solidFill>
                  <a:srgbClr val="FF0000"/>
                </a:solidFill>
              </a:rPr>
              <a:t/>
            </a:r>
            <a:br>
              <a:rPr lang="en-US" b="1" i="1" dirty="0">
                <a:solidFill>
                  <a:srgbClr val="FF0000"/>
                </a:solidFill>
              </a:rPr>
            </a:br>
            <a:r>
              <a:rPr lang="en-US" b="1" i="1" dirty="0" smtClean="0">
                <a:solidFill>
                  <a:srgbClr val="FF0000"/>
                </a:solidFill>
              </a:rPr>
              <a:t/>
            </a:r>
            <a:br>
              <a:rPr lang="en-US" b="1" i="1" dirty="0" smtClean="0">
                <a:solidFill>
                  <a:srgbClr val="FF0000"/>
                </a:solidFill>
              </a:rPr>
            </a:br>
            <a:r>
              <a:rPr lang="en-US" b="1" i="1" dirty="0">
                <a:solidFill>
                  <a:srgbClr val="FF0000"/>
                </a:solidFill>
              </a:rPr>
              <a:t/>
            </a:r>
            <a:br>
              <a:rPr lang="en-US" b="1" i="1" dirty="0">
                <a:solidFill>
                  <a:srgbClr val="FF0000"/>
                </a:solidFill>
              </a:rPr>
            </a:br>
            <a:r>
              <a:rPr lang="en-US" b="1" i="1" dirty="0" smtClean="0">
                <a:solidFill>
                  <a:srgbClr val="FF0000"/>
                </a:solidFill>
              </a:rPr>
              <a:t>Some Equity Emphases</a:t>
            </a:r>
            <a:endParaRPr lang="en-US" b="1" i="1" dirty="0">
              <a:solidFill>
                <a:srgbClr val="FF0000"/>
              </a:solidFill>
            </a:endParaRPr>
          </a:p>
        </p:txBody>
      </p:sp>
      <p:sp>
        <p:nvSpPr>
          <p:cNvPr id="3" name="Content Placeholder 2"/>
          <p:cNvSpPr>
            <a:spLocks noGrp="1"/>
          </p:cNvSpPr>
          <p:nvPr>
            <p:ph idx="1"/>
          </p:nvPr>
        </p:nvSpPr>
        <p:spPr>
          <a:xfrm>
            <a:off x="5363737" y="200722"/>
            <a:ext cx="6568068" cy="6490010"/>
          </a:xfrm>
          <a:solidFill>
            <a:schemeClr val="accent4">
              <a:lumMod val="20000"/>
              <a:lumOff val="80000"/>
            </a:schemeClr>
          </a:solidFill>
        </p:spPr>
        <p:txBody>
          <a:bodyPr>
            <a:normAutofit fontScale="92500" lnSpcReduction="20000"/>
          </a:bodyPr>
          <a:lstStyle/>
          <a:p>
            <a:r>
              <a:rPr lang="en-GB" dirty="0" smtClean="0"/>
              <a:t>An equal </a:t>
            </a:r>
            <a:r>
              <a:rPr lang="en-GB" dirty="0"/>
              <a:t>opportunity for all students to </a:t>
            </a:r>
            <a:r>
              <a:rPr lang="en-GB" dirty="0" smtClean="0"/>
              <a:t>gain access to higher education</a:t>
            </a:r>
          </a:p>
          <a:p>
            <a:r>
              <a:rPr lang="en-GB" dirty="0" smtClean="0"/>
              <a:t>Provision of supports for those previously marginalized once they arrive on campus – cluster hires, BIPOC-only support spaces</a:t>
            </a:r>
          </a:p>
          <a:p>
            <a:r>
              <a:rPr lang="en-GB" dirty="0"/>
              <a:t>T</a:t>
            </a:r>
            <a:r>
              <a:rPr lang="en-GB" dirty="0" smtClean="0"/>
              <a:t>he </a:t>
            </a:r>
            <a:r>
              <a:rPr lang="en-GB" dirty="0"/>
              <a:t>fight against dominant ideologies such as white supremacy, patriarchy, ableism and </a:t>
            </a:r>
            <a:r>
              <a:rPr lang="en-GB" dirty="0" smtClean="0"/>
              <a:t>transphobia</a:t>
            </a:r>
          </a:p>
          <a:p>
            <a:r>
              <a:rPr lang="en-GB" dirty="0"/>
              <a:t>T</a:t>
            </a:r>
            <a:r>
              <a:rPr lang="en-GB" dirty="0" smtClean="0"/>
              <a:t>he </a:t>
            </a:r>
            <a:r>
              <a:rPr lang="en-GB" dirty="0"/>
              <a:t>deliberate attempt to include </a:t>
            </a:r>
            <a:r>
              <a:rPr lang="en-GB" dirty="0" smtClean="0"/>
              <a:t>scholarship, paradigms &amp; practices from previously excluded groups</a:t>
            </a:r>
          </a:p>
          <a:p>
            <a:r>
              <a:rPr lang="en-GB" dirty="0"/>
              <a:t>T</a:t>
            </a:r>
            <a:r>
              <a:rPr lang="en-GB" dirty="0" smtClean="0"/>
              <a:t>he </a:t>
            </a:r>
            <a:r>
              <a:rPr lang="en-GB" dirty="0"/>
              <a:t>inclusion of multiple perspectives, bodies of knowledge, </a:t>
            </a:r>
            <a:r>
              <a:rPr lang="en-GB" dirty="0" smtClean="0"/>
              <a:t>ways of knowing, modes </a:t>
            </a:r>
            <a:r>
              <a:rPr lang="en-GB" dirty="0"/>
              <a:t>of communication and forms of </a:t>
            </a:r>
            <a:r>
              <a:rPr lang="en-GB" dirty="0" smtClean="0"/>
              <a:t>assessment – orality, aesthetics, visual, musical</a:t>
            </a:r>
            <a:r>
              <a:rPr lang="en-US" dirty="0" smtClean="0">
                <a:effectLst/>
              </a:rPr>
              <a:t> </a:t>
            </a:r>
          </a:p>
          <a:p>
            <a:r>
              <a:rPr lang="en-US" dirty="0" smtClean="0"/>
              <a:t>An attempt to incorporate &amp; examine questions of establishing truth &amp; legitimate knowledge, “regimes of truth*” </a:t>
            </a:r>
          </a:p>
          <a:p>
            <a:r>
              <a:rPr lang="en-US" sz="1400" dirty="0" smtClean="0"/>
              <a:t>*Foucault, M. 1980. </a:t>
            </a:r>
            <a:r>
              <a:rPr lang="en-US" sz="1400" i="1" dirty="0" smtClean="0"/>
              <a:t>Power/knowledge:</a:t>
            </a:r>
            <a:r>
              <a:rPr lang="en-US" sz="1400" dirty="0" smtClean="0"/>
              <a:t> </a:t>
            </a:r>
            <a:r>
              <a:rPr lang="en-US" sz="1400" i="1" dirty="0" smtClean="0"/>
              <a:t>Selected interviews </a:t>
            </a:r>
            <a:r>
              <a:rPr lang="en-US" sz="1400" i="1" dirty="0"/>
              <a:t>and </a:t>
            </a:r>
            <a:r>
              <a:rPr lang="en-US" sz="1400" i="1" dirty="0" smtClean="0"/>
              <a:t>other writings</a:t>
            </a:r>
            <a:r>
              <a:rPr lang="en-US" sz="1400" i="1" dirty="0"/>
              <a:t>, </a:t>
            </a:r>
            <a:r>
              <a:rPr lang="en-US" sz="1400" i="1" dirty="0" smtClean="0"/>
              <a:t>1972-1977</a:t>
            </a:r>
            <a:r>
              <a:rPr lang="en-US" sz="1400" dirty="0" smtClean="0"/>
              <a:t>. New York: Pantheon Press.</a:t>
            </a:r>
            <a:endParaRPr lang="en-US" sz="1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803" y="746513"/>
            <a:ext cx="3479800" cy="2336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780" y="446049"/>
            <a:ext cx="4553417" cy="3367668"/>
          </a:xfrm>
          <a:prstGeom prst="rect">
            <a:avLst/>
          </a:prstGeom>
        </p:spPr>
      </p:pic>
    </p:spTree>
    <p:extLst>
      <p:ext uri="{BB962C8B-B14F-4D97-AF65-F5344CB8AC3E}">
        <p14:creationId xmlns:p14="http://schemas.microsoft.com/office/powerpoint/2010/main" val="667113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255834" cy="6857999"/>
          </a:xfrm>
          <a:solidFill>
            <a:schemeClr val="accent5">
              <a:lumMod val="20000"/>
              <a:lumOff val="80000"/>
            </a:schemeClr>
          </a:solidFill>
        </p:spPr>
        <p:txBody>
          <a:bodyPr>
            <a:normAutofit fontScale="90000"/>
          </a:bodyPr>
          <a:lstStyle/>
          <a:p>
            <a:pPr algn="ctr"/>
            <a:r>
              <a:rPr lang="en-US" sz="2200" dirty="0" smtClean="0">
                <a:latin typeface="+mn-lt"/>
              </a:rPr>
              <a:t/>
            </a:r>
            <a:br>
              <a:rPr lang="en-US" sz="2200" dirty="0" smtClean="0">
                <a:latin typeface="+mn-lt"/>
              </a:rPr>
            </a:br>
            <a:r>
              <a:rPr lang="en-US" sz="2200" dirty="0">
                <a:latin typeface="+mn-lt"/>
              </a:rPr>
              <a:t/>
            </a:r>
            <a:br>
              <a:rPr lang="en-US" sz="2200" dirty="0">
                <a:latin typeface="+mn-lt"/>
              </a:rPr>
            </a:br>
            <a:r>
              <a:rPr lang="en-US" sz="2700" dirty="0" smtClean="0">
                <a:latin typeface="+mn-lt"/>
              </a:rPr>
              <a:t/>
            </a:r>
            <a:br>
              <a:rPr lang="en-US" sz="2700" dirty="0" smtClean="0">
                <a:latin typeface="+mn-lt"/>
              </a:rPr>
            </a:br>
            <a:r>
              <a:rPr lang="en-US" sz="2700" b="1" i="1" dirty="0" smtClean="0">
                <a:solidFill>
                  <a:srgbClr val="FF0000"/>
                </a:solidFill>
                <a:latin typeface="+mn-lt"/>
              </a:rPr>
              <a:t>Diversity, Equity &amp; Inclusion</a:t>
            </a:r>
            <a:r>
              <a:rPr lang="en-US" sz="2200" dirty="0" smtClean="0">
                <a:latin typeface="+mn-lt"/>
              </a:rPr>
              <a:t/>
            </a:r>
            <a:br>
              <a:rPr lang="en-US" sz="2200" dirty="0" smtClean="0">
                <a:latin typeface="+mn-lt"/>
              </a:rPr>
            </a:br>
            <a:r>
              <a:rPr lang="en-US" sz="2200" dirty="0">
                <a:latin typeface="+mn-lt"/>
              </a:rPr>
              <a:t/>
            </a:r>
            <a:br>
              <a:rPr lang="en-US" sz="2200" dirty="0">
                <a:latin typeface="+mn-lt"/>
              </a:rPr>
            </a:br>
            <a:r>
              <a:rPr lang="en-US" sz="2200" dirty="0" smtClean="0">
                <a:latin typeface="+mn-lt"/>
              </a:rPr>
              <a:t>Acknowledges the importance of a full representation of ideas &amp; perspectives</a:t>
            </a:r>
            <a:br>
              <a:rPr lang="en-US" sz="2200" dirty="0" smtClean="0">
                <a:latin typeface="+mn-lt"/>
              </a:rPr>
            </a:br>
            <a:r>
              <a:rPr lang="en-US" sz="2200" dirty="0">
                <a:latin typeface="+mn-lt"/>
              </a:rPr>
              <a:t/>
            </a:r>
            <a:br>
              <a:rPr lang="en-US" sz="2200" dirty="0">
                <a:latin typeface="+mn-lt"/>
              </a:rPr>
            </a:br>
            <a:r>
              <a:rPr lang="en-US" sz="2200" dirty="0" smtClean="0">
                <a:latin typeface="+mn-lt"/>
              </a:rPr>
              <a:t>Attention to a diversity of practices, scholarship and identities</a:t>
            </a:r>
            <a:br>
              <a:rPr lang="en-US" sz="2200" dirty="0" smtClean="0">
                <a:latin typeface="+mn-lt"/>
              </a:rPr>
            </a:br>
            <a:r>
              <a:rPr lang="en-US" sz="2200" dirty="0">
                <a:latin typeface="+mn-lt"/>
              </a:rPr>
              <a:t/>
            </a:r>
            <a:br>
              <a:rPr lang="en-US" sz="2200" dirty="0">
                <a:latin typeface="+mn-lt"/>
              </a:rPr>
            </a:br>
            <a:r>
              <a:rPr lang="en-US" sz="2200" dirty="0" smtClean="0">
                <a:latin typeface="+mn-lt"/>
              </a:rPr>
              <a:t>Striving to ensure that Black, Indigenous &amp; People of Color are well represented on campus as students, staff, faculty &amp; administration</a:t>
            </a:r>
            <a:br>
              <a:rPr lang="en-US" sz="2200" dirty="0" smtClean="0">
                <a:latin typeface="+mn-lt"/>
              </a:rPr>
            </a:br>
            <a:r>
              <a:rPr lang="en-US" sz="2200" dirty="0">
                <a:latin typeface="+mn-lt"/>
              </a:rPr>
              <a:t/>
            </a:r>
            <a:br>
              <a:rPr lang="en-US" sz="2200" dirty="0">
                <a:latin typeface="+mn-lt"/>
              </a:rPr>
            </a:br>
            <a:r>
              <a:rPr lang="en-US" sz="2200" dirty="0" smtClean="0">
                <a:latin typeface="+mn-lt"/>
              </a:rPr>
              <a:t>Curricula represents multiple paradigms – Afrocentric, Indigenous, </a:t>
            </a:r>
            <a:r>
              <a:rPr lang="en-US" sz="2200" dirty="0" err="1" smtClean="0">
                <a:latin typeface="+mn-lt"/>
              </a:rPr>
              <a:t>Latinx</a:t>
            </a:r>
            <a:r>
              <a:rPr lang="en-US" sz="2200" dirty="0" smtClean="0">
                <a:latin typeface="+mn-lt"/>
              </a:rPr>
              <a:t>, Asian diaspora</a:t>
            </a:r>
            <a:br>
              <a:rPr lang="en-US" sz="2200" dirty="0" smtClean="0">
                <a:latin typeface="+mn-lt"/>
              </a:rPr>
            </a:br>
            <a:r>
              <a:rPr lang="en-US" sz="2200" dirty="0">
                <a:latin typeface="+mn-lt"/>
              </a:rPr>
              <a:t/>
            </a:r>
            <a:br>
              <a:rPr lang="en-US" sz="2200" dirty="0">
                <a:latin typeface="+mn-lt"/>
              </a:rPr>
            </a:br>
            <a:r>
              <a:rPr lang="en-US" sz="2200" dirty="0" smtClean="0">
                <a:latin typeface="+mn-lt"/>
              </a:rPr>
              <a:t>Multiple modes of pedagogy, communication, assessment &amp; evaluation – visual, oral, narrative, musical, dramatic</a:t>
            </a:r>
            <a:br>
              <a:rPr lang="en-US" sz="2200" dirty="0" smtClean="0">
                <a:latin typeface="+mn-lt"/>
              </a:rPr>
            </a:br>
            <a:r>
              <a:rPr lang="en-US" sz="2200" dirty="0">
                <a:latin typeface="+mn-lt"/>
              </a:rPr>
              <a:t/>
            </a:r>
            <a:br>
              <a:rPr lang="en-US" sz="2200" dirty="0">
                <a:latin typeface="+mn-lt"/>
              </a:rPr>
            </a:br>
            <a:r>
              <a:rPr lang="en-US" sz="2200" dirty="0" smtClean="0">
                <a:latin typeface="+mn-lt"/>
              </a:rPr>
              <a:t>Dancing your Physics Ph.D. https://</a:t>
            </a:r>
            <a:r>
              <a:rPr lang="en-US" sz="2200" dirty="0" err="1" smtClean="0">
                <a:latin typeface="+mn-lt"/>
              </a:rPr>
              <a:t>www.youtube.com</a:t>
            </a:r>
            <a:r>
              <a:rPr lang="en-US" sz="2200" dirty="0" smtClean="0">
                <a:latin typeface="+mn-lt"/>
              </a:rPr>
              <a:t>/</a:t>
            </a:r>
            <a:r>
              <a:rPr lang="en-US" sz="2200" dirty="0" err="1" smtClean="0">
                <a:latin typeface="+mn-lt"/>
              </a:rPr>
              <a:t>watch?v</a:t>
            </a:r>
            <a:r>
              <a:rPr lang="en-US" sz="2200" dirty="0" smtClean="0">
                <a:latin typeface="+mn-lt"/>
              </a:rPr>
              <a:t>=UlDWRZ7IYqw </a:t>
            </a:r>
            <a:br>
              <a:rPr lang="en-US" sz="2200" dirty="0" smtClean="0">
                <a:latin typeface="+mn-lt"/>
              </a:rPr>
            </a:br>
            <a:r>
              <a:rPr lang="en-US" sz="2700" dirty="0">
                <a:latin typeface="+mn-lt"/>
              </a:rPr>
              <a:t/>
            </a:r>
            <a:br>
              <a:rPr lang="en-US" sz="2700" dirty="0">
                <a:latin typeface="+mn-lt"/>
              </a:rPr>
            </a:br>
            <a:r>
              <a:rPr lang="en-US" sz="2700" dirty="0" smtClean="0">
                <a:latin typeface="+mn-lt"/>
              </a:rPr>
              <a:t/>
            </a:r>
            <a:br>
              <a:rPr lang="en-US" sz="2700" dirty="0" smtClean="0">
                <a:latin typeface="+mn-lt"/>
              </a:rPr>
            </a:br>
            <a:r>
              <a:rPr lang="en-US" sz="2700" dirty="0">
                <a:latin typeface="+mn-lt"/>
              </a:rPr>
              <a:t/>
            </a:r>
            <a:br>
              <a:rPr lang="en-US" sz="2700" dirty="0">
                <a:latin typeface="+mn-lt"/>
              </a:rPr>
            </a:br>
            <a:endParaRPr lang="en-US" sz="2700" dirty="0">
              <a:latin typeface="+mn-lt"/>
            </a:endParaRPr>
          </a:p>
        </p:txBody>
      </p:sp>
      <p:sp>
        <p:nvSpPr>
          <p:cNvPr id="3" name="Content Placeholder 2"/>
          <p:cNvSpPr>
            <a:spLocks noGrp="1"/>
          </p:cNvSpPr>
          <p:nvPr>
            <p:ph idx="1"/>
          </p:nvPr>
        </p:nvSpPr>
        <p:spPr>
          <a:xfrm>
            <a:off x="6255834" y="0"/>
            <a:ext cx="5936166" cy="6858000"/>
          </a:xfrm>
          <a:solidFill>
            <a:schemeClr val="accent6">
              <a:lumMod val="20000"/>
              <a:lumOff val="80000"/>
            </a:schemeClr>
          </a:solidFill>
        </p:spPr>
        <p:txBody>
          <a:bodyPr>
            <a:normAutofit/>
          </a:bodyPr>
          <a:lstStyle/>
          <a:p>
            <a:pPr algn="ctr"/>
            <a:r>
              <a:rPr lang="en-US" sz="2400" b="1" i="1" dirty="0" smtClean="0">
                <a:solidFill>
                  <a:srgbClr val="FF0000"/>
                </a:solidFill>
              </a:rPr>
              <a:t>Anti-Racism</a:t>
            </a:r>
          </a:p>
          <a:p>
            <a:r>
              <a:rPr lang="en-US" sz="2000" dirty="0" smtClean="0"/>
              <a:t>Assumes that structural inequity is in place across institutions, policies &amp; practices</a:t>
            </a:r>
          </a:p>
          <a:p>
            <a:r>
              <a:rPr lang="en-US" sz="2000" dirty="0" smtClean="0"/>
              <a:t>Assumes that white supremacy pervades organizations &amp; community – the ideology that because of their supposedly superior intelligence &amp; capacity to use reason &amp; logic that whites should “naturally” be in positions of power &amp; authority (correlated particularly with anti-blackness that criminalizes black &amp; brown bodies as volatile, inherently uncontrollable &amp; prone to/on the verge of violence)</a:t>
            </a:r>
          </a:p>
          <a:p>
            <a:r>
              <a:rPr lang="en-US" sz="2000" dirty="0" smtClean="0"/>
              <a:t>Focused on dismantling ideology &amp; practice of white supremacy - changing systems &amp; structures to ensure full participation of BIPOC</a:t>
            </a:r>
          </a:p>
          <a:p>
            <a:r>
              <a:rPr lang="en-US" sz="2000" dirty="0" smtClean="0"/>
              <a:t>Institutional expectation of antiracist work as part of what it means to be an academic, staff member, administrator, institutional leader </a:t>
            </a:r>
          </a:p>
          <a:p>
            <a:r>
              <a:rPr lang="en-US" sz="2000" dirty="0" smtClean="0"/>
              <a:t>Deliberately prioritizes issues of race in construction, dissemination &amp; application of knowledge</a:t>
            </a:r>
          </a:p>
          <a:p>
            <a:endParaRPr lang="en-US" sz="2400" dirty="0"/>
          </a:p>
        </p:txBody>
      </p:sp>
    </p:spTree>
    <p:extLst>
      <p:ext uri="{BB962C8B-B14F-4D97-AF65-F5344CB8AC3E}">
        <p14:creationId xmlns:p14="http://schemas.microsoft.com/office/powerpoint/2010/main" val="1180185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1084"/>
            <a:ext cx="7058722" cy="6333892"/>
          </a:xfrm>
          <a:solidFill>
            <a:schemeClr val="accent5">
              <a:lumMod val="20000"/>
              <a:lumOff val="80000"/>
            </a:schemeClr>
          </a:solidFill>
        </p:spPr>
        <p:txBody>
          <a:bodyPr>
            <a:normAutofit fontScale="90000"/>
          </a:bodyPr>
          <a:lstStyle/>
          <a:p>
            <a:r>
              <a:rPr lang="en-US" sz="3600" dirty="0" smtClean="0">
                <a:latin typeface="+mn-lt"/>
              </a:rPr>
              <a:t>Go to </a:t>
            </a:r>
            <a:r>
              <a:rPr lang="en-US" sz="6000" dirty="0" err="1" smtClean="0">
                <a:solidFill>
                  <a:srgbClr val="FF0000"/>
                </a:solidFill>
                <a:latin typeface="+mn-lt"/>
              </a:rPr>
              <a:t>sli.do</a:t>
            </a:r>
            <a:r>
              <a:rPr lang="en-US" sz="3600" dirty="0" smtClean="0">
                <a:latin typeface="+mn-lt"/>
              </a:rPr>
              <a:t/>
            </a:r>
            <a:br>
              <a:rPr lang="en-US" sz="3600" dirty="0" smtClean="0">
                <a:latin typeface="+mn-lt"/>
              </a:rPr>
            </a:br>
            <a:r>
              <a:rPr lang="en-US" sz="3600" dirty="0" smtClean="0">
                <a:latin typeface="+mn-lt"/>
              </a:rPr>
              <a:t>Enter code: </a:t>
            </a:r>
            <a:r>
              <a:rPr lang="en-US" sz="6000" dirty="0" smtClean="0">
                <a:solidFill>
                  <a:srgbClr val="FF0000"/>
                </a:solidFill>
                <a:latin typeface="+mn-lt"/>
              </a:rPr>
              <a:t>251402</a:t>
            </a:r>
            <a:r>
              <a:rPr lang="en-US" sz="3600" dirty="0" smtClean="0">
                <a:latin typeface="+mn-lt"/>
              </a:rPr>
              <a:t/>
            </a:r>
            <a:br>
              <a:rPr lang="en-US" sz="3600" dirty="0" smtClean="0">
                <a:latin typeface="+mn-lt"/>
              </a:rPr>
            </a:br>
            <a:r>
              <a:rPr lang="en-US" sz="3600" dirty="0" smtClean="0">
                <a:latin typeface="+mn-lt"/>
              </a:rPr>
              <a:t>(Or use the QR code opposite on your smart phone)</a:t>
            </a:r>
            <a:r>
              <a:rPr lang="en-US" sz="3600" dirty="0">
                <a:latin typeface="+mn-lt"/>
              </a:rPr>
              <a:t/>
            </a:r>
            <a:br>
              <a:rPr lang="en-US" sz="3600" dirty="0">
                <a:latin typeface="+mn-lt"/>
              </a:rPr>
            </a:br>
            <a:r>
              <a:rPr lang="en-US" sz="3600" dirty="0" smtClean="0">
                <a:latin typeface="+mn-lt"/>
              </a:rPr>
              <a:t/>
            </a:r>
            <a:br>
              <a:rPr lang="en-US" sz="3600" dirty="0" smtClean="0">
                <a:latin typeface="+mn-lt"/>
              </a:rPr>
            </a:br>
            <a:r>
              <a:rPr lang="en-US" sz="3600" dirty="0" smtClean="0">
                <a:latin typeface="+mn-lt"/>
              </a:rPr>
              <a:t>You have 90 seconds to respond to this question. Your response is anonymous</a:t>
            </a:r>
            <a:br>
              <a:rPr lang="en-US" sz="3600" dirty="0" smtClean="0">
                <a:latin typeface="+mn-lt"/>
              </a:rPr>
            </a:br>
            <a:r>
              <a:rPr lang="en-US" sz="3600" dirty="0" smtClean="0">
                <a:latin typeface="+mn-lt"/>
              </a:rPr>
              <a:t/>
            </a:r>
            <a:br>
              <a:rPr lang="en-US" sz="3600" dirty="0" smtClean="0">
                <a:latin typeface="+mn-lt"/>
              </a:rPr>
            </a:br>
            <a:r>
              <a:rPr lang="en-US" i="1" dirty="0" smtClean="0">
                <a:solidFill>
                  <a:srgbClr val="FF0000"/>
                </a:solidFill>
                <a:latin typeface="+mn-lt"/>
              </a:rPr>
              <a:t>When you enact, experience or observe equity-based teaching, what does it look, sound, or feel like?</a:t>
            </a:r>
            <a:endParaRPr lang="en-US" i="1" dirty="0">
              <a:solidFill>
                <a:srgbClr val="FF0000"/>
              </a:solidFill>
              <a:latin typeface="+mn-l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16283" y="2631688"/>
            <a:ext cx="3802565" cy="3601844"/>
          </a:xfr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7796" y="2631687"/>
            <a:ext cx="3691052" cy="352378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6284" y="2553626"/>
            <a:ext cx="3802564" cy="367990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7796" y="2553625"/>
            <a:ext cx="3691051" cy="3601847"/>
          </a:xfrm>
          <a:prstGeom prst="rect">
            <a:avLst/>
          </a:prstGeom>
        </p:spPr>
      </p:pic>
    </p:spTree>
    <p:extLst>
      <p:ext uri="{BB962C8B-B14F-4D97-AF65-F5344CB8AC3E}">
        <p14:creationId xmlns:p14="http://schemas.microsoft.com/office/powerpoint/2010/main" val="1784945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59" y="365125"/>
            <a:ext cx="6110867" cy="6091431"/>
          </a:xfrm>
          <a:solidFill>
            <a:schemeClr val="accent6">
              <a:lumMod val="20000"/>
              <a:lumOff val="80000"/>
            </a:schemeClr>
          </a:solidFill>
        </p:spPr>
        <p:txBody>
          <a:bodyPr>
            <a:normAutofit fontScale="90000"/>
          </a:bodyPr>
          <a:lstStyle/>
          <a:p>
            <a:pPr algn="ctr"/>
            <a:r>
              <a:rPr lang="en-US" b="1" i="1" dirty="0">
                <a:solidFill>
                  <a:srgbClr val="FF0000"/>
                </a:solidFill>
              </a:rPr>
              <a:t/>
            </a:r>
            <a:br>
              <a:rPr lang="en-US" b="1" i="1" dirty="0">
                <a:solidFill>
                  <a:srgbClr val="FF0000"/>
                </a:solidFill>
              </a:rPr>
            </a:br>
            <a:r>
              <a:rPr lang="en-US" b="1" i="1" dirty="0" smtClean="0">
                <a:solidFill>
                  <a:srgbClr val="FF0000"/>
                </a:solidFill>
              </a:rPr>
              <a:t/>
            </a:r>
            <a:br>
              <a:rPr lang="en-US" b="1" i="1" dirty="0" smtClean="0">
                <a:solidFill>
                  <a:srgbClr val="FF0000"/>
                </a:solidFill>
              </a:rPr>
            </a:br>
            <a:r>
              <a:rPr lang="en-US" b="1" i="1" dirty="0">
                <a:solidFill>
                  <a:srgbClr val="FF0000"/>
                </a:solidFill>
              </a:rPr>
              <a:t/>
            </a:r>
            <a:br>
              <a:rPr lang="en-US" b="1" i="1" dirty="0">
                <a:solidFill>
                  <a:srgbClr val="FF0000"/>
                </a:solidFill>
              </a:rPr>
            </a:br>
            <a:r>
              <a:rPr lang="en-US" b="1" i="1" dirty="0" smtClean="0">
                <a:solidFill>
                  <a:srgbClr val="FF0000"/>
                </a:solidFill>
              </a:rPr>
              <a:t/>
            </a:r>
            <a:br>
              <a:rPr lang="en-US" b="1" i="1" dirty="0" smtClean="0">
                <a:solidFill>
                  <a:srgbClr val="FF0000"/>
                </a:solidFill>
              </a:rPr>
            </a:br>
            <a:r>
              <a:rPr lang="en-US" b="1" i="1" dirty="0">
                <a:solidFill>
                  <a:srgbClr val="FF0000"/>
                </a:solidFill>
              </a:rPr>
              <a:t/>
            </a:r>
            <a:br>
              <a:rPr lang="en-US" b="1" i="1" dirty="0">
                <a:solidFill>
                  <a:srgbClr val="FF0000"/>
                </a:solidFill>
              </a:rPr>
            </a:br>
            <a:r>
              <a:rPr lang="en-US" b="1" i="1" dirty="0" smtClean="0">
                <a:solidFill>
                  <a:srgbClr val="FF0000"/>
                </a:solidFill>
              </a:rPr>
              <a:t/>
            </a:r>
            <a:br>
              <a:rPr lang="en-US" b="1" i="1" dirty="0" smtClean="0">
                <a:solidFill>
                  <a:srgbClr val="FF0000"/>
                </a:solidFill>
              </a:rPr>
            </a:br>
            <a:r>
              <a:rPr lang="en-US" b="1" i="1" dirty="0">
                <a:solidFill>
                  <a:srgbClr val="FF0000"/>
                </a:solidFill>
              </a:rPr>
              <a:t/>
            </a:r>
            <a:br>
              <a:rPr lang="en-US" b="1" i="1" dirty="0">
                <a:solidFill>
                  <a:srgbClr val="FF0000"/>
                </a:solidFill>
              </a:rPr>
            </a:br>
            <a:r>
              <a:rPr lang="en-US" b="1" i="1" dirty="0" smtClean="0">
                <a:solidFill>
                  <a:srgbClr val="FF0000"/>
                </a:solidFill>
              </a:rPr>
              <a:t/>
            </a:r>
            <a:br>
              <a:rPr lang="en-US" b="1" i="1" dirty="0" smtClean="0">
                <a:solidFill>
                  <a:srgbClr val="FF0000"/>
                </a:solidFill>
              </a:rPr>
            </a:br>
            <a:r>
              <a:rPr lang="en-US" b="1" i="1" dirty="0" smtClean="0">
                <a:solidFill>
                  <a:srgbClr val="FF0000"/>
                </a:solidFill>
              </a:rPr>
              <a:t/>
            </a:r>
            <a:br>
              <a:rPr lang="en-US" b="1" i="1" dirty="0" smtClean="0">
                <a:solidFill>
                  <a:srgbClr val="FF0000"/>
                </a:solidFill>
              </a:rPr>
            </a:br>
            <a:r>
              <a:rPr lang="en-US" b="1" i="1" dirty="0" smtClean="0">
                <a:solidFill>
                  <a:srgbClr val="FF0000"/>
                </a:solidFill>
              </a:rPr>
              <a:t/>
            </a:r>
            <a:br>
              <a:rPr lang="en-US" b="1" i="1" dirty="0" smtClean="0">
                <a:solidFill>
                  <a:srgbClr val="FF0000"/>
                </a:solidFill>
              </a:rPr>
            </a:br>
            <a:r>
              <a:rPr lang="en-US" dirty="0" err="1" smtClean="0"/>
              <a:t>sli.do</a:t>
            </a:r>
            <a:r>
              <a:rPr lang="en-US" dirty="0" smtClean="0"/>
              <a:t/>
            </a:r>
            <a:br>
              <a:rPr lang="en-US" dirty="0" smtClean="0"/>
            </a:br>
            <a:r>
              <a:rPr lang="en-US" dirty="0" err="1" smtClean="0"/>
              <a:t>backchannelchat.com</a:t>
            </a:r>
            <a:r>
              <a:rPr lang="en-US" dirty="0" smtClean="0"/>
              <a:t/>
            </a:r>
            <a:br>
              <a:rPr lang="en-US" dirty="0" smtClean="0"/>
            </a:br>
            <a:r>
              <a:rPr lang="en-US" dirty="0" err="1" smtClean="0"/>
              <a:t>tweedback.de</a:t>
            </a: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6534614" y="365124"/>
            <a:ext cx="5174165" cy="6091431"/>
          </a:xfrm>
          <a:solidFill>
            <a:schemeClr val="tx2">
              <a:lumMod val="20000"/>
              <a:lumOff val="80000"/>
            </a:schemeClr>
          </a:solidFill>
        </p:spPr>
        <p:txBody>
          <a:bodyPr>
            <a:normAutofit/>
          </a:bodyPr>
          <a:lstStyle/>
          <a:p>
            <a:r>
              <a:rPr lang="en-US" sz="2400" dirty="0" smtClean="0"/>
              <a:t>Pose a question at start of class to assess what knowledge, experience &amp; preconceptions students bring</a:t>
            </a:r>
          </a:p>
          <a:p>
            <a:r>
              <a:rPr lang="en-US" sz="2400" dirty="0" smtClean="0"/>
              <a:t>Pose quick questions during class to check for understanding, identify misconceptions</a:t>
            </a:r>
          </a:p>
          <a:p>
            <a:r>
              <a:rPr lang="en-US" sz="2400" dirty="0" smtClean="0"/>
              <a:t>Invite students to raise questions or seek clarification anonymously via a backchannel</a:t>
            </a:r>
          </a:p>
          <a:p>
            <a:r>
              <a:rPr lang="en-US" sz="2400" dirty="0" smtClean="0"/>
              <a:t>Interrupts the normal privileging of speech, extroverts, dominant language speakers – no one can dominate</a:t>
            </a:r>
          </a:p>
          <a:p>
            <a:r>
              <a:rPr lang="en-US" sz="2400" dirty="0" smtClean="0"/>
              <a:t>Anonymity means students aren’t afraid to ask ‘dumb’ questions</a:t>
            </a:r>
          </a:p>
          <a:p>
            <a:r>
              <a:rPr lang="en-US" sz="2400" dirty="0" smtClean="0"/>
              <a:t>As with all activities, open to sabotage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59" y="365123"/>
            <a:ext cx="6110867" cy="429608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60" y="365123"/>
            <a:ext cx="6110866" cy="4296087"/>
          </a:xfrm>
          <a:prstGeom prst="rect">
            <a:avLst/>
          </a:prstGeom>
        </p:spPr>
      </p:pic>
    </p:spTree>
    <p:extLst>
      <p:ext uri="{BB962C8B-B14F-4D97-AF65-F5344CB8AC3E}">
        <p14:creationId xmlns:p14="http://schemas.microsoft.com/office/powerpoint/2010/main" val="1199808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608</TotalTime>
  <Words>3967</Words>
  <Application>Microsoft Macintosh PowerPoint</Application>
  <PresentationFormat>Widescreen</PresentationFormat>
  <Paragraphs>263</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Calibri</vt:lpstr>
      <vt:lpstr>Calibri Light</vt:lpstr>
      <vt:lpstr>Mangal</vt:lpstr>
      <vt:lpstr>Arial</vt:lpstr>
      <vt:lpstr>Office Theme</vt:lpstr>
      <vt:lpstr>What Does it Mean to Teach Equitably? University of Wisconsin System Faculty College  May 26th &amp; 27th, 2021</vt:lpstr>
      <vt:lpstr>HOME PAGE - www.stephenbrookfield.com</vt:lpstr>
      <vt:lpstr>PowerPoint Presentation</vt:lpstr>
      <vt:lpstr>Situating Myself as a Teacher  History of academic mediocrity –failed high school leaving exams, university places cancelled, College of Technology, graduated in bottom half of my class, turned down for graduate study, failed my master’s degree exam – Broadening student-centered assessment measures  Watching my doctoral supervisor – giving me ‘bad’ inconvenient news in a way that I knew was in my own best interests Ethical use of teacher power Relational underpinnings to critical thinking  Balancing credibility &amp; authenticity</vt:lpstr>
      <vt:lpstr>Equity</vt:lpstr>
      <vt:lpstr>     Some Equity Emphases</vt:lpstr>
      <vt:lpstr>   Diversity, Equity &amp; Inclusion  Acknowledges the importance of a full representation of ideas &amp; perspectives  Attention to a diversity of practices, scholarship and identities  Striving to ensure that Black, Indigenous &amp; People of Color are well represented on campus as students, staff, faculty &amp; administration  Curricula represents multiple paradigms – Afrocentric, Indigenous, Latinx, Asian diaspora  Multiple modes of pedagogy, communication, assessment &amp; evaluation – visual, oral, narrative, musical, dramatic  Dancing your Physics Ph.D. https://www.youtube.com/watch?v=UlDWRZ7IYqw     </vt:lpstr>
      <vt:lpstr>Go to sli.do Enter code: 251402 (Or use the QR code opposite on your smart phone)  You have 90 seconds to respond to this question. Your response is anonymous  When you enact, experience or observe equity-based teaching, what does it look, sound, or feel like?</vt:lpstr>
      <vt:lpstr>          sli.do backchannelchat.com tweedback.de  </vt:lpstr>
      <vt:lpstr>As questions &amp; issues occur to you during this session you can raise them 3 ways…   Zoom Chat – where your identity is revealed  sli.do – where your post will be anonymous Go to sli.do and enter code: 537243 (Or use the QR code opposite on your smart phone)  I will also invite people to give reactions &amp; pose questions verbally</vt:lpstr>
      <vt:lpstr>      Asymmetries of Power</vt:lpstr>
      <vt:lpstr>Equity?</vt:lpstr>
      <vt:lpstr>Assumption   If I arrange chairs in a circle….</vt:lpstr>
      <vt:lpstr>Students’ Perceptions</vt:lpstr>
      <vt:lpstr>         My personal experience as a student &amp; conference goer is totally at odds with my practice as a teacher  </vt:lpstr>
      <vt:lpstr>Now….</vt:lpstr>
      <vt:lpstr>Classroom Equity Discussion Protocol</vt:lpstr>
      <vt:lpstr>Circle of Voices – an equity protocol to give time to think, ensure all have the chance to express their ideas in a way they wish to express them, prevent dominant voices determining the course of dialogue, &amp; emphasize the importance of hearing &amp; responding authentically </vt:lpstr>
      <vt:lpstr> Please post questions and issues that arose in your circle of voices conversation to Zoom chat (for questions revealing your identity) or to sli.do (for questions where you wish to remain anonymous)  These can be about the circle of voices protocol itself or about the themes and items that generated conversation  For sli.doenter code: 537243 (Or use the QR code opposite on your smart phone) </vt:lpstr>
      <vt:lpstr>Critical Incident Questionnaire (CIQ)  An anonymous way to collect data from ALL  Go to: sli.do Enter Code: 777366  Or use the QR code opposite</vt:lpstr>
      <vt:lpstr>End of Session</vt:lpstr>
      <vt:lpstr> Reflections: Wisconsin Teaching Fellows &amp; Scholars 2021-2022  </vt:lpstr>
      <vt:lpstr>May 27th UW Faculty College – Racial Equity</vt:lpstr>
      <vt:lpstr>Purpose of this Equity Protocol – Lenses on the Different Worlds in the Same Classroom</vt:lpstr>
      <vt:lpstr>  Q &amp; A Please post questions and issues you wish to pose to Zoom Chat (for questions where your identity is revealed) or sli.do (where your questions will be anonymous)   To use sli.do log in &amp; enter code: 537423 (Or use the QR code opposite on your smart phone)    </vt:lpstr>
      <vt:lpstr>Racial Equity</vt:lpstr>
      <vt:lpstr>Two Kinds of Preparation for Teaching that Incorporates Race</vt:lpstr>
      <vt:lpstr>An arithmetic level of understanding of the dynamics of pervasive, structural racism amongst many whites who have not thought much about racial identity &amp; whiteness THIS IS A REASON FOR AFFINITY GROUPS</vt:lpstr>
      <vt:lpstr>The Danger of Witnessing Woke-ness</vt:lpstr>
      <vt:lpstr>PowerPoint Presentation</vt:lpstr>
      <vt:lpstr>A Note to White Faculty “Good Whites” like me (Stephen)</vt:lpstr>
      <vt:lpstr>Behaviors of “Good Whites” </vt:lpstr>
      <vt:lpstr>Hard Truths I’ve Learned as a White Instructor</vt:lpstr>
      <vt:lpstr>MODELING We take the lead in modeling disclosure about how our racial identity frames our life, how we struggle to understand  &amp; negotiate racism, how we make sense of what’s happening in the wider world</vt:lpstr>
      <vt:lpstr>How to Prepare for Teaching with Race in Mind</vt:lpstr>
      <vt:lpstr>  So where do we go from here?</vt:lpstr>
      <vt:lpstr>PowerPoint Presentation</vt:lpstr>
      <vt:lpstr>  Q &amp; A  Please post questions and issues you wish to pose to Zoom Chat (for questions where your identity is revealed) OR sli.do (where your questions will be anonymous)  sli.do code: 537423 (Or use the QR code opposite on your smart phone) </vt:lpstr>
      <vt:lpstr>Another Classroom Discussion Equity Protocol</vt:lpstr>
      <vt:lpstr>Circular Response</vt:lpstr>
      <vt:lpstr>Please post questions and issues that arose in your circular response conversation to Zoom Chat (for questions where your identity is revealed) or sli.do (where your questions will be anonymous)  These can be about the circular response protocol itself or about the themes and items that generated conversation  To use sli.do log in&amp; enter code: 537423 (Or use the QR code opposite on your smart phone)</vt:lpstr>
      <vt:lpstr>Some Resources from Stephen</vt:lpstr>
      <vt:lpstr>General Resources</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Brookfield, Stephen D.</dc:creator>
  <cp:lastModifiedBy>Brookfield, Stephen D.</cp:lastModifiedBy>
  <cp:revision>49</cp:revision>
  <dcterms:created xsi:type="dcterms:W3CDTF">2021-05-10T17:28:20Z</dcterms:created>
  <dcterms:modified xsi:type="dcterms:W3CDTF">2021-05-19T19:48:05Z</dcterms:modified>
</cp:coreProperties>
</file>