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89" r:id="rId7"/>
    <p:sldId id="262" r:id="rId8"/>
    <p:sldId id="263" r:id="rId9"/>
    <p:sldId id="283" r:id="rId10"/>
    <p:sldId id="261"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6" r:id="rId24"/>
    <p:sldId id="275" r:id="rId25"/>
    <p:sldId id="290" r:id="rId26"/>
    <p:sldId id="282" r:id="rId27"/>
    <p:sldId id="284" r:id="rId28"/>
    <p:sldId id="281" r:id="rId29"/>
    <p:sldId id="286" r:id="rId30"/>
    <p:sldId id="285" r:id="rId31"/>
    <p:sldId id="287" r:id="rId32"/>
    <p:sldId id="288" r:id="rId33"/>
    <p:sldId id="27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15"/>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F977F-79BE-984E-B6C6-4E6BD9E5C768}"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32342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F977F-79BE-984E-B6C6-4E6BD9E5C768}"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16855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F977F-79BE-984E-B6C6-4E6BD9E5C768}"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29663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F977F-79BE-984E-B6C6-4E6BD9E5C768}"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111622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F977F-79BE-984E-B6C6-4E6BD9E5C768}"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212551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F977F-79BE-984E-B6C6-4E6BD9E5C768}"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14215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8F977F-79BE-984E-B6C6-4E6BD9E5C768}" type="datetimeFigureOut">
              <a:rPr lang="en-US" smtClean="0"/>
              <a:t>5/17/21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118037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8F977F-79BE-984E-B6C6-4E6BD9E5C768}" type="datetimeFigureOut">
              <a:rPr lang="en-US" smtClean="0"/>
              <a:t>5/17/21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16753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F977F-79BE-984E-B6C6-4E6BD9E5C768}" type="datetimeFigureOut">
              <a:rPr lang="en-US" smtClean="0"/>
              <a:t>5/17/21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41507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F977F-79BE-984E-B6C6-4E6BD9E5C768}"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120301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F977F-79BE-984E-B6C6-4E6BD9E5C768}"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F558-1837-8E44-AD2B-0C77A9FDF5FC}" type="slidenum">
              <a:rPr lang="en-US" smtClean="0"/>
              <a:t>‹#›</a:t>
            </a:fld>
            <a:endParaRPr lang="en-US"/>
          </a:p>
        </p:txBody>
      </p:sp>
    </p:spTree>
    <p:extLst>
      <p:ext uri="{BB962C8B-B14F-4D97-AF65-F5344CB8AC3E}">
        <p14:creationId xmlns:p14="http://schemas.microsoft.com/office/powerpoint/2010/main" val="436483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F977F-79BE-984E-B6C6-4E6BD9E5C768}" type="datetimeFigureOut">
              <a:rPr lang="en-US" smtClean="0"/>
              <a:t>5/17/21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1F558-1837-8E44-AD2B-0C77A9FDF5FC}" type="slidenum">
              <a:rPr lang="en-US" smtClean="0"/>
              <a:t>‹#›</a:t>
            </a:fld>
            <a:endParaRPr lang="en-US"/>
          </a:p>
        </p:txBody>
      </p:sp>
    </p:spTree>
    <p:extLst>
      <p:ext uri="{BB962C8B-B14F-4D97-AF65-F5344CB8AC3E}">
        <p14:creationId xmlns:p14="http://schemas.microsoft.com/office/powerpoint/2010/main" val="167371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1" Type="http://schemas.openxmlformats.org/officeDocument/2006/relationships/slideLayout" Target="../slideLayouts/slideLayout2.xml"/><Relationship Id="rId2" Type="http://schemas.openxmlformats.org/officeDocument/2006/relationships/hyperlink" Target="https://opinionator.blogs.nytimes.com/2015/12/24/dear-white-ameri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fyZNAAr8czE" TargetMode="External"/><Relationship Id="rId4" Type="http://schemas.openxmlformats.org/officeDocument/2006/relationships/hyperlink" Target="https://www.youtube.com/watch?v=Nrw6Bf5weTM&amp;t=53s" TargetMode="External"/><Relationship Id="rId5" Type="http://schemas.openxmlformats.org/officeDocument/2006/relationships/hyperlink" Target="https://www.youtube.com/watch?v=UZo06BjmbbE" TargetMode="External"/><Relationship Id="rId6" Type="http://schemas.openxmlformats.org/officeDocument/2006/relationships/hyperlink" Target="https://www.youtube.com/watch?v=45ey4jgoxeU" TargetMode="External"/><Relationship Id="rId7" Type="http://schemas.openxmlformats.org/officeDocument/2006/relationships/hyperlink" Target="https://www.youtube.com/watch?v=TzuOlyyQlug" TargetMode="External"/><Relationship Id="rId8" Type="http://schemas.openxmlformats.org/officeDocument/2006/relationships/hyperlink" Target="https://www.youtube.com/watch?v=IwaOBXzJ3hs" TargetMode="External"/><Relationship Id="rId9" Type="http://schemas.openxmlformats.org/officeDocument/2006/relationships/hyperlink" Target="https://www.youtube.com/watch?v=N4fbr1LlxEk" TargetMode="External"/><Relationship Id="rId1" Type="http://schemas.openxmlformats.org/officeDocument/2006/relationships/slideLayout" Target="../slideLayouts/slideLayout2.xml"/><Relationship Id="rId2" Type="http://schemas.openxmlformats.org/officeDocument/2006/relationships/hyperlink" Target="https://www.youtube.com/watch?v=TnybJZRWi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3317"/>
            <a:ext cx="9144000" cy="2896646"/>
          </a:xfrm>
        </p:spPr>
        <p:txBody>
          <a:bodyPr>
            <a:normAutofit fontScale="90000"/>
          </a:bodyPr>
          <a:lstStyle/>
          <a:p>
            <a:r>
              <a:rPr lang="en-US" b="1" i="1" dirty="0">
                <a:solidFill>
                  <a:srgbClr val="FF0000"/>
                </a:solidFill>
              </a:rPr>
              <a:t>What Does it Mean to Teach Equitably?</a:t>
            </a:r>
            <a:r>
              <a:rPr lang="en-US" dirty="0"/>
              <a:t/>
            </a:r>
            <a:br>
              <a:rPr lang="en-US" dirty="0"/>
            </a:br>
            <a:r>
              <a:rPr lang="en-US" sz="4400" dirty="0" smtClean="0"/>
              <a:t>University of the Sciences, Philadelphia, May 18</a:t>
            </a:r>
            <a:r>
              <a:rPr lang="en-US" sz="4400" baseline="30000" dirty="0" smtClean="0"/>
              <a:t>th</a:t>
            </a:r>
            <a:r>
              <a:rPr lang="en-US" sz="4400" dirty="0" smtClean="0"/>
              <a:t>, 2021</a:t>
            </a:r>
            <a:endParaRPr lang="en-US" sz="4400" dirty="0"/>
          </a:p>
        </p:txBody>
      </p:sp>
      <p:sp>
        <p:nvSpPr>
          <p:cNvPr id="3" name="Subtitle 2"/>
          <p:cNvSpPr>
            <a:spLocks noGrp="1"/>
          </p:cNvSpPr>
          <p:nvPr>
            <p:ph type="subTitle" idx="1"/>
          </p:nvPr>
        </p:nvSpPr>
        <p:spPr>
          <a:xfrm>
            <a:off x="1524000" y="3925228"/>
            <a:ext cx="9144000" cy="2062977"/>
          </a:xfrm>
          <a:solidFill>
            <a:schemeClr val="accent2">
              <a:lumMod val="20000"/>
              <a:lumOff val="80000"/>
            </a:schemeClr>
          </a:solidFill>
        </p:spPr>
        <p:txBody>
          <a:bodyPr>
            <a:normAutofit fontScale="92500"/>
          </a:bodyPr>
          <a:lstStyle/>
          <a:p>
            <a:r>
              <a:rPr lang="en-US" sz="3500" dirty="0" smtClean="0"/>
              <a:t>Stephen Brookfield</a:t>
            </a:r>
          </a:p>
          <a:p>
            <a:r>
              <a:rPr lang="en-US" sz="3500" dirty="0" smtClean="0"/>
              <a:t>Distinguished Scholar, Antioch University</a:t>
            </a:r>
          </a:p>
          <a:p>
            <a:r>
              <a:rPr lang="en-US" sz="4800" dirty="0" smtClean="0">
                <a:hlinkClick r:id="rId2"/>
              </a:rPr>
              <a:t>http://www.stephenbrookfield.com/</a:t>
            </a:r>
            <a:endParaRPr lang="en-US" sz="4800" dirty="0" smtClean="0"/>
          </a:p>
          <a:p>
            <a:endParaRPr lang="en-US" dirty="0"/>
          </a:p>
        </p:txBody>
      </p:sp>
    </p:spTree>
    <p:extLst>
      <p:ext uri="{BB962C8B-B14F-4D97-AF65-F5344CB8AC3E}">
        <p14:creationId xmlns:p14="http://schemas.microsoft.com/office/powerpoint/2010/main" val="58360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477"/>
            <a:ext cx="4806176" cy="6434253"/>
          </a:xfrm>
        </p:spPr>
        <p:txBody>
          <a:bodyPr>
            <a:normAutofit/>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solidFill>
                  <a:srgbClr val="FF0000"/>
                </a:solidFill>
                <a:latin typeface="+mn-lt"/>
              </a:rPr>
              <a:t>Asymmetries </a:t>
            </a:r>
            <a:r>
              <a:rPr lang="en-US" dirty="0" smtClean="0">
                <a:solidFill>
                  <a:srgbClr val="FF0000"/>
                </a:solidFill>
                <a:latin typeface="+mn-lt"/>
              </a:rPr>
              <a:t>of Power</a:t>
            </a:r>
            <a:endParaRPr lang="en-US" dirty="0">
              <a:solidFill>
                <a:srgbClr val="FF0000"/>
              </a:solidFill>
              <a:latin typeface="+mn-lt"/>
            </a:endParaRPr>
          </a:p>
        </p:txBody>
      </p:sp>
      <p:sp>
        <p:nvSpPr>
          <p:cNvPr id="3" name="Content Placeholder 2"/>
          <p:cNvSpPr>
            <a:spLocks noGrp="1"/>
          </p:cNvSpPr>
          <p:nvPr>
            <p:ph idx="1"/>
          </p:nvPr>
        </p:nvSpPr>
        <p:spPr>
          <a:xfrm>
            <a:off x="5084955" y="256478"/>
            <a:ext cx="6902605" cy="6434253"/>
          </a:xfrm>
          <a:solidFill>
            <a:schemeClr val="accent4">
              <a:lumMod val="20000"/>
              <a:lumOff val="80000"/>
            </a:schemeClr>
          </a:solidFill>
        </p:spPr>
        <p:txBody>
          <a:bodyPr>
            <a:normAutofit fontScale="92500" lnSpcReduction="10000"/>
          </a:bodyPr>
          <a:lstStyle/>
          <a:p>
            <a:r>
              <a:rPr lang="en-US" dirty="0" smtClean="0">
                <a:solidFill>
                  <a:srgbClr val="FF0000"/>
                </a:solidFill>
              </a:rPr>
              <a:t>Teachers</a:t>
            </a:r>
            <a:r>
              <a:rPr lang="en-US" dirty="0" smtClean="0"/>
              <a:t> – asymmetries of knowledge, understanding, skill, command &amp; performance: we know more, have studied longer, have a command of research protocols, used to academic discourse</a:t>
            </a:r>
          </a:p>
          <a:p>
            <a:r>
              <a:rPr lang="en-US" dirty="0" smtClean="0">
                <a:solidFill>
                  <a:srgbClr val="FF0000"/>
                </a:solidFill>
              </a:rPr>
              <a:t>Students</a:t>
            </a:r>
            <a:r>
              <a:rPr lang="en-US" dirty="0" smtClean="0"/>
              <a:t> – bring asymmetries in terms of readiness for learning, previous experience, &amp; previous access to resources. Also, whatever judgments </a:t>
            </a:r>
            <a:r>
              <a:rPr lang="en-US" dirty="0"/>
              <a:t>&amp;</a:t>
            </a:r>
            <a:r>
              <a:rPr lang="en-US" dirty="0" smtClean="0"/>
              <a:t> stereotypes attach to their identities outside the classroom are immediately reproduced inside – often supported by teachers’ learned preconceptions</a:t>
            </a:r>
          </a:p>
          <a:p>
            <a:r>
              <a:rPr lang="en-US" dirty="0" smtClean="0">
                <a:solidFill>
                  <a:srgbClr val="FF0000"/>
                </a:solidFill>
              </a:rPr>
              <a:t>Knowledge/Content</a:t>
            </a:r>
            <a:r>
              <a:rPr lang="en-US" dirty="0" smtClean="0"/>
              <a:t> – some knowledge, theories, explanations, hypotheses, laws, analytical frameworks, are viewed as more legitimate owing to methodology of empirical confirmation, their withstanding falsifiability, their heuristic ‘fit’ with the world etc.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66" y="446049"/>
            <a:ext cx="4661210" cy="3401122"/>
          </a:xfrm>
          <a:prstGeom prst="rect">
            <a:avLst/>
          </a:prstGeom>
        </p:spPr>
      </p:pic>
    </p:spTree>
    <p:extLst>
      <p:ext uri="{BB962C8B-B14F-4D97-AF65-F5344CB8AC3E}">
        <p14:creationId xmlns:p14="http://schemas.microsoft.com/office/powerpoint/2010/main" val="2693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complicating example</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Talking Circle-1.jpg"/>
          <p:cNvPicPr>
            <a:picLocks noChangeAspect="1"/>
          </p:cNvPicPr>
          <p:nvPr/>
        </p:nvPicPr>
        <p:blipFill>
          <a:blip r:embed="rId2">
            <a:extLst>
              <a:ext uri="{28A0092B-C50C-407E-A947-70E740481C1C}">
                <a14:useLocalDpi xmlns:a14="http://schemas.microsoft.com/office/drawing/2010/main" val="0"/>
              </a:ext>
            </a:extLst>
          </a:blip>
          <a:srcRect t="9246" b="9246"/>
          <a:stretch>
            <a:fillRect/>
          </a:stretch>
        </p:blipFill>
        <p:spPr>
          <a:xfrm>
            <a:off x="0" y="0"/>
            <a:ext cx="12192000" cy="6585666"/>
          </a:xfrm>
          <a:prstGeom prst="rect">
            <a:avLst/>
          </a:prstGeom>
        </p:spPr>
      </p:pic>
    </p:spTree>
    <p:extLst>
      <p:ext uri="{BB962C8B-B14F-4D97-AF65-F5344CB8AC3E}">
        <p14:creationId xmlns:p14="http://schemas.microsoft.com/office/powerpoint/2010/main" val="136374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4" y="365125"/>
            <a:ext cx="4282068" cy="2545343"/>
          </a:xfrm>
        </p:spPr>
        <p:txBody>
          <a:bodyPr>
            <a:normAutofit/>
          </a:bodyPr>
          <a:lstStyle/>
          <a:p>
            <a:r>
              <a:rPr lang="en-US" b="1" i="1" dirty="0" smtClean="0">
                <a:solidFill>
                  <a:srgbClr val="FF0000"/>
                </a:solidFill>
              </a:rPr>
              <a:t>Assumption </a:t>
            </a:r>
            <a:r>
              <a:rPr lang="en-US" b="1" i="1" dirty="0" smtClean="0">
                <a:solidFill>
                  <a:srgbClr val="FF0000"/>
                </a:solidFill>
              </a:rPr>
              <a:t/>
            </a:r>
            <a:br>
              <a:rPr lang="en-US" b="1" i="1" dirty="0" smtClean="0">
                <a:solidFill>
                  <a:srgbClr val="FF0000"/>
                </a:solidFill>
              </a:rPr>
            </a:br>
            <a:r>
              <a:rPr lang="en-US" b="1" i="1" dirty="0" smtClean="0">
                <a:solidFill>
                  <a:srgbClr val="FF0000"/>
                </a:solidFill>
              </a:rPr>
              <a:t>If I arrange chairs in a circle</a:t>
            </a:r>
            <a:r>
              <a:rPr lang="mr-IN" b="1" i="1" dirty="0" smtClean="0">
                <a:solidFill>
                  <a:srgbClr val="FF0000"/>
                </a:solidFill>
              </a:rPr>
              <a:t>…</a:t>
            </a:r>
            <a:r>
              <a:rPr lang="en-US" b="1" i="1" dirty="0" smtClean="0">
                <a:solidFill>
                  <a:srgbClr val="FF0000"/>
                </a:solidFill>
              </a:rPr>
              <a:t>.</a:t>
            </a:r>
            <a:endParaRPr lang="en-US" dirty="0"/>
          </a:p>
        </p:txBody>
      </p:sp>
      <p:sp>
        <p:nvSpPr>
          <p:cNvPr id="3" name="Content Placeholder 2"/>
          <p:cNvSpPr>
            <a:spLocks noGrp="1"/>
          </p:cNvSpPr>
          <p:nvPr>
            <p:ph idx="1"/>
          </p:nvPr>
        </p:nvSpPr>
        <p:spPr>
          <a:xfrm>
            <a:off x="4850780" y="365125"/>
            <a:ext cx="6503019" cy="6314455"/>
          </a:xfrm>
          <a:solidFill>
            <a:schemeClr val="accent5">
              <a:lumMod val="20000"/>
              <a:lumOff val="80000"/>
            </a:schemeClr>
          </a:solidFill>
        </p:spPr>
        <p:txBody>
          <a:bodyPr>
            <a:noAutofit/>
          </a:bodyPr>
          <a:lstStyle/>
          <a:p>
            <a:r>
              <a:rPr lang="en-US" sz="3200" dirty="0" smtClean="0"/>
              <a:t>Students will feel their experience is respected &amp; acknowledged when they walk in.  </a:t>
            </a:r>
          </a:p>
          <a:p>
            <a:r>
              <a:rPr lang="en-US" sz="3200" dirty="0" smtClean="0"/>
              <a:t>This will create a relaxed and congenial environment for learning</a:t>
            </a:r>
          </a:p>
          <a:p>
            <a:r>
              <a:rPr lang="en-US" sz="3200" dirty="0" smtClean="0"/>
              <a:t>The distance between me as the teacher &amp; them as the students will be reduced</a:t>
            </a:r>
          </a:p>
          <a:p>
            <a:r>
              <a:rPr lang="en-US" sz="3200" dirty="0" smtClean="0"/>
              <a:t>Students will be more likely to participate, contribute &amp; ask questions</a:t>
            </a:r>
          </a:p>
          <a:p>
            <a:r>
              <a:rPr lang="en-US" sz="3200" dirty="0" smtClean="0"/>
              <a:t>Students will support peers learning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4" y="2999678"/>
            <a:ext cx="4047892" cy="3490332"/>
          </a:xfrm>
          <a:prstGeom prst="rect">
            <a:avLst/>
          </a:prstGeom>
        </p:spPr>
      </p:pic>
    </p:spTree>
    <p:extLst>
      <p:ext uri="{BB962C8B-B14F-4D97-AF65-F5344CB8AC3E}">
        <p14:creationId xmlns:p14="http://schemas.microsoft.com/office/powerpoint/2010/main" val="1812869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160" y="4204009"/>
            <a:ext cx="2877015" cy="1972953"/>
          </a:xfrm>
          <a:solidFill>
            <a:schemeClr val="accent5">
              <a:lumMod val="60000"/>
              <a:lumOff val="40000"/>
            </a:schemeClr>
          </a:solidFill>
        </p:spPr>
        <p:txBody>
          <a:bodyPr>
            <a:normAutofit/>
          </a:bodyPr>
          <a:lstStyle/>
          <a:p>
            <a:r>
              <a:rPr lang="en-US" b="1" i="1" dirty="0" smtClean="0">
                <a:solidFill>
                  <a:srgbClr val="FF0000"/>
                </a:solidFill>
              </a:rPr>
              <a:t>Students’ Perceptions</a:t>
            </a:r>
            <a:endParaRPr lang="en-US" dirty="0"/>
          </a:p>
        </p:txBody>
      </p:sp>
      <p:sp>
        <p:nvSpPr>
          <p:cNvPr id="3" name="Content Placeholder 2"/>
          <p:cNvSpPr>
            <a:spLocks noGrp="1"/>
          </p:cNvSpPr>
          <p:nvPr>
            <p:ph idx="1"/>
          </p:nvPr>
        </p:nvSpPr>
        <p:spPr>
          <a:xfrm>
            <a:off x="256478" y="381001"/>
            <a:ext cx="6746488" cy="6242823"/>
          </a:xfrm>
          <a:solidFill>
            <a:schemeClr val="accent6">
              <a:lumMod val="20000"/>
              <a:lumOff val="80000"/>
            </a:schemeClr>
          </a:solidFill>
        </p:spPr>
        <p:txBody>
          <a:bodyPr>
            <a:normAutofit/>
          </a:bodyPr>
          <a:lstStyle/>
          <a:p>
            <a:r>
              <a:rPr lang="en-US" sz="2000" dirty="0" smtClean="0"/>
              <a:t>The circle is an arena of surveillance – everything I do will be seen, my mistakes will be noticed by everyone (peers &amp; instructor)</a:t>
            </a:r>
          </a:p>
          <a:p>
            <a:r>
              <a:rPr lang="en-US" sz="2000" dirty="0" smtClean="0"/>
              <a:t>The circle is alienating – if anything about me marks me out as different (how I look or sound) my discomfort is </a:t>
            </a:r>
            <a:r>
              <a:rPr lang="en-US" sz="2000" dirty="0" smtClean="0"/>
              <a:t>increased</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r>
              <a:rPr lang="en-US" sz="2000" dirty="0" smtClean="0"/>
              <a:t>The </a:t>
            </a:r>
            <a:r>
              <a:rPr lang="en-US" sz="2000" dirty="0" smtClean="0"/>
              <a:t>circle is coercion – you are forcing me to speak before you’ve earned the right to do that</a:t>
            </a:r>
          </a:p>
          <a:p>
            <a:r>
              <a:rPr lang="en-US" sz="2000" dirty="0" smtClean="0"/>
              <a:t>The circle increases mistrust – I can’t sit back &amp; judge your competence or authenticity. Please just let me mull things over on my own. When I feel ready, I’ll move into the circle space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81000"/>
            <a:ext cx="4876800" cy="31204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41" y="1941241"/>
            <a:ext cx="3492500" cy="2324100"/>
          </a:xfrm>
          <a:prstGeom prst="rect">
            <a:avLst/>
          </a:prstGeom>
        </p:spPr>
      </p:pic>
    </p:spTree>
    <p:extLst>
      <p:ext uri="{BB962C8B-B14F-4D97-AF65-F5344CB8AC3E}">
        <p14:creationId xmlns:p14="http://schemas.microsoft.com/office/powerpoint/2010/main" val="788485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9336"/>
            <a:ext cx="3891776" cy="2297151"/>
          </a:xfrm>
          <a:solidFill>
            <a:schemeClr val="bg1"/>
          </a:solidFill>
        </p:spPr>
        <p:txBody>
          <a:bodyPr>
            <a:normAutofit fontScale="90000"/>
          </a:bodyPr>
          <a:lstStyle/>
          <a:p>
            <a:pPr algn="ct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3200" dirty="0" smtClean="0">
                <a:solidFill>
                  <a:srgbClr val="FF0000"/>
                </a:solidFill>
              </a:rPr>
              <a:t/>
            </a:r>
            <a:br>
              <a:rPr lang="en-US" sz="3200" dirty="0" smtClean="0">
                <a:solidFill>
                  <a:srgbClr val="FF0000"/>
                </a:solidFill>
              </a:rPr>
            </a:br>
            <a:r>
              <a:rPr lang="en-US" sz="2700" dirty="0" smtClean="0">
                <a:solidFill>
                  <a:srgbClr val="00B050"/>
                </a:solidFill>
                <a:latin typeface="+mn-lt"/>
              </a:rPr>
              <a:t>My </a:t>
            </a:r>
            <a:r>
              <a:rPr lang="en-US" sz="2700" dirty="0" smtClean="0">
                <a:solidFill>
                  <a:srgbClr val="00B050"/>
                </a:solidFill>
                <a:latin typeface="+mn-lt"/>
              </a:rPr>
              <a:t>personal experience as a student &amp; conference goer is</a:t>
            </a:r>
            <a:br>
              <a:rPr lang="en-US" sz="2700" dirty="0" smtClean="0">
                <a:solidFill>
                  <a:srgbClr val="00B050"/>
                </a:solidFill>
                <a:latin typeface="+mn-lt"/>
              </a:rPr>
            </a:br>
            <a:r>
              <a:rPr lang="en-US" sz="2700" dirty="0">
                <a:solidFill>
                  <a:srgbClr val="00B050"/>
                </a:solidFill>
                <a:latin typeface="+mn-lt"/>
              </a:rPr>
              <a:t>t</a:t>
            </a:r>
            <a:r>
              <a:rPr lang="en-US" sz="2700" dirty="0" smtClean="0">
                <a:solidFill>
                  <a:srgbClr val="00B050"/>
                </a:solidFill>
                <a:latin typeface="+mn-lt"/>
              </a:rPr>
              <a:t>otally at odds with my practice as a teacher</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endParaRPr lang="en-US" sz="3200" dirty="0"/>
          </a:p>
        </p:txBody>
      </p:sp>
      <p:sp>
        <p:nvSpPr>
          <p:cNvPr id="3" name="Content Placeholder 2"/>
          <p:cNvSpPr>
            <a:spLocks noGrp="1"/>
          </p:cNvSpPr>
          <p:nvPr>
            <p:ph idx="1"/>
          </p:nvPr>
        </p:nvSpPr>
        <p:spPr>
          <a:xfrm>
            <a:off x="5988204" y="345688"/>
            <a:ext cx="6021657" cy="6200078"/>
          </a:xfrm>
          <a:solidFill>
            <a:schemeClr val="accent5">
              <a:lumMod val="20000"/>
              <a:lumOff val="80000"/>
            </a:schemeClr>
          </a:solidFill>
        </p:spPr>
        <p:txBody>
          <a:bodyPr>
            <a:normAutofit fontScale="92500" lnSpcReduction="20000"/>
          </a:bodyPr>
          <a:lstStyle/>
          <a:p>
            <a:r>
              <a:rPr lang="en-US" dirty="0" smtClean="0"/>
              <a:t>I walk into my graduate class &amp; see the chairs in a circle. My reaction – “Oh no! Not the circle again! Now I’m going to have to “share” in a vacuum with strangers.</a:t>
            </a:r>
          </a:p>
          <a:p>
            <a:r>
              <a:rPr lang="en-US" dirty="0" smtClean="0"/>
              <a:t>Why can’t you let me sit in Siberia &amp; just process &amp; mull over what’s happening. When I’m ready I’ll move my chair into the circle &amp; participate</a:t>
            </a:r>
          </a:p>
          <a:p>
            <a:r>
              <a:rPr lang="en-US" dirty="0" smtClean="0"/>
              <a:t>At a faculty development </a:t>
            </a:r>
            <a:r>
              <a:rPr lang="en-US" dirty="0" smtClean="0"/>
              <a:t>training or conference session </a:t>
            </a:r>
            <a:r>
              <a:rPr lang="en-US" dirty="0" smtClean="0"/>
              <a:t>the facilitator puts us in a circle &amp; asks us to talk about what’s on our minds. My reaction – “Why should I do your work for you? You start by telling is on what’s on </a:t>
            </a:r>
            <a:r>
              <a:rPr lang="en-US" b="1" i="1" dirty="0" smtClean="0"/>
              <a:t>your</a:t>
            </a:r>
            <a:r>
              <a:rPr lang="en-US" dirty="0" smtClean="0"/>
              <a:t> mind – </a:t>
            </a:r>
            <a:r>
              <a:rPr lang="en-US" b="1" i="1" dirty="0" smtClean="0"/>
              <a:t>then</a:t>
            </a:r>
            <a:r>
              <a:rPr lang="en-US" dirty="0" smtClean="0"/>
              <a:t> maybe we can talk”</a:t>
            </a:r>
          </a:p>
          <a:p>
            <a:r>
              <a:rPr lang="en-US" dirty="0" smtClean="0">
                <a:solidFill>
                  <a:srgbClr val="FF0000"/>
                </a:solidFill>
              </a:rPr>
              <a:t>After returning from evening graduate classes &amp; conferences I get to my classroom early the next day to put the chairs in a circle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688"/>
            <a:ext cx="5809785" cy="4917688"/>
          </a:xfrm>
          <a:prstGeom prst="rect">
            <a:avLst/>
          </a:prstGeom>
        </p:spPr>
      </p:pic>
    </p:spTree>
    <p:extLst>
      <p:ext uri="{BB962C8B-B14F-4D97-AF65-F5344CB8AC3E}">
        <p14:creationId xmlns:p14="http://schemas.microsoft.com/office/powerpoint/2010/main" val="1854124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1" y="211874"/>
            <a:ext cx="2152185" cy="936702"/>
          </a:xfrm>
          <a:solidFill>
            <a:schemeClr val="accent5">
              <a:lumMod val="60000"/>
              <a:lumOff val="40000"/>
            </a:schemeClr>
          </a:solidFill>
        </p:spPr>
        <p:txBody>
          <a:bodyPr>
            <a:normAutofit/>
          </a:bodyPr>
          <a:lstStyle/>
          <a:p>
            <a:r>
              <a:rPr lang="en-US" b="1" i="1" dirty="0" smtClean="0">
                <a:solidFill>
                  <a:srgbClr val="FF0000"/>
                </a:solidFill>
              </a:rPr>
              <a:t>Now….</a:t>
            </a:r>
            <a:endParaRPr lang="en-US" dirty="0"/>
          </a:p>
        </p:txBody>
      </p:sp>
      <p:sp>
        <p:nvSpPr>
          <p:cNvPr id="3" name="Content Placeholder 2"/>
          <p:cNvSpPr>
            <a:spLocks noGrp="1"/>
          </p:cNvSpPr>
          <p:nvPr>
            <p:ph idx="1"/>
          </p:nvPr>
        </p:nvSpPr>
        <p:spPr>
          <a:xfrm>
            <a:off x="6200078" y="211874"/>
            <a:ext cx="5631365" cy="6345044"/>
          </a:xfrm>
          <a:solidFill>
            <a:schemeClr val="accent4">
              <a:lumMod val="20000"/>
              <a:lumOff val="80000"/>
            </a:schemeClr>
          </a:solidFill>
        </p:spPr>
        <p:txBody>
          <a:bodyPr>
            <a:normAutofit/>
          </a:bodyPr>
          <a:lstStyle/>
          <a:p>
            <a:pPr marL="0" indent="0">
              <a:buNone/>
            </a:pPr>
            <a:r>
              <a:rPr lang="en-US" dirty="0" smtClean="0"/>
              <a:t>I still use the circle but explain…</a:t>
            </a:r>
          </a:p>
          <a:p>
            <a:r>
              <a:rPr lang="en-US" dirty="0" smtClean="0"/>
              <a:t>It’s to keep sight lines clear – so students who wish to contribute or ask a question can do that easily</a:t>
            </a:r>
          </a:p>
          <a:p>
            <a:r>
              <a:rPr lang="en-US" dirty="0" smtClean="0"/>
              <a:t>It’s also so students don’t have to talk to the back of other people’s heads</a:t>
            </a:r>
          </a:p>
          <a:p>
            <a:r>
              <a:rPr lang="en-US" dirty="0" smtClean="0"/>
              <a:t>I won’t assume that those who are quiet are less diligent or intelligent</a:t>
            </a:r>
          </a:p>
          <a:p>
            <a:r>
              <a:rPr lang="en-US" dirty="0" smtClean="0"/>
              <a:t>I won’t assume those who speak are more diligent or intelligent</a:t>
            </a:r>
          </a:p>
          <a:p>
            <a:r>
              <a:rPr lang="en-US" dirty="0" smtClean="0"/>
              <a:t>I must self-disclose some ideas &amp; thoughts before expecting students to do the same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22" y="2007220"/>
            <a:ext cx="5999356" cy="4438185"/>
          </a:xfrm>
          <a:prstGeom prst="rect">
            <a:avLst/>
          </a:prstGeom>
        </p:spPr>
      </p:pic>
    </p:spTree>
    <p:extLst>
      <p:ext uri="{BB962C8B-B14F-4D97-AF65-F5344CB8AC3E}">
        <p14:creationId xmlns:p14="http://schemas.microsoft.com/office/powerpoint/2010/main" val="1088931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89211"/>
            <a:ext cx="3456878" cy="1601478"/>
          </a:xfrm>
          <a:solidFill>
            <a:schemeClr val="accent6">
              <a:lumMod val="60000"/>
              <a:lumOff val="40000"/>
            </a:schemeClr>
          </a:solidFill>
        </p:spPr>
        <p:txBody>
          <a:bodyPr/>
          <a:lstStyle/>
          <a:p>
            <a:r>
              <a:rPr lang="en-US" dirty="0" smtClean="0"/>
              <a:t>Racial Equity</a:t>
            </a:r>
            <a:endParaRPr lang="en-US" dirty="0"/>
          </a:p>
        </p:txBody>
      </p:sp>
      <p:sp>
        <p:nvSpPr>
          <p:cNvPr id="3" name="Content Placeholder 2"/>
          <p:cNvSpPr>
            <a:spLocks noGrp="1"/>
          </p:cNvSpPr>
          <p:nvPr>
            <p:ph idx="1"/>
          </p:nvPr>
        </p:nvSpPr>
        <p:spPr>
          <a:xfrm>
            <a:off x="3836020" y="89210"/>
            <a:ext cx="8251902" cy="6590369"/>
          </a:xfrm>
          <a:solidFill>
            <a:schemeClr val="accent2">
              <a:lumMod val="20000"/>
              <a:lumOff val="80000"/>
            </a:schemeClr>
          </a:solidFill>
        </p:spPr>
        <p:txBody>
          <a:bodyPr>
            <a:normAutofit lnSpcReduction="10000"/>
          </a:bodyPr>
          <a:lstStyle/>
          <a:p>
            <a:r>
              <a:rPr lang="en-US" sz="2400" dirty="0" smtClean="0"/>
              <a:t>Striving for strong representation of Black, Indigenous &amp; People of Color (BIPOC) in faculty, students, staff &amp; administration</a:t>
            </a:r>
          </a:p>
          <a:p>
            <a:r>
              <a:rPr lang="en-US" sz="2400" dirty="0" smtClean="0"/>
              <a:t>Acknowledging the racial identity of founders of discipline, gatekeepers, journal editors, handbook &amp; encyclopedia editors</a:t>
            </a:r>
          </a:p>
          <a:p>
            <a:r>
              <a:rPr lang="en-US" sz="2400" dirty="0" smtClean="0"/>
              <a:t>Highlighting work of scholars, colleagues </a:t>
            </a:r>
            <a:r>
              <a:rPr lang="en-US" sz="2400" dirty="0"/>
              <a:t>&amp;</a:t>
            </a:r>
            <a:r>
              <a:rPr lang="en-US" sz="2400" dirty="0" smtClean="0"/>
              <a:t> students of color</a:t>
            </a:r>
          </a:p>
          <a:p>
            <a:r>
              <a:rPr lang="en-US" sz="2400" dirty="0" smtClean="0"/>
              <a:t>Examining the different racial impacts of applications of knowledge produced in the discipline</a:t>
            </a:r>
          </a:p>
          <a:p>
            <a:r>
              <a:rPr lang="en-US" sz="2400" dirty="0" smtClean="0"/>
              <a:t>Creating BIPOC spaces for students, administration, staff &amp; faculty to share experiences, survive, support</a:t>
            </a:r>
          </a:p>
          <a:p>
            <a:r>
              <a:rPr lang="en-US" sz="2400" dirty="0" smtClean="0"/>
              <a:t>Acknowledging the way racial identity – particularly Whiteness – carries embedded advantage</a:t>
            </a:r>
          </a:p>
          <a:p>
            <a:r>
              <a:rPr lang="en-US" sz="2400" dirty="0" smtClean="0"/>
              <a:t>Addressing racial issues as an expected &amp; natural part of what it means to think like a scientist</a:t>
            </a:r>
          </a:p>
          <a:p>
            <a:r>
              <a:rPr lang="en-US" sz="2400" dirty="0" smtClean="0"/>
              <a:t>Building evidence of antiracist commitment into hiring, promotion &amp; tenure decisions</a:t>
            </a:r>
          </a:p>
          <a:p>
            <a:r>
              <a:rPr lang="en-US" sz="2400" dirty="0" smtClean="0"/>
              <a:t>Readjusting workload &amp; compensation to accommodate antiracist work</a:t>
            </a:r>
          </a:p>
          <a:p>
            <a:r>
              <a:rPr lang="en-US" sz="2400" dirty="0" smtClean="0"/>
              <a:t>Public modeling of racial </a:t>
            </a:r>
            <a:r>
              <a:rPr lang="en-US" sz="2400" dirty="0" err="1" smtClean="0"/>
              <a:t>learening</a:t>
            </a:r>
            <a:r>
              <a:rPr lang="en-US" sz="2400" dirty="0" smtClean="0"/>
              <a:t> by institutional leaders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66" y="2152185"/>
            <a:ext cx="3456877" cy="4259766"/>
          </a:xfrm>
          <a:prstGeom prst="rect">
            <a:avLst/>
          </a:prstGeom>
        </p:spPr>
      </p:pic>
    </p:spTree>
    <p:extLst>
      <p:ext uri="{BB962C8B-B14F-4D97-AF65-F5344CB8AC3E}">
        <p14:creationId xmlns:p14="http://schemas.microsoft.com/office/powerpoint/2010/main" val="2016293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062" y="468350"/>
            <a:ext cx="3133493" cy="2330606"/>
          </a:xfrm>
          <a:solidFill>
            <a:schemeClr val="accent5">
              <a:lumMod val="60000"/>
              <a:lumOff val="40000"/>
            </a:schemeClr>
          </a:solidFill>
        </p:spPr>
        <p:txBody>
          <a:bodyPr>
            <a:normAutofit/>
          </a:bodyPr>
          <a:lstStyle/>
          <a:p>
            <a:pPr algn="ctr"/>
            <a:r>
              <a:rPr lang="en-US" sz="3200" b="1" i="1" dirty="0" smtClean="0">
                <a:solidFill>
                  <a:srgbClr val="FF0000"/>
                </a:solidFill>
                <a:latin typeface="+mn-lt"/>
              </a:rPr>
              <a:t>Two Kinds of Preparation for Teaching that Incorporates </a:t>
            </a:r>
            <a:r>
              <a:rPr lang="en-US" sz="3200" b="1" i="1" dirty="0">
                <a:solidFill>
                  <a:srgbClr val="FF0000"/>
                </a:solidFill>
                <a:latin typeface="+mn-lt"/>
              </a:rPr>
              <a:t>R</a:t>
            </a:r>
            <a:r>
              <a:rPr lang="en-US" sz="3200" b="1" i="1" dirty="0" smtClean="0">
                <a:solidFill>
                  <a:srgbClr val="FF0000"/>
                </a:solidFill>
                <a:latin typeface="+mn-lt"/>
              </a:rPr>
              <a:t>ace</a:t>
            </a:r>
            <a:endParaRPr lang="en-US" sz="3200" dirty="0">
              <a:latin typeface="+mn-lt"/>
            </a:endParaRPr>
          </a:p>
        </p:txBody>
      </p:sp>
      <p:sp>
        <p:nvSpPr>
          <p:cNvPr id="3" name="Content Placeholder 2"/>
          <p:cNvSpPr>
            <a:spLocks noGrp="1"/>
          </p:cNvSpPr>
          <p:nvPr>
            <p:ph idx="1"/>
          </p:nvPr>
        </p:nvSpPr>
        <p:spPr>
          <a:xfrm>
            <a:off x="5430644" y="365124"/>
            <a:ext cx="6423102" cy="6225247"/>
          </a:xfrm>
          <a:solidFill>
            <a:schemeClr val="accent2">
              <a:lumMod val="20000"/>
              <a:lumOff val="80000"/>
            </a:schemeClr>
          </a:solidFill>
        </p:spPr>
        <p:txBody>
          <a:bodyPr>
            <a:normAutofit fontScale="85000" lnSpcReduction="10000"/>
          </a:bodyPr>
          <a:lstStyle/>
          <a:p>
            <a:r>
              <a:rPr lang="en-US" b="1" i="1" dirty="0" smtClean="0"/>
              <a:t>Technical (Content)</a:t>
            </a:r>
            <a:r>
              <a:rPr lang="en-US" dirty="0" smtClean="0"/>
              <a:t> – reading, viewing, thinking, reflecting on nature of racism, white identity, white supremacy, anti-blackness etc. </a:t>
            </a:r>
          </a:p>
          <a:p>
            <a:r>
              <a:rPr lang="en-US" b="1" i="1" dirty="0" smtClean="0"/>
              <a:t>Technical (Process)</a:t>
            </a:r>
            <a:r>
              <a:rPr lang="en-US" dirty="0" smtClean="0"/>
              <a:t> – how to model disclosure, choose good narratives, build trust, scaffold learning from simple to complex, use protocols</a:t>
            </a:r>
          </a:p>
          <a:p>
            <a:r>
              <a:rPr lang="en-US" b="1" i="1" dirty="0" smtClean="0"/>
              <a:t>Emotional (EQ)</a:t>
            </a:r>
            <a:r>
              <a:rPr lang="en-US" dirty="0" smtClean="0"/>
              <a:t> – this is inherently emotional work in which people are laying bare their identities, experiences, convictions and feelings. It will sometimes be raw &amp; contentious and people will become distressed, angry, and uncomfortable</a:t>
            </a:r>
          </a:p>
          <a:p>
            <a:r>
              <a:rPr lang="en-US" b="1" i="1" dirty="0" smtClean="0"/>
              <a:t>Emotional (Mistakes)</a:t>
            </a:r>
            <a:r>
              <a:rPr lang="en-US" dirty="0" smtClean="0"/>
              <a:t> – this is inherently unpredictable work &amp; you’ll constantly feel like you’ve screwed up, made mistakes, said or done the wrong thing, and mishandled situations</a:t>
            </a:r>
          </a:p>
          <a:p>
            <a:r>
              <a:rPr lang="en-US" dirty="0" smtClean="0"/>
              <a:t>Two ways do do anti-racist work – IMPERFECTLY or NOT AT 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42" y="3323063"/>
            <a:ext cx="4137102" cy="3267308"/>
          </a:xfrm>
          <a:prstGeom prst="rect">
            <a:avLst/>
          </a:prstGeom>
        </p:spPr>
      </p:pic>
    </p:spTree>
    <p:extLst>
      <p:ext uri="{BB962C8B-B14F-4D97-AF65-F5344CB8AC3E}">
        <p14:creationId xmlns:p14="http://schemas.microsoft.com/office/powerpoint/2010/main" val="955288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367989"/>
            <a:ext cx="5620214" cy="3100040"/>
          </a:xfrm>
          <a:solidFill>
            <a:schemeClr val="accent4">
              <a:lumMod val="20000"/>
              <a:lumOff val="80000"/>
            </a:schemeClr>
          </a:solidFill>
        </p:spPr>
        <p:txBody>
          <a:bodyPr>
            <a:normAutofit/>
          </a:bodyPr>
          <a:lstStyle/>
          <a:p>
            <a:r>
              <a:rPr lang="en-US" sz="2800" b="1" dirty="0" smtClean="0"/>
              <a:t>An </a:t>
            </a:r>
            <a:r>
              <a:rPr lang="en-US" sz="2800" b="1" dirty="0" smtClean="0">
                <a:solidFill>
                  <a:srgbClr val="FF0000"/>
                </a:solidFill>
              </a:rPr>
              <a:t>arithmetic level </a:t>
            </a:r>
            <a:r>
              <a:rPr lang="en-US" sz="2800" b="1" dirty="0" smtClean="0"/>
              <a:t>of understanding of the dynamics of pervasive, structural racism amongst many whites who have not thought much about racial identity &amp; whiteness</a:t>
            </a:r>
            <a:br>
              <a:rPr lang="en-US" sz="2800" b="1" dirty="0" smtClean="0"/>
            </a:br>
            <a:r>
              <a:rPr lang="en-US" sz="2800" b="1" dirty="0" smtClean="0"/>
              <a:t>  </a:t>
            </a:r>
            <a:r>
              <a:rPr lang="en-US" sz="2800" b="1" i="1" dirty="0" smtClean="0"/>
              <a:t>THIS IS A REASON FOR</a:t>
            </a:r>
            <a:br>
              <a:rPr lang="en-US" sz="2800" b="1" i="1" dirty="0" smtClean="0"/>
            </a:br>
            <a:r>
              <a:rPr lang="en-US" sz="2800" b="1" i="1" dirty="0" smtClean="0"/>
              <a:t>AFFINITY GROUPS</a:t>
            </a:r>
            <a:endParaRPr lang="en-US" sz="2800" dirty="0"/>
          </a:p>
        </p:txBody>
      </p:sp>
      <p:sp>
        <p:nvSpPr>
          <p:cNvPr id="3" name="Content Placeholder 2"/>
          <p:cNvSpPr>
            <a:spLocks noGrp="1"/>
          </p:cNvSpPr>
          <p:nvPr>
            <p:ph idx="1"/>
          </p:nvPr>
        </p:nvSpPr>
        <p:spPr>
          <a:xfrm>
            <a:off x="5898994" y="3468029"/>
            <a:ext cx="6055113" cy="2708934"/>
          </a:xfrm>
          <a:solidFill>
            <a:schemeClr val="accent6">
              <a:lumMod val="20000"/>
              <a:lumOff val="80000"/>
            </a:schemeClr>
          </a:solidFill>
        </p:spPr>
        <p:txBody>
          <a:bodyPr>
            <a:normAutofit/>
          </a:bodyPr>
          <a:lstStyle/>
          <a:p>
            <a:r>
              <a:rPr lang="en-US" smtClean="0"/>
              <a:t>A </a:t>
            </a:r>
            <a:r>
              <a:rPr lang="en-US" dirty="0" smtClean="0">
                <a:solidFill>
                  <a:srgbClr val="FF0000"/>
                </a:solidFill>
              </a:rPr>
              <a:t>calculus level </a:t>
            </a:r>
            <a:r>
              <a:rPr lang="en-US" dirty="0" smtClean="0"/>
              <a:t>of understanding amongst black, indigenous and people of color (BIPOC) who have negotiated the dynamics of structural racism &amp; white supremacy all their lives</a:t>
            </a:r>
          </a:p>
          <a:p>
            <a:r>
              <a:rPr lang="en-US" i="1" dirty="0" smtClean="0"/>
              <a:t>TIRED OF WITNESSING ‘WOKENESS’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88" y="4157663"/>
            <a:ext cx="4038600" cy="2019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010" y="568712"/>
            <a:ext cx="4627755" cy="2620537"/>
          </a:xfrm>
          <a:prstGeom prst="rect">
            <a:avLst/>
          </a:prstGeom>
        </p:spPr>
      </p:pic>
    </p:spTree>
    <p:extLst>
      <p:ext uri="{BB962C8B-B14F-4D97-AF65-F5344CB8AC3E}">
        <p14:creationId xmlns:p14="http://schemas.microsoft.com/office/powerpoint/2010/main" val="454422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0" y="245325"/>
            <a:ext cx="4248614" cy="2932773"/>
          </a:xfrm>
        </p:spPr>
        <p:txBody>
          <a:bodyPr/>
          <a:lstStyle/>
          <a:p>
            <a:r>
              <a:rPr lang="en-US" b="1" i="1" dirty="0" smtClean="0">
                <a:solidFill>
                  <a:srgbClr val="FF0000"/>
                </a:solidFill>
              </a:rPr>
              <a:t>A Note to White Faculty</a:t>
            </a:r>
            <a:br>
              <a:rPr lang="en-US" b="1" i="1" dirty="0" smtClean="0">
                <a:solidFill>
                  <a:srgbClr val="FF0000"/>
                </a:solidFill>
              </a:rPr>
            </a:br>
            <a:r>
              <a:rPr lang="en-US" b="1" i="1" dirty="0" smtClean="0">
                <a:solidFill>
                  <a:srgbClr val="FF0000"/>
                </a:solidFill>
              </a:rPr>
              <a:t>“Good Whites” like me (Stephen)</a:t>
            </a:r>
            <a:endParaRPr lang="en-US" dirty="0"/>
          </a:p>
        </p:txBody>
      </p:sp>
      <p:sp>
        <p:nvSpPr>
          <p:cNvPr id="3" name="Content Placeholder 2"/>
          <p:cNvSpPr>
            <a:spLocks noGrp="1"/>
          </p:cNvSpPr>
          <p:nvPr>
            <p:ph idx="1"/>
          </p:nvPr>
        </p:nvSpPr>
        <p:spPr>
          <a:xfrm>
            <a:off x="4326674" y="245326"/>
            <a:ext cx="7027125" cy="6333893"/>
          </a:xfrm>
          <a:solidFill>
            <a:schemeClr val="accent5">
              <a:lumMod val="20000"/>
              <a:lumOff val="80000"/>
            </a:schemeClr>
          </a:solidFill>
        </p:spPr>
        <p:txBody>
          <a:bodyPr>
            <a:normAutofit fontScale="92500"/>
          </a:bodyPr>
          <a:lstStyle/>
          <a:p>
            <a:r>
              <a:rPr lang="en-US" dirty="0" smtClean="0"/>
              <a:t>Believe that we don’t see race </a:t>
            </a:r>
          </a:p>
          <a:p>
            <a:r>
              <a:rPr lang="en-US" dirty="0" smtClean="0"/>
              <a:t>Believe everyone is a human being &amp; we should treat everyone the same (colorblind ideology)</a:t>
            </a:r>
          </a:p>
          <a:p>
            <a:r>
              <a:rPr lang="en-US" dirty="0" smtClean="0"/>
              <a:t>Believe we focus on actions &amp; individual character, not racial identity</a:t>
            </a:r>
          </a:p>
          <a:p>
            <a:r>
              <a:rPr lang="en-US" dirty="0" smtClean="0"/>
              <a:t>Choose when to engage in race and anti-racism</a:t>
            </a:r>
          </a:p>
          <a:p>
            <a:r>
              <a:rPr lang="en-US" dirty="0" smtClean="0"/>
              <a:t>Can monitor our own racism</a:t>
            </a:r>
          </a:p>
          <a:p>
            <a:r>
              <a:rPr lang="en-US" dirty="0" smtClean="0"/>
              <a:t>Believe we have a pure, anti-racist soul</a:t>
            </a:r>
          </a:p>
          <a:p>
            <a:r>
              <a:rPr lang="en-US" dirty="0" smtClean="0"/>
              <a:t>Believe we are free of white supremacist conditioning</a:t>
            </a:r>
          </a:p>
          <a:p>
            <a:r>
              <a:rPr lang="en-US" dirty="0" smtClean="0"/>
              <a:t>View racism as something committed by less enlightened whites</a:t>
            </a:r>
          </a:p>
          <a:p>
            <a:r>
              <a:rPr lang="en-US" dirty="0" smtClean="0"/>
              <a:t>Regard ourselves as allies of people of color </a:t>
            </a:r>
          </a:p>
          <a:p>
            <a:r>
              <a:rPr lang="en-US" sz="2000" dirty="0" smtClean="0"/>
              <a:t>                   </a:t>
            </a:r>
            <a:r>
              <a:rPr lang="en-US" sz="1700" dirty="0" smtClean="0"/>
              <a:t>    Shannon Sullivan 2014. </a:t>
            </a:r>
            <a:r>
              <a:rPr lang="en-US" sz="1700" i="1" dirty="0" smtClean="0"/>
              <a:t>Good white </a:t>
            </a:r>
            <a:r>
              <a:rPr lang="en-US" sz="1700" i="1" dirty="0"/>
              <a:t>p</a:t>
            </a:r>
            <a:r>
              <a:rPr lang="en-US" sz="1700" i="1" dirty="0" smtClean="0"/>
              <a:t>eople </a:t>
            </a:r>
            <a:r>
              <a:rPr lang="en-US" sz="1700" dirty="0" smtClean="0"/>
              <a:t>Albany: SUNY Press</a:t>
            </a:r>
            <a:endParaRPr lang="en-US" sz="1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65" y="3267306"/>
            <a:ext cx="3201018" cy="3590693"/>
          </a:xfrm>
          <a:prstGeom prst="rect">
            <a:avLst/>
          </a:prstGeom>
        </p:spPr>
      </p:pic>
    </p:spTree>
    <p:extLst>
      <p:ext uri="{BB962C8B-B14F-4D97-AF65-F5344CB8AC3E}">
        <p14:creationId xmlns:p14="http://schemas.microsoft.com/office/powerpoint/2010/main" val="603152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59"/>
            <a:ext cx="10515600" cy="1014761"/>
          </a:xfrm>
        </p:spPr>
        <p:txBody>
          <a:bodyPr/>
          <a:lstStyle/>
          <a:p>
            <a:r>
              <a:rPr lang="en-US" b="1" i="1" dirty="0" smtClean="0">
                <a:solidFill>
                  <a:srgbClr val="FF0000"/>
                </a:solidFill>
              </a:rPr>
              <a:t>HOME PAGE - </a:t>
            </a:r>
            <a:r>
              <a:rPr lang="en-US" b="1" i="1" dirty="0" err="1" smtClean="0">
                <a:solidFill>
                  <a:srgbClr val="FF0000"/>
                </a:solidFill>
              </a:rPr>
              <a:t>www.stephenbrookfield.com</a:t>
            </a:r>
            <a:endParaRPr lang="en-US" dirty="0"/>
          </a:p>
        </p:txBody>
      </p:sp>
      <p:sp>
        <p:nvSpPr>
          <p:cNvPr id="3" name="Content Placeholder 2"/>
          <p:cNvSpPr>
            <a:spLocks noGrp="1"/>
          </p:cNvSpPr>
          <p:nvPr>
            <p:ph idx="1"/>
          </p:nvPr>
        </p:nvSpPr>
        <p:spPr>
          <a:xfrm>
            <a:off x="838200" y="1092820"/>
            <a:ext cx="10515600" cy="5084143"/>
          </a:xfrm>
          <a:solidFill>
            <a:schemeClr val="accent6">
              <a:lumMod val="20000"/>
              <a:lumOff val="80000"/>
            </a:schemeClr>
          </a:solidFill>
        </p:spPr>
        <p:txBody>
          <a:bodyPr>
            <a:normAutofit lnSpcReduction="10000"/>
          </a:bodyPr>
          <a:lstStyle/>
          <a:p>
            <a:r>
              <a:rPr lang="en-US" dirty="0" smtClean="0"/>
              <a:t>My home page is open access so if you want to find out more about any of the exercises or activities I mention go to the page and click on the ‘Resources’ link.</a:t>
            </a:r>
          </a:p>
          <a:p>
            <a:r>
              <a:rPr lang="en-US" dirty="0" smtClean="0"/>
              <a:t>Scroll down &amp; you will find multiple PDF files of workshop packets stuffed with activities or power point files.</a:t>
            </a:r>
          </a:p>
          <a:p>
            <a:r>
              <a:rPr lang="en-US" dirty="0" smtClean="0"/>
              <a:t>You do not need to ask my permission to use any of these resources. If they’re useful then please try them out and adapt them to your context.</a:t>
            </a:r>
          </a:p>
          <a:p>
            <a:r>
              <a:rPr lang="en-US" b="1" i="1" dirty="0" smtClean="0"/>
              <a:t>To follow along today or retrieve these slides later click on the ‘Resources’ link at the top right of page. This presentation is the 1st power point listed.</a:t>
            </a:r>
          </a:p>
          <a:p>
            <a:pPr algn="ctr"/>
            <a:r>
              <a:rPr lang="en-US" sz="5400" dirty="0" smtClean="0">
                <a:solidFill>
                  <a:srgbClr val="FF0000"/>
                </a:solidFill>
                <a:hlinkClick r:id="rId2"/>
              </a:rPr>
              <a:t>www.stephenbrookfield.com</a:t>
            </a:r>
            <a:endParaRPr lang="en-US" sz="5400" dirty="0" smtClean="0">
              <a:solidFill>
                <a:srgbClr val="FF0000"/>
              </a:solidFill>
            </a:endParaRPr>
          </a:p>
        </p:txBody>
      </p:sp>
    </p:spTree>
    <p:extLst>
      <p:ext uri="{BB962C8B-B14F-4D97-AF65-F5344CB8AC3E}">
        <p14:creationId xmlns:p14="http://schemas.microsoft.com/office/powerpoint/2010/main" val="120001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Behaviors of “Good Whites” </a:t>
            </a:r>
            <a:endParaRPr lang="en-US" dirty="0"/>
          </a:p>
        </p:txBody>
      </p:sp>
      <p:sp>
        <p:nvSpPr>
          <p:cNvPr id="3" name="Content Placeholder 2"/>
          <p:cNvSpPr>
            <a:spLocks noGrp="1"/>
          </p:cNvSpPr>
          <p:nvPr>
            <p:ph idx="1"/>
          </p:nvPr>
        </p:nvSpPr>
        <p:spPr>
          <a:xfrm>
            <a:off x="838200" y="1933149"/>
            <a:ext cx="10515600" cy="4489953"/>
          </a:xfrm>
          <a:solidFill>
            <a:schemeClr val="accent5">
              <a:lumMod val="20000"/>
              <a:lumOff val="80000"/>
            </a:schemeClr>
          </a:solidFill>
        </p:spPr>
        <p:txBody>
          <a:bodyPr>
            <a:normAutofit fontScale="92500" lnSpcReduction="20000"/>
          </a:bodyPr>
          <a:lstStyle/>
          <a:p>
            <a:r>
              <a:rPr lang="en-US" dirty="0" smtClean="0"/>
              <a:t>When confronted with examples of their learned racism, good whites will vigorously deny any racist intent, claim they have been misunderstood, are acting innocently, &amp; are being unfairly accused</a:t>
            </a:r>
          </a:p>
          <a:p>
            <a:r>
              <a:rPr lang="en-US" dirty="0" smtClean="0"/>
              <a:t>Will become defensive &amp; immediately seek to explain to people of color the “real” meaning of their behavior</a:t>
            </a:r>
          </a:p>
          <a:p>
            <a:r>
              <a:rPr lang="en-US" dirty="0" smtClean="0"/>
              <a:t>Will resist “sitting with” the reality that they have learned racism &amp; white supremacy throughout their lives &amp; carry those viruses</a:t>
            </a:r>
          </a:p>
          <a:p>
            <a:r>
              <a:rPr lang="en-US" dirty="0" smtClean="0"/>
              <a:t>Will accuse people of color of imagining things, seeing racism where it doesn’t exist, &amp; denying the validity of whites’ experience</a:t>
            </a:r>
          </a:p>
          <a:p>
            <a:r>
              <a:rPr lang="en-US" dirty="0" smtClean="0"/>
              <a:t>Will come to each other’s defense in multi-racial discussions</a:t>
            </a:r>
          </a:p>
          <a:p>
            <a:r>
              <a:rPr lang="en-US" dirty="0" smtClean="0"/>
              <a:t>I know this because these are all of my learned behaviors </a:t>
            </a:r>
            <a:r>
              <a:rPr lang="en-US" sz="2000" dirty="0" smtClean="0"/>
              <a:t>   </a:t>
            </a:r>
          </a:p>
          <a:p>
            <a:r>
              <a:rPr lang="en-US" sz="1700" dirty="0" smtClean="0"/>
              <a:t>                    (Robin </a:t>
            </a:r>
            <a:r>
              <a:rPr lang="en-US" sz="1700" dirty="0" err="1" smtClean="0"/>
              <a:t>DiAngelo</a:t>
            </a:r>
            <a:r>
              <a:rPr lang="en-US" sz="1700" dirty="0" smtClean="0"/>
              <a:t>. 2018. </a:t>
            </a:r>
            <a:r>
              <a:rPr lang="en-US" sz="1700" i="1" dirty="0" smtClean="0"/>
              <a:t>White fragility. Boston: Beacon</a:t>
            </a:r>
            <a:r>
              <a:rPr lang="en-US" sz="1700" dirty="0" smtClean="0"/>
              <a:t>  Shannon Sullivan 2014 </a:t>
            </a:r>
            <a:r>
              <a:rPr lang="en-US" sz="1700" i="1" dirty="0" smtClean="0"/>
              <a:t>Good </a:t>
            </a:r>
            <a:r>
              <a:rPr lang="en-US" sz="1700" i="1" dirty="0"/>
              <a:t>w</a:t>
            </a:r>
            <a:r>
              <a:rPr lang="en-US" sz="1700" i="1" dirty="0" smtClean="0"/>
              <a:t>hite people </a:t>
            </a:r>
            <a:r>
              <a:rPr lang="en-US" sz="1700" dirty="0" smtClean="0"/>
              <a:t>SUNY)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6955" y="122663"/>
            <a:ext cx="1696845" cy="1702962"/>
          </a:xfrm>
          <a:prstGeom prst="rect">
            <a:avLst/>
          </a:prstGeom>
        </p:spPr>
      </p:pic>
    </p:spTree>
    <p:extLst>
      <p:ext uri="{BB962C8B-B14F-4D97-AF65-F5344CB8AC3E}">
        <p14:creationId xmlns:p14="http://schemas.microsoft.com/office/powerpoint/2010/main" val="23676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7648"/>
            <a:ext cx="3847171" cy="4951141"/>
          </a:xfrm>
        </p:spPr>
        <p:txBody>
          <a:bodyPr>
            <a:normAutofit/>
          </a:bodyPr>
          <a:lstStyle/>
          <a:p>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Hard </a:t>
            </a:r>
            <a:r>
              <a:rPr lang="en-US" b="1" i="1" dirty="0" smtClean="0">
                <a:solidFill>
                  <a:srgbClr val="FF0000"/>
                </a:solidFill>
              </a:rPr>
              <a:t>Truths I’ve Learned as a White Instructor</a:t>
            </a:r>
            <a:endParaRPr lang="en-US" dirty="0"/>
          </a:p>
        </p:txBody>
      </p:sp>
      <p:sp>
        <p:nvSpPr>
          <p:cNvPr id="3" name="Content Placeholder 2"/>
          <p:cNvSpPr>
            <a:spLocks noGrp="1"/>
          </p:cNvSpPr>
          <p:nvPr>
            <p:ph idx="1"/>
          </p:nvPr>
        </p:nvSpPr>
        <p:spPr>
          <a:xfrm>
            <a:off x="3958683" y="223024"/>
            <a:ext cx="8095785" cy="6545766"/>
          </a:xfrm>
          <a:solidFill>
            <a:schemeClr val="accent4">
              <a:lumMod val="20000"/>
              <a:lumOff val="80000"/>
            </a:schemeClr>
          </a:solidFill>
        </p:spPr>
        <p:txBody>
          <a:bodyPr>
            <a:normAutofit fontScale="92500" lnSpcReduction="20000"/>
          </a:bodyPr>
          <a:lstStyle/>
          <a:p>
            <a:r>
              <a:rPr lang="en-US" dirty="0" smtClean="0"/>
              <a:t>I MUST call out racist behavior (including in myself) as soon as I see it. If I don’t I will have no credibility in the eyes of students and colleagues of color.</a:t>
            </a:r>
          </a:p>
          <a:p>
            <a:r>
              <a:rPr lang="en-US" dirty="0" smtClean="0"/>
              <a:t>I MUST assume that for students and colleagues of color EVERYTHING is seen through the lens of race. For them, NOTHING is “race free”.</a:t>
            </a:r>
          </a:p>
          <a:p>
            <a:r>
              <a:rPr lang="en-US" dirty="0" smtClean="0"/>
              <a:t>I MUST acknowledge my own racist behavior when it’s pointed out to me – not try to ‘explain’ it away, not protest my innocence: I must regard it as truth.</a:t>
            </a:r>
          </a:p>
          <a:p>
            <a:r>
              <a:rPr lang="en-US" dirty="0" smtClean="0"/>
              <a:t>I MUST NEVER try to talk people of color “out of” their testimony of racism.</a:t>
            </a:r>
          </a:p>
          <a:p>
            <a:r>
              <a:rPr lang="en-US" dirty="0" smtClean="0"/>
              <a:t>I MUST NEVER invoke “being respectful” or “seeing all sides of this” as a way to avoid painful truths about my own socialization &amp; learning of racism.</a:t>
            </a:r>
          </a:p>
          <a:p>
            <a:r>
              <a:rPr lang="en-US" dirty="0" smtClean="0"/>
              <a:t>I MUST NEVER claim to be an “ally” or anti-racist “friend”.</a:t>
            </a:r>
          </a:p>
          <a:p>
            <a:r>
              <a:rPr lang="en-US" dirty="0" smtClean="0"/>
              <a:t>I MUST NEVER ask people of color to teach me about racism or to tell me what I should do – figuring out what whites should do is OUR responsibility.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863"/>
            <a:ext cx="3958683" cy="3378820"/>
          </a:xfrm>
          <a:prstGeom prst="rect">
            <a:avLst/>
          </a:prstGeom>
        </p:spPr>
      </p:pic>
    </p:spTree>
    <p:extLst>
      <p:ext uri="{BB962C8B-B14F-4D97-AF65-F5344CB8AC3E}">
        <p14:creationId xmlns:p14="http://schemas.microsoft.com/office/powerpoint/2010/main" val="42784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4" y="365125"/>
            <a:ext cx="5519854" cy="6113734"/>
          </a:xfrm>
          <a:solidFill>
            <a:schemeClr val="accent3">
              <a:lumMod val="20000"/>
              <a:lumOff val="80000"/>
            </a:schemeClr>
          </a:solidFill>
        </p:spPr>
        <p:txBody>
          <a:bodyPr>
            <a:normAutofit fontScale="90000"/>
          </a:bodyPr>
          <a:lstStyle/>
          <a:p>
            <a:r>
              <a:rPr lang="en-US" dirty="0" smtClean="0">
                <a:solidFill>
                  <a:srgbClr val="FF0000"/>
                </a:solidFill>
                <a:latin typeface="+mn-lt"/>
              </a:rPr>
              <a:t>MODELING</a:t>
            </a:r>
            <a:r>
              <a:rPr lang="en-US" dirty="0" smtClean="0">
                <a:latin typeface="+mn-lt"/>
              </a:rPr>
              <a:t/>
            </a:r>
            <a:br>
              <a:rPr lang="en-US" dirty="0" smtClean="0">
                <a:latin typeface="+mn-lt"/>
              </a:rPr>
            </a:br>
            <a:r>
              <a:rPr lang="en-US" dirty="0" smtClean="0">
                <a:latin typeface="+mn-lt"/>
              </a:rPr>
              <a:t>We take the lead in modeling disclosure about how our racial identity frames our life, how we struggle to understand  </a:t>
            </a:r>
            <a:r>
              <a:rPr lang="en-US" smtClean="0">
                <a:latin typeface="+mn-lt"/>
              </a:rPr>
              <a:t>&amp; negotiate racism</a:t>
            </a:r>
            <a:r>
              <a:rPr lang="en-US" dirty="0" smtClean="0">
                <a:latin typeface="+mn-lt"/>
              </a:rPr>
              <a:t>, </a:t>
            </a:r>
            <a:r>
              <a:rPr lang="en-US" smtClean="0">
                <a:latin typeface="+mn-lt"/>
              </a:rPr>
              <a:t>how we </a:t>
            </a:r>
            <a:r>
              <a:rPr lang="en-US" dirty="0" smtClean="0">
                <a:latin typeface="+mn-lt"/>
              </a:rPr>
              <a:t>make sense of what’s happening in the wider world</a:t>
            </a:r>
            <a:endParaRPr lang="en-US" dirty="0">
              <a:latin typeface="+mn-lt"/>
            </a:endParaRPr>
          </a:p>
        </p:txBody>
      </p:sp>
      <p:sp>
        <p:nvSpPr>
          <p:cNvPr id="3" name="Content Placeholder 2"/>
          <p:cNvSpPr>
            <a:spLocks noGrp="1"/>
          </p:cNvSpPr>
          <p:nvPr>
            <p:ph idx="1"/>
          </p:nvPr>
        </p:nvSpPr>
        <p:spPr>
          <a:xfrm>
            <a:off x="6110868" y="365125"/>
            <a:ext cx="5754030" cy="6113734"/>
          </a:xfrm>
          <a:solidFill>
            <a:schemeClr val="accent2">
              <a:lumMod val="20000"/>
              <a:lumOff val="80000"/>
            </a:schemeClr>
          </a:solidFill>
        </p:spPr>
        <p:txBody>
          <a:bodyPr>
            <a:normAutofit/>
          </a:bodyPr>
          <a:lstStyle/>
          <a:p>
            <a:r>
              <a:rPr lang="en-US" dirty="0" smtClean="0">
                <a:solidFill>
                  <a:srgbClr val="FF0000"/>
                </a:solidFill>
              </a:rPr>
              <a:t>BRAVE SPACES</a:t>
            </a:r>
          </a:p>
          <a:p>
            <a:r>
              <a:rPr lang="en-US" dirty="0" smtClean="0"/>
              <a:t>It’s our responsibility to prepare students &amp; colleagues for the ‘brave spaces’ they will enter as race is discussed</a:t>
            </a:r>
            <a:r>
              <a:rPr lang="mr-IN" dirty="0" smtClean="0"/>
              <a:t>…</a:t>
            </a:r>
            <a:endParaRPr lang="en-US" dirty="0" smtClean="0"/>
          </a:p>
          <a:p>
            <a:r>
              <a:rPr lang="en-US" dirty="0" smtClean="0"/>
              <a:t>The normality of strong emotions &amp; feelings – anger, frustration, sadness, fatigue, desperation, confusion </a:t>
            </a:r>
          </a:p>
          <a:p>
            <a:r>
              <a:rPr lang="en-US" dirty="0" smtClean="0"/>
              <a:t>The normality of silence as a necessary dynamic of making sense of starkly different realities</a:t>
            </a:r>
          </a:p>
          <a:p>
            <a:r>
              <a:rPr lang="en-US" dirty="0" smtClean="0"/>
              <a:t>The discomfort that lies ahead &amp; that is predictable &amp; ‘normal’</a:t>
            </a:r>
          </a:p>
          <a:p>
            <a:r>
              <a:rPr lang="en-US" dirty="0" smtClean="0"/>
              <a:t>The lack of closure </a:t>
            </a:r>
            <a:endParaRPr lang="en-US" dirty="0"/>
          </a:p>
        </p:txBody>
      </p:sp>
    </p:spTree>
    <p:extLst>
      <p:ext uri="{BB962C8B-B14F-4D97-AF65-F5344CB8AC3E}">
        <p14:creationId xmlns:p14="http://schemas.microsoft.com/office/powerpoint/2010/main" val="165333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738624" cy="869794"/>
          </a:xfrm>
        </p:spPr>
        <p:txBody>
          <a:bodyPr>
            <a:normAutofit/>
          </a:bodyPr>
          <a:lstStyle/>
          <a:p>
            <a:r>
              <a:rPr lang="en-US" b="1" i="1" smtClean="0">
                <a:solidFill>
                  <a:srgbClr val="FF0000"/>
                </a:solidFill>
              </a:rPr>
              <a:t>How to Prepare for Teaching with Race in Mind</a:t>
            </a:r>
            <a:endParaRPr lang="en-US"/>
          </a:p>
        </p:txBody>
      </p:sp>
      <p:sp>
        <p:nvSpPr>
          <p:cNvPr id="3" name="Content Placeholder 2"/>
          <p:cNvSpPr>
            <a:spLocks noGrp="1"/>
          </p:cNvSpPr>
          <p:nvPr>
            <p:ph idx="1"/>
          </p:nvPr>
        </p:nvSpPr>
        <p:spPr>
          <a:xfrm>
            <a:off x="1" y="869796"/>
            <a:ext cx="12110223" cy="5988204"/>
          </a:xfrm>
        </p:spPr>
        <p:txBody>
          <a:bodyPr>
            <a:normAutofit/>
          </a:bodyPr>
          <a:lstStyle/>
          <a:p>
            <a:r>
              <a:rPr lang="en-US" dirty="0" smtClean="0"/>
              <a:t>Lose Your Desire/Expectation to Be Perfect</a:t>
            </a:r>
          </a:p>
          <a:p>
            <a:r>
              <a:rPr lang="en-US" dirty="0" smtClean="0">
                <a:solidFill>
                  <a:srgbClr val="FF0000"/>
                </a:solidFill>
              </a:rPr>
              <a:t>       </a:t>
            </a:r>
            <a:r>
              <a:rPr lang="en-US" dirty="0" smtClean="0">
                <a:solidFill>
                  <a:srgbClr val="00B050"/>
                </a:solidFill>
              </a:rPr>
              <a:t>Send Round Introductory Reading/Viewing*</a:t>
            </a:r>
          </a:p>
          <a:p>
            <a:r>
              <a:rPr lang="en-US" dirty="0" smtClean="0">
                <a:solidFill>
                  <a:srgbClr val="FF0000"/>
                </a:solidFill>
              </a:rPr>
              <a:t>             </a:t>
            </a:r>
            <a:r>
              <a:rPr lang="en-US" dirty="0" smtClean="0">
                <a:solidFill>
                  <a:srgbClr val="0070C0"/>
                </a:solidFill>
              </a:rPr>
              <a:t>Take the Emotional Temperature –</a:t>
            </a:r>
            <a:r>
              <a:rPr lang="en-US" dirty="0" err="1" smtClean="0">
                <a:solidFill>
                  <a:srgbClr val="0070C0"/>
                </a:solidFill>
              </a:rPr>
              <a:t>sli.do</a:t>
            </a:r>
            <a:r>
              <a:rPr lang="en-US" dirty="0" smtClean="0">
                <a:solidFill>
                  <a:srgbClr val="0070C0"/>
                </a:solidFill>
              </a:rPr>
              <a:t>, Mood Meter</a:t>
            </a:r>
          </a:p>
          <a:p>
            <a:r>
              <a:rPr lang="en-US" dirty="0" smtClean="0">
                <a:solidFill>
                  <a:srgbClr val="FF0000"/>
                </a:solidFill>
              </a:rPr>
              <a:t>                    Begin By Modeling Self-Disclosure</a:t>
            </a:r>
          </a:p>
          <a:p>
            <a:r>
              <a:rPr lang="en-US" dirty="0" smtClean="0">
                <a:solidFill>
                  <a:srgbClr val="FF0000"/>
                </a:solidFill>
              </a:rPr>
              <a:t>                           </a:t>
            </a:r>
            <a:r>
              <a:rPr lang="en-US" dirty="0" smtClean="0">
                <a:solidFill>
                  <a:srgbClr val="7030A0"/>
                </a:solidFill>
              </a:rPr>
              <a:t>Introduce the Concept of Brave Space</a:t>
            </a:r>
          </a:p>
          <a:p>
            <a:r>
              <a:rPr lang="en-US" dirty="0" smtClean="0">
                <a:solidFill>
                  <a:srgbClr val="FF0000"/>
                </a:solidFill>
              </a:rPr>
              <a:t>                                    </a:t>
            </a:r>
            <a:r>
              <a:rPr lang="en-US" dirty="0" smtClean="0">
                <a:solidFill>
                  <a:srgbClr val="00B050"/>
                </a:solidFill>
              </a:rPr>
              <a:t>Use Conversational Protocols to Engage Everyone</a:t>
            </a:r>
          </a:p>
          <a:p>
            <a:r>
              <a:rPr lang="en-US" dirty="0" smtClean="0">
                <a:solidFill>
                  <a:srgbClr val="00B050"/>
                </a:solidFill>
              </a:rPr>
              <a:t>                                    (Circle of Voices, Circular Response, </a:t>
            </a:r>
            <a:r>
              <a:rPr lang="en-US" dirty="0" err="1" smtClean="0">
                <a:solidFill>
                  <a:srgbClr val="00B050"/>
                </a:solidFill>
              </a:rPr>
              <a:t>Bohmian</a:t>
            </a:r>
            <a:r>
              <a:rPr lang="en-US" dirty="0" smtClean="0">
                <a:solidFill>
                  <a:srgbClr val="00B050"/>
                </a:solidFill>
              </a:rPr>
              <a:t>)</a:t>
            </a:r>
          </a:p>
          <a:p>
            <a:r>
              <a:rPr lang="en-US" dirty="0" smtClean="0">
                <a:solidFill>
                  <a:srgbClr val="FF0000"/>
                </a:solidFill>
              </a:rPr>
              <a:t>                                                </a:t>
            </a:r>
            <a:r>
              <a:rPr lang="en-US" dirty="0" smtClean="0"/>
              <a:t>Check In Regularly via Anonymous Channels</a:t>
            </a:r>
          </a:p>
          <a:p>
            <a:r>
              <a:rPr lang="en-US" dirty="0" smtClean="0"/>
              <a:t>                                                 (</a:t>
            </a:r>
            <a:r>
              <a:rPr lang="en-US" dirty="0" err="1" smtClean="0"/>
              <a:t>sli.do</a:t>
            </a:r>
            <a:r>
              <a:rPr lang="en-US" dirty="0" smtClean="0"/>
              <a:t>, </a:t>
            </a:r>
            <a:r>
              <a:rPr lang="en-US" dirty="0" err="1" smtClean="0"/>
              <a:t>backchannelchat.com</a:t>
            </a:r>
            <a:r>
              <a:rPr lang="en-US" dirty="0" smtClean="0"/>
              <a:t>)   </a:t>
            </a:r>
          </a:p>
          <a:p>
            <a:r>
              <a:rPr lang="en-US" sz="1200" dirty="0" smtClean="0">
                <a:solidFill>
                  <a:srgbClr val="00B050"/>
                </a:solidFill>
              </a:rPr>
              <a:t>* </a:t>
            </a:r>
            <a:r>
              <a:rPr lang="en-US" sz="1400" dirty="0" smtClean="0">
                <a:solidFill>
                  <a:srgbClr val="00B050"/>
                </a:solidFill>
              </a:rPr>
              <a:t>Letter to White America (George </a:t>
            </a:r>
            <a:r>
              <a:rPr lang="en-US" sz="1400" dirty="0" err="1" smtClean="0">
                <a:solidFill>
                  <a:srgbClr val="00B050"/>
                </a:solidFill>
              </a:rPr>
              <a:t>Yancy</a:t>
            </a:r>
            <a:r>
              <a:rPr lang="en-US" sz="1200" dirty="0" smtClean="0">
                <a:solidFill>
                  <a:srgbClr val="00B050"/>
                </a:solidFill>
              </a:rPr>
              <a:t>) </a:t>
            </a:r>
            <a:r>
              <a:rPr lang="en-US" sz="1200" dirty="0" smtClean="0">
                <a:hlinkClick r:id="rId2"/>
              </a:rPr>
              <a:t>https://opinionator.blogs.nytimes.com/2015/12/24/dear-white-america/</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What it Means to be American (Color of Fear)</a:t>
            </a:r>
            <a:r>
              <a:rPr lang="en-US" sz="1400" dirty="0" smtClean="0">
                <a:solidFill>
                  <a:srgbClr val="FF0000"/>
                </a:solidFill>
              </a:rPr>
              <a:t> </a:t>
            </a:r>
            <a:r>
              <a:rPr lang="en-US" sz="1200" dirty="0" smtClean="0">
                <a:hlinkClick r:id="rId3"/>
              </a:rPr>
              <a:t>https://www.youtube.com/watch?time_continue=3&amp;v=2nmhAJYxFT4&amp;feature=emb_logo</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Conversations on Race (New York Times</a:t>
            </a:r>
            <a:r>
              <a:rPr lang="en-US" sz="1200" dirty="0" smtClean="0">
                <a:solidFill>
                  <a:srgbClr val="00B050"/>
                </a:solidFill>
              </a:rPr>
              <a:t>) </a:t>
            </a:r>
            <a:r>
              <a:rPr lang="en-US" sz="1200" dirty="0" smtClean="0">
                <a:hlinkClick r:id="rId4"/>
              </a:rPr>
              <a:t>https://www.nytimes.com/interactive/projects/your-stories/conversations-on-race</a:t>
            </a:r>
            <a:r>
              <a:rPr lang="en-US" sz="1200" dirty="0" smtClean="0"/>
              <a:t> </a:t>
            </a:r>
          </a:p>
          <a:p>
            <a:r>
              <a:rPr lang="en-US" sz="1200" dirty="0" smtClean="0">
                <a:solidFill>
                  <a:srgbClr val="00B050"/>
                </a:solidFill>
              </a:rPr>
              <a:t>* How Can We Win (Kimberly Latrice Jones)</a:t>
            </a:r>
            <a:r>
              <a:rPr lang="en-US" sz="1200" dirty="0" smtClean="0">
                <a:solidFill>
                  <a:srgbClr val="00B050"/>
                </a:solidFill>
                <a:hlinkClick r:id="rId3"/>
              </a:rPr>
              <a:t> </a:t>
            </a:r>
            <a:r>
              <a:rPr lang="en-US" sz="1200" dirty="0" smtClean="0">
                <a:hlinkClick r:id="rId5"/>
              </a:rPr>
              <a:t>https://www.youtube.com/watch?v=ZkedkvNn5V0</a:t>
            </a:r>
            <a:r>
              <a:rPr lang="en-US" sz="1200" dirty="0" smtClean="0">
                <a:solidFill>
                  <a:srgbClr val="FF0000"/>
                </a:solidFill>
              </a:rPr>
              <a:t>                 </a:t>
            </a:r>
          </a:p>
        </p:txBody>
      </p:sp>
    </p:spTree>
    <p:extLst>
      <p:ext uri="{BB962C8B-B14F-4D97-AF65-F5344CB8AC3E}">
        <p14:creationId xmlns:p14="http://schemas.microsoft.com/office/powerpoint/2010/main" val="1276232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2" y="4360126"/>
            <a:ext cx="2821257" cy="2386361"/>
          </a:xfrm>
        </p:spPr>
        <p:txBody>
          <a:bodyPr>
            <a:normAutofit/>
          </a:bodyPr>
          <a:lstStyle/>
          <a:p>
            <a:r>
              <a:rPr lang="en-US" b="1" i="1" dirty="0" smtClean="0">
                <a:solidFill>
                  <a:srgbClr val="FF0000"/>
                </a:solidFill>
                <a:latin typeface="+mn-lt"/>
              </a:rPr>
              <a:t>So where do we go from here?</a:t>
            </a:r>
            <a:endParaRPr lang="en-US" dirty="0">
              <a:latin typeface="+mn-lt"/>
            </a:endParaRPr>
          </a:p>
        </p:txBody>
      </p:sp>
      <p:sp>
        <p:nvSpPr>
          <p:cNvPr id="3" name="Content Placeholder 2"/>
          <p:cNvSpPr>
            <a:spLocks noGrp="1"/>
          </p:cNvSpPr>
          <p:nvPr>
            <p:ph idx="1"/>
          </p:nvPr>
        </p:nvSpPr>
        <p:spPr>
          <a:xfrm>
            <a:off x="3133493" y="100362"/>
            <a:ext cx="5898996" cy="6646126"/>
          </a:xfrm>
          <a:solidFill>
            <a:schemeClr val="accent6">
              <a:lumMod val="20000"/>
              <a:lumOff val="80000"/>
            </a:schemeClr>
          </a:solidFill>
        </p:spPr>
        <p:txBody>
          <a:bodyPr>
            <a:normAutofit fontScale="92500" lnSpcReduction="10000"/>
          </a:bodyPr>
          <a:lstStyle/>
          <a:p>
            <a:r>
              <a:rPr lang="en-US" dirty="0" smtClean="0"/>
              <a:t>Understand that calling out racism is the responsibility of whites – don’t wait for BIPOC to be the first to raise these issues</a:t>
            </a:r>
          </a:p>
          <a:p>
            <a:r>
              <a:rPr lang="en-US" dirty="0" smtClean="0"/>
              <a:t>Don’t wait for people of color to say they’re uncomfortable with something – if you have any unease, name it</a:t>
            </a:r>
          </a:p>
          <a:p>
            <a:r>
              <a:rPr lang="en-US" dirty="0" smtClean="0"/>
              <a:t>Work on naming racism as LEARNED behavior – not as an individual soul flaw or inherent lack of humanity, empathy, compassion </a:t>
            </a:r>
          </a:p>
          <a:p>
            <a:r>
              <a:rPr lang="en-US" dirty="0" smtClean="0"/>
              <a:t>Strive to model anti-racist awareness in your own contributions</a:t>
            </a:r>
          </a:p>
          <a:p>
            <a:r>
              <a:rPr lang="en-US" dirty="0" smtClean="0"/>
              <a:t>Understand white privilege/power as an unconscious phenomenon – as not having to worry about how your race makes things difficult for you &amp; anticipate how to negotiate barriers &amp; survive emotionally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8" y="640575"/>
            <a:ext cx="2463800" cy="3289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153" y="2285225"/>
            <a:ext cx="2857500" cy="2857500"/>
          </a:xfrm>
          <a:prstGeom prst="rect">
            <a:avLst/>
          </a:prstGeom>
        </p:spPr>
      </p:pic>
    </p:spTree>
    <p:extLst>
      <p:ext uri="{BB962C8B-B14F-4D97-AF65-F5344CB8AC3E}">
        <p14:creationId xmlns:p14="http://schemas.microsoft.com/office/powerpoint/2010/main" val="1974793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77" y="4616605"/>
            <a:ext cx="3111190" cy="1795346"/>
          </a:xfrm>
        </p:spPr>
        <p:txBody>
          <a:bodyPr>
            <a:normAutofit fontScale="90000"/>
          </a:bodyPr>
          <a:lstStyle/>
          <a:p>
            <a:pPr algn="ctr"/>
            <a:r>
              <a:rPr lang="en-US" b="1" i="1" dirty="0">
                <a:solidFill>
                  <a:srgbClr val="FF0000"/>
                </a:solidFill>
              </a:rPr>
              <a:t>So where do we go from here?</a:t>
            </a:r>
            <a:endParaRPr lang="en-US" dirty="0"/>
          </a:p>
        </p:txBody>
      </p:sp>
      <p:sp>
        <p:nvSpPr>
          <p:cNvPr id="3" name="Content Placeholder 2"/>
          <p:cNvSpPr>
            <a:spLocks noGrp="1"/>
          </p:cNvSpPr>
          <p:nvPr>
            <p:ph idx="1"/>
          </p:nvPr>
        </p:nvSpPr>
        <p:spPr>
          <a:xfrm>
            <a:off x="3345367" y="546410"/>
            <a:ext cx="6545765" cy="5977053"/>
          </a:xfrm>
          <a:solidFill>
            <a:schemeClr val="accent6">
              <a:lumMod val="20000"/>
              <a:lumOff val="80000"/>
            </a:schemeClr>
          </a:solidFill>
        </p:spPr>
        <p:txBody>
          <a:bodyPr>
            <a:normAutofit/>
          </a:bodyPr>
          <a:lstStyle/>
          <a:p>
            <a:r>
              <a:rPr lang="en-US" dirty="0"/>
              <a:t>Don’t expect gratitude or thanks – you’re just doing the right thing</a:t>
            </a:r>
          </a:p>
          <a:p>
            <a:r>
              <a:rPr lang="en-US" dirty="0"/>
              <a:t>Don’t preach at, or disdain, those you regard as “less enlightened”</a:t>
            </a:r>
          </a:p>
          <a:p>
            <a:r>
              <a:rPr lang="en-US" dirty="0"/>
              <a:t>Don’t set up people to “confess” &amp; then grant absolution </a:t>
            </a:r>
          </a:p>
          <a:p>
            <a:r>
              <a:rPr lang="en-US" dirty="0"/>
              <a:t>Don’t stay silent in multiracial discussions </a:t>
            </a:r>
          </a:p>
          <a:p>
            <a:r>
              <a:rPr lang="en-US" dirty="0"/>
              <a:t>Do assume you’ll say the “wrong” thing &amp; leave feeling you messed up</a:t>
            </a:r>
          </a:p>
          <a:p>
            <a:r>
              <a:rPr lang="en-US" dirty="0"/>
              <a:t>For White faculty strive to act as allies – but watch out for making a big deal out of publicly declaring yourself an ally to BIPOC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22" y="885903"/>
            <a:ext cx="2463800" cy="3289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2106186"/>
            <a:ext cx="2300869" cy="2857500"/>
          </a:xfrm>
          <a:prstGeom prst="rect">
            <a:avLst/>
          </a:prstGeom>
        </p:spPr>
      </p:pic>
    </p:spTree>
    <p:extLst>
      <p:ext uri="{BB962C8B-B14F-4D97-AF65-F5344CB8AC3E}">
        <p14:creationId xmlns:p14="http://schemas.microsoft.com/office/powerpoint/2010/main" val="81673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90" y="365125"/>
            <a:ext cx="6612673" cy="5811837"/>
          </a:xfrm>
          <a:solidFill>
            <a:schemeClr val="accent2">
              <a:lumMod val="20000"/>
              <a:lumOff val="80000"/>
            </a:schemeClr>
          </a:solidFill>
        </p:spPr>
        <p:txBody>
          <a:bodyPr>
            <a:normAutofit/>
          </a:bodyPr>
          <a:lstStyle/>
          <a:p>
            <a:pPr algn="ctr"/>
            <a:r>
              <a:rPr lang="en-US" sz="6600" dirty="0" smtClean="0">
                <a:latin typeface="+mn-lt"/>
              </a:rPr>
              <a:t>Q &amp; A</a:t>
            </a:r>
            <a:r>
              <a:rPr lang="en-US" sz="4000" dirty="0" smtClean="0">
                <a:latin typeface="+mn-lt"/>
              </a:rPr>
              <a:t/>
            </a:r>
            <a:br>
              <a:rPr lang="en-US" sz="4000" dirty="0" smtClean="0">
                <a:latin typeface="+mn-lt"/>
              </a:rPr>
            </a:br>
            <a:r>
              <a:rPr lang="en-US" sz="4000" dirty="0" smtClean="0">
                <a:latin typeface="+mn-lt"/>
              </a:rPr>
              <a:t/>
            </a:r>
            <a:br>
              <a:rPr lang="en-US" sz="4000" dirty="0" smtClean="0">
                <a:latin typeface="+mn-lt"/>
              </a:rPr>
            </a:br>
            <a:r>
              <a:rPr lang="en-US" sz="3200" dirty="0" smtClean="0">
                <a:latin typeface="+mn-lt"/>
              </a:rPr>
              <a:t>Please go to </a:t>
            </a:r>
            <a:r>
              <a:rPr lang="en-US" sz="4800" b="1" i="1" dirty="0" err="1" smtClean="0">
                <a:solidFill>
                  <a:srgbClr val="FF0000"/>
                </a:solidFill>
                <a:latin typeface="+mn-lt"/>
              </a:rPr>
              <a:t>sli.do</a:t>
            </a:r>
            <a:r>
              <a:rPr lang="en-US" sz="3200" b="1" i="1" dirty="0">
                <a:solidFill>
                  <a:srgbClr val="FF0000"/>
                </a:solidFill>
                <a:latin typeface="+mn-lt"/>
              </a:rPr>
              <a:t/>
            </a:r>
            <a:br>
              <a:rPr lang="en-US" sz="3200" b="1" i="1" dirty="0">
                <a:solidFill>
                  <a:srgbClr val="FF0000"/>
                </a:solidFill>
                <a:latin typeface="+mn-lt"/>
              </a:rPr>
            </a:br>
            <a:r>
              <a:rPr lang="en-US" sz="3200" dirty="0">
                <a:latin typeface="+mn-lt"/>
              </a:rPr>
              <a:t>Enter code: </a:t>
            </a:r>
            <a:r>
              <a:rPr lang="en-US" sz="5400" b="1" dirty="0">
                <a:solidFill>
                  <a:srgbClr val="FF0000"/>
                </a:solidFill>
                <a:latin typeface="+mn-lt"/>
              </a:rPr>
              <a:t>779413</a:t>
            </a:r>
            <a:r>
              <a:rPr lang="en-US" sz="3200" dirty="0">
                <a:latin typeface="+mn-lt"/>
              </a:rPr>
              <a:t/>
            </a:r>
            <a:br>
              <a:rPr lang="en-US" sz="3200" dirty="0">
                <a:latin typeface="+mn-lt"/>
              </a:rPr>
            </a:br>
            <a:r>
              <a:rPr lang="en-US" sz="3200" dirty="0">
                <a:latin typeface="+mn-lt"/>
              </a:rPr>
              <a:t>(Or use the QR code opposite on your smart phone)</a:t>
            </a:r>
            <a:br>
              <a:rPr lang="en-US" sz="3200" dirty="0">
                <a:latin typeface="+mn-lt"/>
              </a:rPr>
            </a:br>
            <a:r>
              <a:rPr lang="en-US" sz="3200" dirty="0">
                <a:latin typeface="+mn-lt"/>
              </a:rPr>
              <a:t/>
            </a:r>
            <a:br>
              <a:rPr lang="en-US" sz="3200" dirty="0">
                <a:latin typeface="+mn-lt"/>
              </a:rPr>
            </a:br>
            <a:r>
              <a:rPr lang="en-US" sz="3200" dirty="0" smtClean="0">
                <a:latin typeface="+mn-lt"/>
              </a:rPr>
              <a:t>Post any questions you have to </a:t>
            </a:r>
            <a:r>
              <a:rPr lang="en-US" sz="3200" dirty="0" err="1" smtClean="0">
                <a:latin typeface="+mn-lt"/>
              </a:rPr>
              <a:t>sli.do</a:t>
            </a:r>
            <a:r>
              <a:rPr lang="en-US" sz="3200" dirty="0">
                <a:latin typeface="+mn-lt"/>
              </a:rPr>
              <a:t/>
            </a:r>
            <a:br>
              <a:rPr lang="en-US" sz="3200" dirty="0">
                <a:latin typeface="+mn-lt"/>
              </a:rPr>
            </a:br>
            <a:r>
              <a:rPr lang="en-US" sz="3200" dirty="0">
                <a:latin typeface="+mn-lt"/>
              </a:rPr>
              <a:t/>
            </a:r>
            <a:br>
              <a:rPr lang="en-US" sz="3200" dirty="0">
                <a:latin typeface="+mn-lt"/>
              </a:rPr>
            </a:b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3452" y="2450015"/>
            <a:ext cx="3251200" cy="3251200"/>
          </a:xfrm>
        </p:spPr>
      </p:pic>
    </p:spTree>
    <p:extLst>
      <p:ext uri="{BB962C8B-B14F-4D97-AF65-F5344CB8AC3E}">
        <p14:creationId xmlns:p14="http://schemas.microsoft.com/office/powerpoint/2010/main" val="950816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Breakout Room Session</a:t>
            </a:r>
            <a:endParaRPr lang="en-US" dirty="0"/>
          </a:p>
        </p:txBody>
      </p:sp>
      <p:sp>
        <p:nvSpPr>
          <p:cNvPr id="3" name="Content Placeholder 2"/>
          <p:cNvSpPr>
            <a:spLocks noGrp="1"/>
          </p:cNvSpPr>
          <p:nvPr>
            <p:ph idx="1"/>
          </p:nvPr>
        </p:nvSpPr>
        <p:spPr>
          <a:solidFill>
            <a:schemeClr val="accent6">
              <a:lumMod val="20000"/>
              <a:lumOff val="80000"/>
            </a:schemeClr>
          </a:solidFill>
        </p:spPr>
        <p:txBody>
          <a:bodyPr>
            <a:normAutofit fontScale="92500" lnSpcReduction="10000"/>
          </a:bodyPr>
          <a:lstStyle/>
          <a:p>
            <a:r>
              <a:rPr lang="en-US" dirty="0" smtClean="0"/>
              <a:t>Here we will try a beginning protocol that is adaptable across both online &amp; face-to-face contexts – </a:t>
            </a:r>
            <a:r>
              <a:rPr lang="en-US" b="1" dirty="0" smtClean="0">
                <a:solidFill>
                  <a:srgbClr val="7030A0"/>
                </a:solidFill>
              </a:rPr>
              <a:t>the Circle of Voices</a:t>
            </a:r>
          </a:p>
          <a:p>
            <a:r>
              <a:rPr lang="en-US" dirty="0" smtClean="0"/>
              <a:t>Please follow the protocol. We will work in groups of 5.</a:t>
            </a:r>
          </a:p>
          <a:p>
            <a:r>
              <a:rPr lang="en-US" dirty="0" smtClean="0"/>
              <a:t>The question</a:t>
            </a:r>
            <a:r>
              <a:rPr lang="mr-IN" dirty="0" smtClean="0"/>
              <a:t>…</a:t>
            </a:r>
            <a:r>
              <a:rPr lang="en-US" dirty="0" smtClean="0"/>
              <a:t>. </a:t>
            </a:r>
          </a:p>
          <a:p>
            <a:pPr algn="ctr"/>
            <a:r>
              <a:rPr lang="en-US" sz="4400" i="1" dirty="0" smtClean="0">
                <a:solidFill>
                  <a:srgbClr val="FF0000"/>
                </a:solidFill>
              </a:rPr>
              <a:t>What are the most effective approaches, activities &amp;/or exercises that you have enacted yourself, or seen colleagues implement, to incorporate racial analysis &amp; questions of racial identity into the curriculum &amp; classroom?  </a:t>
            </a:r>
            <a:endParaRPr lang="en-US" sz="4400" i="1" dirty="0">
              <a:solidFill>
                <a:srgbClr val="FF0000"/>
              </a:solidFill>
            </a:endParaRPr>
          </a:p>
        </p:txBody>
      </p:sp>
    </p:spTree>
    <p:extLst>
      <p:ext uri="{BB962C8B-B14F-4D97-AF65-F5344CB8AC3E}">
        <p14:creationId xmlns:p14="http://schemas.microsoft.com/office/powerpoint/2010/main" val="117500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604810" cy="1690688"/>
          </a:xfrm>
        </p:spPr>
        <p:txBody>
          <a:bodyPr>
            <a:normAutofit/>
          </a:bodyPr>
          <a:lstStyle/>
          <a:p>
            <a:r>
              <a:rPr lang="en-US" sz="4000" b="1" i="1" dirty="0" smtClean="0">
                <a:solidFill>
                  <a:srgbClr val="FF0000"/>
                </a:solidFill>
              </a:rPr>
              <a:t>An equitable small group discussion protocol – the Circle of Voices </a:t>
            </a:r>
            <a:r>
              <a:rPr lang="en-US" dirty="0" smtClean="0"/>
              <a:t/>
            </a:r>
            <a:br>
              <a:rPr lang="en-US" dirty="0" smtClean="0"/>
            </a:br>
            <a:r>
              <a:rPr lang="en-US" sz="1600" dirty="0" smtClean="0"/>
              <a:t>S. </a:t>
            </a:r>
            <a:r>
              <a:rPr lang="en-US" sz="1600" dirty="0"/>
              <a:t>B</a:t>
            </a:r>
            <a:r>
              <a:rPr lang="en-US" sz="1600" dirty="0" smtClean="0"/>
              <a:t>rookfield &amp; S. </a:t>
            </a:r>
            <a:r>
              <a:rPr lang="en-US" sz="1600" dirty="0" err="1" smtClean="0"/>
              <a:t>Preskill</a:t>
            </a:r>
            <a:r>
              <a:rPr lang="en-US" sz="1600" dirty="0" smtClean="0"/>
              <a:t>. 2016. </a:t>
            </a:r>
            <a:r>
              <a:rPr lang="en-US" sz="1600" i="1" dirty="0" smtClean="0"/>
              <a:t>The discussion book: 50 great ways to get people talking</a:t>
            </a:r>
            <a:r>
              <a:rPr lang="en-US" sz="1600" dirty="0" smtClean="0"/>
              <a:t>. Hoboken, NJ: Wiley</a:t>
            </a:r>
            <a:endParaRPr lang="en-US" sz="1600" dirty="0"/>
          </a:p>
        </p:txBody>
      </p:sp>
      <p:sp>
        <p:nvSpPr>
          <p:cNvPr id="3" name="Content Placeholder 2"/>
          <p:cNvSpPr>
            <a:spLocks noGrp="1"/>
          </p:cNvSpPr>
          <p:nvPr>
            <p:ph idx="1"/>
          </p:nvPr>
        </p:nvSpPr>
        <p:spPr>
          <a:xfrm>
            <a:off x="111513" y="1825625"/>
            <a:ext cx="11764536" cy="4909712"/>
          </a:xfrm>
          <a:solidFill>
            <a:schemeClr val="accent4">
              <a:lumMod val="20000"/>
              <a:lumOff val="80000"/>
            </a:schemeClr>
          </a:solidFill>
        </p:spPr>
        <p:txBody>
          <a:bodyPr>
            <a:normAutofit fontScale="92500" lnSpcReduction="10000"/>
          </a:bodyPr>
          <a:lstStyle/>
          <a:p>
            <a:r>
              <a:rPr lang="en-US" dirty="0"/>
              <a:t>(1) </a:t>
            </a:r>
            <a:r>
              <a:rPr lang="en-US" dirty="0" smtClean="0"/>
              <a:t>Begin with a mandatory </a:t>
            </a:r>
            <a:r>
              <a:rPr lang="en-US" dirty="0"/>
              <a:t>1-2 minute silent period for people to think about their response to the question &amp; make written or mental notes</a:t>
            </a:r>
          </a:p>
          <a:p>
            <a:r>
              <a:rPr lang="en-US" dirty="0"/>
              <a:t>(2) G</a:t>
            </a:r>
            <a:r>
              <a:rPr lang="en-US" dirty="0" smtClean="0"/>
              <a:t>o alphabetically (using 1</a:t>
            </a:r>
            <a:r>
              <a:rPr lang="en-US" baseline="30000" dirty="0" smtClean="0"/>
              <a:t>st</a:t>
            </a:r>
            <a:r>
              <a:rPr lang="en-US" dirty="0" smtClean="0"/>
              <a:t> names) </a:t>
            </a:r>
            <a:r>
              <a:rPr lang="en-US" dirty="0"/>
              <a:t>around the group &amp;</a:t>
            </a:r>
            <a:r>
              <a:rPr lang="en-US" dirty="0" smtClean="0"/>
              <a:t> </a:t>
            </a:r>
            <a:r>
              <a:rPr lang="en-US" dirty="0"/>
              <a:t>have each person give their response to the </a:t>
            </a:r>
            <a:r>
              <a:rPr lang="en-US" dirty="0" smtClean="0"/>
              <a:t>question you’ve just thought </a:t>
            </a:r>
            <a:r>
              <a:rPr lang="en-US" dirty="0"/>
              <a:t>about. Each person </a:t>
            </a:r>
            <a:r>
              <a:rPr lang="en-US" dirty="0" smtClean="0"/>
              <a:t>should </a:t>
            </a:r>
            <a:r>
              <a:rPr lang="en-US" dirty="0"/>
              <a:t>keep </a:t>
            </a:r>
            <a:r>
              <a:rPr lang="en-US" dirty="0" smtClean="0"/>
              <a:t>their opening </a:t>
            </a:r>
            <a:r>
              <a:rPr lang="en-US" dirty="0"/>
              <a:t>comments </a:t>
            </a:r>
            <a:r>
              <a:rPr lang="en-US" dirty="0" smtClean="0"/>
              <a:t>to no more than two minutes. </a:t>
            </a:r>
            <a:r>
              <a:rPr lang="en-US" dirty="0"/>
              <a:t>No </a:t>
            </a:r>
            <a:r>
              <a:rPr lang="en-US" dirty="0" smtClean="0"/>
              <a:t>interruptions as each person speaks.</a:t>
            </a:r>
            <a:endParaRPr lang="en-US" dirty="0"/>
          </a:p>
          <a:p>
            <a:r>
              <a:rPr lang="en-US" dirty="0"/>
              <a:t>(3) Once everyone has spoken move into open conversation – anyone can speak at any time &amp; there is no order of contribution. However, try to speak ONLY about what someone ELSE said in the opening round of comments</a:t>
            </a:r>
            <a:r>
              <a:rPr lang="en-US" dirty="0" smtClean="0"/>
              <a:t>. </a:t>
            </a:r>
          </a:p>
          <a:p>
            <a:r>
              <a:rPr lang="en-US" i="1" dirty="0" smtClean="0">
                <a:solidFill>
                  <a:srgbClr val="00B050"/>
                </a:solidFill>
              </a:rPr>
              <a:t>(Ask questions, point out similarities &amp; differences, talk about new ideas you were exposed to, give examples to illustrate what someone said, state the basis of your disagreement with a comment, talk about how a comment led to a new understanding, reference a question or issue someone’s comment raised for you.)</a:t>
            </a:r>
            <a:endParaRPr lang="en-US" i="1" dirty="0">
              <a:solidFill>
                <a:srgbClr val="00B050"/>
              </a:solidFill>
            </a:endParaRPr>
          </a:p>
          <a:p>
            <a:endParaRPr lang="en-US" dirty="0"/>
          </a:p>
        </p:txBody>
      </p:sp>
    </p:spTree>
    <p:extLst>
      <p:ext uri="{BB962C8B-B14F-4D97-AF65-F5344CB8AC3E}">
        <p14:creationId xmlns:p14="http://schemas.microsoft.com/office/powerpoint/2010/main" val="1085520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60" y="365125"/>
            <a:ext cx="7159082" cy="5811838"/>
          </a:xfrm>
          <a:solidFill>
            <a:schemeClr val="accent5">
              <a:lumMod val="20000"/>
              <a:lumOff val="80000"/>
            </a:schemeClr>
          </a:solidFill>
        </p:spPr>
        <p:txBody>
          <a:bodyPr>
            <a:normAutofit fontScale="90000"/>
          </a:bodyPr>
          <a:lstStyle/>
          <a:p>
            <a:r>
              <a:rPr lang="en-US" sz="3100" dirty="0" smtClean="0">
                <a:latin typeface="+mn-lt"/>
              </a:rPr>
              <a:t>Please post questions and issues that arose in your circle of voices conversation to </a:t>
            </a:r>
            <a:r>
              <a:rPr lang="en-US" sz="5300" b="1" dirty="0" err="1" smtClean="0">
                <a:solidFill>
                  <a:srgbClr val="FF0000"/>
                </a:solidFill>
                <a:latin typeface="+mn-lt"/>
              </a:rPr>
              <a:t>sli.do</a:t>
            </a:r>
            <a:r>
              <a:rPr lang="en-US" sz="3100" dirty="0" smtClean="0">
                <a:latin typeface="+mn-lt"/>
              </a:rPr>
              <a:t/>
            </a:r>
            <a:br>
              <a:rPr lang="en-US" sz="3100" dirty="0" smtClean="0">
                <a:latin typeface="+mn-lt"/>
              </a:rPr>
            </a:br>
            <a:r>
              <a:rPr lang="en-US" sz="3100" dirty="0">
                <a:latin typeface="+mn-lt"/>
              </a:rPr>
              <a:t/>
            </a:r>
            <a:br>
              <a:rPr lang="en-US" sz="3100" dirty="0">
                <a:latin typeface="+mn-lt"/>
              </a:rPr>
            </a:br>
            <a:r>
              <a:rPr lang="en-US" sz="3100" dirty="0" smtClean="0">
                <a:latin typeface="+mn-lt"/>
              </a:rPr>
              <a:t>These can be about the circle of voices protocol or about the themes and items that generated conversation</a:t>
            </a:r>
            <a:r>
              <a:rPr lang="en-US" sz="3100" dirty="0">
                <a:latin typeface="+mn-lt"/>
              </a:rPr>
              <a:t/>
            </a:r>
            <a:br>
              <a:rPr lang="en-US" sz="3100" dirty="0">
                <a:latin typeface="+mn-lt"/>
              </a:rPr>
            </a:br>
            <a:r>
              <a:rPr lang="en-US" sz="3100" dirty="0">
                <a:latin typeface="+mn-lt"/>
              </a:rPr>
              <a:t/>
            </a:r>
            <a:br>
              <a:rPr lang="en-US" sz="3100" dirty="0">
                <a:latin typeface="+mn-lt"/>
              </a:rPr>
            </a:br>
            <a:r>
              <a:rPr lang="en-US" sz="3100" dirty="0">
                <a:latin typeface="+mn-lt"/>
              </a:rPr>
              <a:t>Please go to </a:t>
            </a:r>
            <a:r>
              <a:rPr lang="en-US" sz="5300" b="1" i="1" dirty="0" err="1">
                <a:solidFill>
                  <a:srgbClr val="FF0000"/>
                </a:solidFill>
                <a:latin typeface="+mn-lt"/>
              </a:rPr>
              <a:t>sli.do</a:t>
            </a:r>
            <a:r>
              <a:rPr lang="en-US" sz="3600" b="1" i="1" dirty="0">
                <a:solidFill>
                  <a:srgbClr val="FF0000"/>
                </a:solidFill>
                <a:latin typeface="+mn-lt"/>
              </a:rPr>
              <a:t/>
            </a:r>
            <a:br>
              <a:rPr lang="en-US" sz="3600" b="1" i="1" dirty="0">
                <a:solidFill>
                  <a:srgbClr val="FF0000"/>
                </a:solidFill>
                <a:latin typeface="+mn-lt"/>
              </a:rPr>
            </a:br>
            <a:r>
              <a:rPr lang="en-US" sz="3600" dirty="0">
                <a:latin typeface="+mn-lt"/>
              </a:rPr>
              <a:t>Enter code: </a:t>
            </a:r>
            <a:r>
              <a:rPr lang="en-US" sz="6000" b="1" dirty="0">
                <a:solidFill>
                  <a:srgbClr val="FF0000"/>
                </a:solidFill>
                <a:latin typeface="+mn-lt"/>
              </a:rPr>
              <a:t>779413</a:t>
            </a:r>
            <a:r>
              <a:rPr lang="en-US" sz="3600" dirty="0">
                <a:latin typeface="+mn-lt"/>
              </a:rPr>
              <a:t/>
            </a:r>
            <a:br>
              <a:rPr lang="en-US" sz="3600" dirty="0">
                <a:latin typeface="+mn-lt"/>
              </a:rPr>
            </a:br>
            <a:r>
              <a:rPr lang="en-US" sz="3100" dirty="0">
                <a:latin typeface="+mn-lt"/>
              </a:rPr>
              <a:t>(Or use the QR code opposite on your smart phone)</a:t>
            </a:r>
            <a:r>
              <a:rPr lang="en-US" sz="3600" dirty="0"/>
              <a:t/>
            </a:r>
            <a:br>
              <a:rPr lang="en-US" sz="3600" dirty="0"/>
            </a:b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1987" y="2873375"/>
            <a:ext cx="3251200" cy="3251200"/>
          </a:xfrm>
        </p:spPr>
      </p:pic>
    </p:spTree>
    <p:extLst>
      <p:ext uri="{BB962C8B-B14F-4D97-AF65-F5344CB8AC3E}">
        <p14:creationId xmlns:p14="http://schemas.microsoft.com/office/powerpoint/2010/main" val="321215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365126"/>
            <a:ext cx="6947210" cy="6269850"/>
          </a:xfrm>
          <a:solidFill>
            <a:schemeClr val="accent5">
              <a:lumMod val="20000"/>
              <a:lumOff val="80000"/>
            </a:schemeClr>
          </a:solidFill>
        </p:spPr>
        <p:txBody>
          <a:bodyPr>
            <a:noAutofit/>
          </a:bodyPr>
          <a:lstStyle/>
          <a:p>
            <a:r>
              <a:rPr lang="en-US" sz="2800" b="1" dirty="0" smtClean="0">
                <a:solidFill>
                  <a:srgbClr val="FF0000"/>
                </a:solidFill>
                <a:latin typeface="+mn-lt"/>
              </a:rPr>
              <a:t>Situating Myself as a Teacher</a:t>
            </a:r>
            <a:r>
              <a:rPr lang="mr-IN" sz="2800" b="1" dirty="0" smtClean="0">
                <a:solidFill>
                  <a:srgbClr val="FF0000"/>
                </a:solidFill>
                <a:latin typeface="+mn-lt"/>
              </a:rPr>
              <a:t>…</a:t>
            </a:r>
            <a:r>
              <a:rPr lang="en-US" sz="2800" b="1" dirty="0" smtClean="0">
                <a:solidFill>
                  <a:srgbClr val="FF0000"/>
                </a:solidFill>
                <a:latin typeface="+mn-lt"/>
              </a:rPr>
              <a:t/>
            </a:r>
            <a:br>
              <a:rPr lang="en-US" sz="2800" b="1" dirty="0" smtClean="0">
                <a:solidFill>
                  <a:srgbClr val="FF0000"/>
                </a:solidFill>
                <a:latin typeface="+mn-lt"/>
              </a:rPr>
            </a:br>
            <a:r>
              <a:rPr lang="en-US" sz="2800" b="1" dirty="0" smtClean="0">
                <a:solidFill>
                  <a:srgbClr val="FF0000"/>
                </a:solidFill>
                <a:latin typeface="+mn-lt"/>
              </a:rPr>
              <a:t/>
            </a:r>
            <a:br>
              <a:rPr lang="en-US" sz="2800" b="1" dirty="0" smtClean="0">
                <a:solidFill>
                  <a:srgbClr val="FF0000"/>
                </a:solidFill>
                <a:latin typeface="+mn-lt"/>
              </a:rPr>
            </a:br>
            <a:r>
              <a:rPr lang="en-US" sz="2800" b="1" dirty="0" smtClean="0">
                <a:solidFill>
                  <a:srgbClr val="FF0000"/>
                </a:solidFill>
                <a:latin typeface="+mn-lt"/>
              </a:rPr>
              <a:t>History of academic mediocrity </a:t>
            </a:r>
            <a:r>
              <a:rPr lang="en-US" sz="2800" dirty="0" smtClean="0">
                <a:latin typeface="+mn-lt"/>
              </a:rPr>
              <a:t>–failed high school leaving exams, university places cancelled, College of Technology, graduated in bottom half of my class, turned down for graduate study, failed my master’s degree exam – </a:t>
            </a:r>
            <a:r>
              <a:rPr lang="en-US" sz="2800" i="1" dirty="0" smtClean="0">
                <a:latin typeface="+mn-lt"/>
              </a:rPr>
              <a:t>Broadening student-centered assessment measures</a:t>
            </a:r>
            <a:br>
              <a:rPr lang="en-US" sz="2800" i="1" dirty="0" smtClean="0">
                <a:latin typeface="+mn-lt"/>
              </a:rPr>
            </a:br>
            <a:r>
              <a:rPr lang="en-US" sz="2800" i="1" dirty="0" smtClean="0">
                <a:latin typeface="+mn-lt"/>
              </a:rPr>
              <a:t/>
            </a:r>
            <a:br>
              <a:rPr lang="en-US" sz="2800" i="1" dirty="0" smtClean="0">
                <a:latin typeface="+mn-lt"/>
              </a:rPr>
            </a:br>
            <a:r>
              <a:rPr lang="en-US" sz="2800" b="1" dirty="0" smtClean="0">
                <a:solidFill>
                  <a:srgbClr val="FF0000"/>
                </a:solidFill>
                <a:latin typeface="+mn-lt"/>
              </a:rPr>
              <a:t>Watching my doctoral supervisor </a:t>
            </a:r>
            <a:r>
              <a:rPr lang="en-US" sz="2800" dirty="0" smtClean="0">
                <a:latin typeface="+mn-lt"/>
              </a:rPr>
              <a:t>– giving me ‘bad’ inconvenient news in a way that I knew was in my own best interests</a:t>
            </a:r>
            <a:br>
              <a:rPr lang="en-US" sz="2800" dirty="0" smtClean="0">
                <a:latin typeface="+mn-lt"/>
              </a:rPr>
            </a:br>
            <a:r>
              <a:rPr lang="en-US" sz="2800" i="1" dirty="0" smtClean="0">
                <a:latin typeface="+mn-lt"/>
              </a:rPr>
              <a:t>Ethical use of teacher power</a:t>
            </a:r>
            <a:br>
              <a:rPr lang="en-US" sz="2800" i="1" dirty="0" smtClean="0">
                <a:latin typeface="+mn-lt"/>
              </a:rPr>
            </a:br>
            <a:r>
              <a:rPr lang="en-US" sz="2800" i="1" dirty="0" smtClean="0">
                <a:latin typeface="+mn-lt"/>
              </a:rPr>
              <a:t>Relational underpinnings to critical thinking </a:t>
            </a:r>
            <a:br>
              <a:rPr lang="en-US" sz="2800" i="1" dirty="0" smtClean="0">
                <a:latin typeface="+mn-lt"/>
              </a:rPr>
            </a:br>
            <a:r>
              <a:rPr lang="en-US" sz="2800" i="1" dirty="0" smtClean="0">
                <a:latin typeface="+mn-lt"/>
              </a:rPr>
              <a:t>Balancing Credibility &amp; Authenticity</a:t>
            </a:r>
            <a:endParaRPr lang="en-US" sz="2800" dirty="0">
              <a:latin typeface="+mn-lt"/>
            </a:endParaRPr>
          </a:p>
        </p:txBody>
      </p:sp>
      <p:sp>
        <p:nvSpPr>
          <p:cNvPr id="3" name="Content Placeholder 2"/>
          <p:cNvSpPr>
            <a:spLocks noGrp="1"/>
          </p:cNvSpPr>
          <p:nvPr>
            <p:ph idx="1"/>
          </p:nvPr>
        </p:nvSpPr>
        <p:spPr>
          <a:xfrm>
            <a:off x="7616282" y="2497873"/>
            <a:ext cx="4282069" cy="4137102"/>
          </a:xfrm>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444" y="2497873"/>
            <a:ext cx="4932556" cy="4259766"/>
          </a:xfrm>
          <a:prstGeom prst="rect">
            <a:avLst/>
          </a:prstGeom>
        </p:spPr>
      </p:pic>
    </p:spTree>
    <p:extLst>
      <p:ext uri="{BB962C8B-B14F-4D97-AF65-F5344CB8AC3E}">
        <p14:creationId xmlns:p14="http://schemas.microsoft.com/office/powerpoint/2010/main" val="1551102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Breakout </a:t>
            </a:r>
            <a:r>
              <a:rPr lang="en-US" dirty="0"/>
              <a:t>Room Session</a:t>
            </a:r>
          </a:p>
        </p:txBody>
      </p:sp>
      <p:sp>
        <p:nvSpPr>
          <p:cNvPr id="3" name="Content Placeholder 2"/>
          <p:cNvSpPr>
            <a:spLocks noGrp="1"/>
          </p:cNvSpPr>
          <p:nvPr>
            <p:ph idx="1"/>
          </p:nvPr>
        </p:nvSpPr>
        <p:spPr>
          <a:solidFill>
            <a:schemeClr val="accent2">
              <a:lumMod val="20000"/>
              <a:lumOff val="80000"/>
            </a:schemeClr>
          </a:solidFill>
        </p:spPr>
        <p:txBody>
          <a:bodyPr>
            <a:normAutofit fontScale="92500" lnSpcReduction="10000"/>
          </a:bodyPr>
          <a:lstStyle/>
          <a:p>
            <a:r>
              <a:rPr lang="en-US" dirty="0"/>
              <a:t>Here we will try a </a:t>
            </a:r>
            <a:r>
              <a:rPr lang="en-US" dirty="0" smtClean="0"/>
              <a:t>different </a:t>
            </a:r>
            <a:r>
              <a:rPr lang="en-US" dirty="0"/>
              <a:t>protocol that is </a:t>
            </a:r>
            <a:r>
              <a:rPr lang="en-US" dirty="0" smtClean="0"/>
              <a:t>slightly more complex. It is also adaptable </a:t>
            </a:r>
            <a:r>
              <a:rPr lang="en-US" dirty="0"/>
              <a:t>across both online &amp; face-to-face contexts – </a:t>
            </a:r>
            <a:r>
              <a:rPr lang="en-US" b="1" dirty="0" smtClean="0">
                <a:solidFill>
                  <a:srgbClr val="7030A0"/>
                </a:solidFill>
              </a:rPr>
              <a:t>Circular Response</a:t>
            </a:r>
            <a:endParaRPr lang="en-US" b="1" dirty="0">
              <a:solidFill>
                <a:srgbClr val="7030A0"/>
              </a:solidFill>
            </a:endParaRPr>
          </a:p>
          <a:p>
            <a:r>
              <a:rPr lang="en-US" dirty="0"/>
              <a:t>Please follow the protocol. We will work in groups of 5.</a:t>
            </a:r>
          </a:p>
          <a:p>
            <a:r>
              <a:rPr lang="en-US" dirty="0"/>
              <a:t>The </a:t>
            </a:r>
            <a:r>
              <a:rPr lang="en-US" dirty="0" smtClean="0"/>
              <a:t>question (a sort of two-parter!)</a:t>
            </a:r>
            <a:r>
              <a:rPr lang="mr-IN" dirty="0" smtClean="0"/>
              <a:t>…</a:t>
            </a:r>
            <a:r>
              <a:rPr lang="en-US" dirty="0"/>
              <a:t>. </a:t>
            </a:r>
            <a:endParaRPr lang="en-US" dirty="0" smtClean="0"/>
          </a:p>
          <a:p>
            <a:pPr algn="ctr"/>
            <a:r>
              <a:rPr lang="en-US" sz="4400" i="1" dirty="0">
                <a:solidFill>
                  <a:srgbClr val="FF0000"/>
                </a:solidFill>
              </a:rPr>
              <a:t>What dynamics around dealing with racial identity or racism do you find the most difficult to negotiate as an </a:t>
            </a:r>
            <a:r>
              <a:rPr lang="en-US" sz="4400" i="1" dirty="0" smtClean="0">
                <a:solidFill>
                  <a:srgbClr val="FF0000"/>
                </a:solidFill>
              </a:rPr>
              <a:t>educator? What </a:t>
            </a:r>
            <a:r>
              <a:rPr lang="en-US" sz="4400" i="1" dirty="0">
                <a:solidFill>
                  <a:srgbClr val="FF0000"/>
                </a:solidFill>
              </a:rPr>
              <a:t>fears, uncertainties &amp; doubts do you carry into this work</a:t>
            </a:r>
            <a:r>
              <a:rPr lang="en-US" sz="4400" i="1" dirty="0" smtClean="0">
                <a:solidFill>
                  <a:srgbClr val="FF0000"/>
                </a:solidFill>
              </a:rPr>
              <a:t>?</a:t>
            </a:r>
            <a:endParaRPr lang="en-US" sz="4400" i="1" dirty="0">
              <a:solidFill>
                <a:srgbClr val="FF0000"/>
              </a:solidFill>
            </a:endParaRPr>
          </a:p>
          <a:p>
            <a:endParaRPr lang="en-US" dirty="0"/>
          </a:p>
          <a:p>
            <a:endParaRPr lang="en-US" dirty="0"/>
          </a:p>
        </p:txBody>
      </p:sp>
    </p:spTree>
    <p:extLst>
      <p:ext uri="{BB962C8B-B14F-4D97-AF65-F5344CB8AC3E}">
        <p14:creationId xmlns:p14="http://schemas.microsoft.com/office/powerpoint/2010/main" val="716245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50498" cy="1014761"/>
          </a:xfrm>
        </p:spPr>
        <p:txBody>
          <a:bodyPr>
            <a:normAutofit/>
          </a:bodyPr>
          <a:lstStyle/>
          <a:p>
            <a:r>
              <a:rPr lang="en-US" sz="4900" b="1" i="1" dirty="0" smtClean="0">
                <a:solidFill>
                  <a:srgbClr val="FF0000"/>
                </a:solidFill>
              </a:rPr>
              <a:t>Circular Response</a:t>
            </a:r>
            <a:r>
              <a:rPr lang="en-US" dirty="0"/>
              <a:t/>
            </a:r>
            <a:br>
              <a:rPr lang="en-US" dirty="0"/>
            </a:br>
            <a:r>
              <a:rPr lang="en-US" sz="1800" dirty="0"/>
              <a:t>S. Brookfield &amp; S. </a:t>
            </a:r>
            <a:r>
              <a:rPr lang="en-US" sz="1800" dirty="0" err="1"/>
              <a:t>Preskill</a:t>
            </a:r>
            <a:r>
              <a:rPr lang="en-US" sz="1800" dirty="0"/>
              <a:t>. 2016. </a:t>
            </a:r>
            <a:r>
              <a:rPr lang="en-US" sz="1800" i="1" dirty="0"/>
              <a:t>The discussion book: 50 great ways to get people talking</a:t>
            </a:r>
            <a:r>
              <a:rPr lang="en-US" sz="1800" dirty="0"/>
              <a:t>. Hoboken, NJ: Wiley</a:t>
            </a:r>
          </a:p>
        </p:txBody>
      </p:sp>
      <p:sp>
        <p:nvSpPr>
          <p:cNvPr id="3" name="Content Placeholder 2"/>
          <p:cNvSpPr>
            <a:spLocks noGrp="1"/>
          </p:cNvSpPr>
          <p:nvPr>
            <p:ph idx="1"/>
          </p:nvPr>
        </p:nvSpPr>
        <p:spPr>
          <a:xfrm>
            <a:off x="0" y="1115122"/>
            <a:ext cx="12192000" cy="5742878"/>
          </a:xfrm>
          <a:solidFill>
            <a:schemeClr val="accent6">
              <a:lumMod val="20000"/>
              <a:lumOff val="80000"/>
            </a:schemeClr>
          </a:solidFill>
        </p:spPr>
        <p:txBody>
          <a:bodyPr>
            <a:normAutofit fontScale="92500" lnSpcReduction="10000"/>
          </a:bodyPr>
          <a:lstStyle/>
          <a:p>
            <a:r>
              <a:rPr lang="en-US" sz="2200" dirty="0" smtClean="0"/>
              <a:t>Facilitator, leader or group members pose a question</a:t>
            </a:r>
          </a:p>
          <a:p>
            <a:r>
              <a:rPr lang="en-US" sz="2200" dirty="0" smtClean="0"/>
              <a:t>Begin </a:t>
            </a:r>
            <a:r>
              <a:rPr lang="en-US" sz="2200" dirty="0"/>
              <a:t>with 2 minutes silence as you make some written or mental notes of your response to the question</a:t>
            </a:r>
            <a:br>
              <a:rPr lang="en-US" sz="2200" dirty="0"/>
            </a:br>
            <a:r>
              <a:rPr lang="en-US" sz="2200" dirty="0"/>
              <a:t>When someone is ready to give an opening response they speak for no more than 2 minutes – no interruptions please</a:t>
            </a:r>
            <a:r>
              <a:rPr lang="en-US" sz="2200" dirty="0" smtClean="0"/>
              <a:t>.</a:t>
            </a:r>
          </a:p>
          <a:p>
            <a:r>
              <a:rPr lang="en-US" sz="2200" dirty="0" smtClean="0"/>
              <a:t>The </a:t>
            </a:r>
            <a:r>
              <a:rPr lang="en-US" sz="2200" dirty="0"/>
              <a:t>next to speak is the person whose last name is next alphabetically to the 1</a:t>
            </a:r>
            <a:r>
              <a:rPr lang="en-US" sz="2200" baseline="30000" dirty="0"/>
              <a:t>st</a:t>
            </a:r>
            <a:r>
              <a:rPr lang="en-US" sz="2200" dirty="0"/>
              <a:t> speaker. She or he takes time to think about the opening comment &amp; then tries to build on it in some </a:t>
            </a:r>
            <a:r>
              <a:rPr lang="en-US" sz="2200" dirty="0" smtClean="0"/>
              <a:t>way. This can be an agreement or disagreement, extending the comment with an example, raising a question, explaining why it’s difficult to respond, applying the comment to a different context – no interruptions!</a:t>
            </a:r>
          </a:p>
          <a:p>
            <a:r>
              <a:rPr lang="en-US" sz="2200" dirty="0" smtClean="0"/>
              <a:t>Person </a:t>
            </a:r>
            <a:r>
              <a:rPr lang="en-US" sz="2200" dirty="0"/>
              <a:t>whose last name </a:t>
            </a:r>
            <a:r>
              <a:rPr lang="en-US" sz="2200" dirty="0" smtClean="0"/>
              <a:t>is alphabetically next </a:t>
            </a:r>
            <a:r>
              <a:rPr lang="en-US" sz="2200" dirty="0"/>
              <a:t>to </a:t>
            </a:r>
            <a:r>
              <a:rPr lang="en-US" sz="2200" dirty="0" smtClean="0"/>
              <a:t>the 2nd speaker goes next. Again, she </a:t>
            </a:r>
            <a:r>
              <a:rPr lang="en-US" sz="2200" dirty="0"/>
              <a:t>or he takes time to think about the opening comment &amp; then tries to build on it in some </a:t>
            </a:r>
            <a:r>
              <a:rPr lang="en-US" sz="2200" dirty="0" smtClean="0"/>
              <a:t>way </a:t>
            </a:r>
            <a:r>
              <a:rPr lang="en-US" sz="2200" dirty="0"/>
              <a:t>– no interruptions</a:t>
            </a:r>
            <a:r>
              <a:rPr lang="en-US" sz="2200" dirty="0" smtClean="0"/>
              <a:t>! </a:t>
            </a:r>
          </a:p>
          <a:p>
            <a:r>
              <a:rPr lang="en-US" sz="2200" dirty="0" smtClean="0"/>
              <a:t>Process continues until everyone has spoken with each person striving to build on &amp; respond to the previous speaker’s comment (with no interruptions)</a:t>
            </a:r>
          </a:p>
          <a:p>
            <a:r>
              <a:rPr lang="en-US" sz="2200" dirty="0" smtClean="0"/>
              <a:t>Group then moves into open conversation with no ground rules.</a:t>
            </a:r>
          </a:p>
          <a:p>
            <a:pPr algn="ctr"/>
            <a:r>
              <a:rPr lang="en-US" sz="2600" i="1" dirty="0" smtClean="0">
                <a:solidFill>
                  <a:srgbClr val="FF0000"/>
                </a:solidFill>
              </a:rPr>
              <a:t>Gives everyone a chance to contribute</a:t>
            </a:r>
          </a:p>
          <a:p>
            <a:pPr algn="ctr"/>
            <a:r>
              <a:rPr lang="en-US" sz="2600" i="1" dirty="0" smtClean="0">
                <a:solidFill>
                  <a:srgbClr val="FF0000"/>
                </a:solidFill>
              </a:rPr>
              <a:t>Builds the habit of careful &amp; attentive listening and responding </a:t>
            </a:r>
          </a:p>
          <a:p>
            <a:pPr algn="ctr"/>
            <a:r>
              <a:rPr lang="en-US" sz="2600" i="1" dirty="0" smtClean="0">
                <a:solidFill>
                  <a:srgbClr val="FF0000"/>
                </a:solidFill>
              </a:rPr>
              <a:t>Tends to focus the conversation &amp; analysis more deeply </a:t>
            </a:r>
            <a:r>
              <a:rPr lang="en-US" sz="2600" i="1" dirty="0">
                <a:solidFill>
                  <a:srgbClr val="FF0000"/>
                </a:solidFill>
              </a:rPr>
              <a:t>a</a:t>
            </a:r>
            <a:r>
              <a:rPr lang="en-US" sz="2600" i="1" dirty="0" smtClean="0">
                <a:solidFill>
                  <a:srgbClr val="FF0000"/>
                </a:solidFill>
              </a:rPr>
              <a:t>round one or two issues </a:t>
            </a:r>
            <a:r>
              <a:rPr lang="en-US" sz="2000" dirty="0"/>
              <a:t/>
            </a:r>
            <a:br>
              <a:rPr lang="en-US" sz="2000" dirty="0"/>
            </a:br>
            <a:endParaRPr lang="en-US" sz="2000" dirty="0"/>
          </a:p>
        </p:txBody>
      </p:sp>
    </p:spTree>
    <p:extLst>
      <p:ext uri="{BB962C8B-B14F-4D97-AF65-F5344CB8AC3E}">
        <p14:creationId xmlns:p14="http://schemas.microsoft.com/office/powerpoint/2010/main" val="2010444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8" y="365125"/>
            <a:ext cx="8082776" cy="5811837"/>
          </a:xfrm>
          <a:solidFill>
            <a:schemeClr val="accent5">
              <a:lumMod val="20000"/>
              <a:lumOff val="80000"/>
            </a:schemeClr>
          </a:solidFill>
        </p:spPr>
        <p:txBody>
          <a:bodyPr>
            <a:normAutofit fontScale="90000"/>
          </a:bodyPr>
          <a:lstStyle/>
          <a:p>
            <a:r>
              <a:rPr lang="en-US" sz="3600" dirty="0">
                <a:latin typeface="+mn-lt"/>
              </a:rPr>
              <a:t>Please post questions and issues that arose in your </a:t>
            </a:r>
            <a:r>
              <a:rPr lang="en-US" sz="3600" dirty="0" smtClean="0">
                <a:latin typeface="+mn-lt"/>
              </a:rPr>
              <a:t>circular response </a:t>
            </a:r>
            <a:r>
              <a:rPr lang="en-US" sz="3600" dirty="0">
                <a:latin typeface="+mn-lt"/>
              </a:rPr>
              <a:t>conversation to </a:t>
            </a:r>
            <a:r>
              <a:rPr lang="en-US" sz="4900" b="1" dirty="0" err="1">
                <a:solidFill>
                  <a:srgbClr val="FF0000"/>
                </a:solidFill>
                <a:latin typeface="+mn-lt"/>
              </a:rPr>
              <a:t>sli.do</a:t>
            </a:r>
            <a:r>
              <a:rPr lang="en-US" sz="3600" dirty="0">
                <a:latin typeface="+mn-lt"/>
              </a:rPr>
              <a:t/>
            </a:r>
            <a:br>
              <a:rPr lang="en-US" sz="3600" dirty="0">
                <a:latin typeface="+mn-lt"/>
              </a:rPr>
            </a:br>
            <a:r>
              <a:rPr lang="en-US" sz="3600" dirty="0">
                <a:latin typeface="+mn-lt"/>
              </a:rPr>
              <a:t/>
            </a:r>
            <a:br>
              <a:rPr lang="en-US" sz="3600" dirty="0">
                <a:latin typeface="+mn-lt"/>
              </a:rPr>
            </a:br>
            <a:r>
              <a:rPr lang="en-US" sz="3600" dirty="0">
                <a:latin typeface="+mn-lt"/>
              </a:rPr>
              <a:t>These can be about the </a:t>
            </a:r>
            <a:r>
              <a:rPr lang="en-US" sz="3600" dirty="0" smtClean="0">
                <a:latin typeface="+mn-lt"/>
              </a:rPr>
              <a:t>circular response </a:t>
            </a:r>
            <a:r>
              <a:rPr lang="en-US" sz="3600" dirty="0">
                <a:latin typeface="+mn-lt"/>
              </a:rPr>
              <a:t>protocol </a:t>
            </a:r>
            <a:r>
              <a:rPr lang="en-US" sz="3600" dirty="0" smtClean="0">
                <a:latin typeface="+mn-lt"/>
              </a:rPr>
              <a:t>itself or </a:t>
            </a:r>
            <a:r>
              <a:rPr lang="en-US" sz="3600" dirty="0">
                <a:latin typeface="+mn-lt"/>
              </a:rPr>
              <a:t>about the themes and items that generated conversation</a:t>
            </a:r>
            <a:r>
              <a:rPr lang="en-US" dirty="0">
                <a:latin typeface="+mn-lt"/>
              </a:rPr>
              <a:t/>
            </a:r>
            <a:br>
              <a:rPr lang="en-US" dirty="0">
                <a:latin typeface="+mn-lt"/>
              </a:rPr>
            </a:br>
            <a:r>
              <a:rPr lang="en-US" dirty="0">
                <a:latin typeface="+mn-lt"/>
              </a:rPr>
              <a:t/>
            </a:r>
            <a:br>
              <a:rPr lang="en-US" dirty="0">
                <a:latin typeface="+mn-lt"/>
              </a:rPr>
            </a:br>
            <a:r>
              <a:rPr lang="en-US" sz="3600" dirty="0">
                <a:latin typeface="+mn-lt"/>
              </a:rPr>
              <a:t>Please go to </a:t>
            </a:r>
            <a:r>
              <a:rPr lang="en-US" sz="6000" b="1" i="1" dirty="0" err="1">
                <a:solidFill>
                  <a:srgbClr val="FF0000"/>
                </a:solidFill>
                <a:latin typeface="+mn-lt"/>
              </a:rPr>
              <a:t>sli.do</a:t>
            </a:r>
            <a:r>
              <a:rPr lang="en-US" sz="3600" b="1" i="1" dirty="0">
                <a:solidFill>
                  <a:srgbClr val="FF0000"/>
                </a:solidFill>
                <a:latin typeface="+mn-lt"/>
              </a:rPr>
              <a:t/>
            </a:r>
            <a:br>
              <a:rPr lang="en-US" sz="3600" b="1" i="1" dirty="0">
                <a:solidFill>
                  <a:srgbClr val="FF0000"/>
                </a:solidFill>
                <a:latin typeface="+mn-lt"/>
              </a:rPr>
            </a:br>
            <a:r>
              <a:rPr lang="en-US" sz="3600" dirty="0">
                <a:latin typeface="+mn-lt"/>
              </a:rPr>
              <a:t>Enter code: </a:t>
            </a:r>
            <a:r>
              <a:rPr lang="en-US" sz="6000" b="1" dirty="0">
                <a:solidFill>
                  <a:srgbClr val="FF0000"/>
                </a:solidFill>
                <a:latin typeface="+mn-lt"/>
              </a:rPr>
              <a:t>779413</a:t>
            </a:r>
            <a:r>
              <a:rPr lang="en-US" sz="6000" dirty="0">
                <a:latin typeface="+mn-lt"/>
              </a:rPr>
              <a:t/>
            </a:r>
            <a:br>
              <a:rPr lang="en-US" sz="6000" dirty="0">
                <a:latin typeface="+mn-lt"/>
              </a:rPr>
            </a:br>
            <a:r>
              <a:rPr lang="en-US" sz="3600" dirty="0">
                <a:latin typeface="+mn-lt"/>
              </a:rPr>
              <a:t>(Or use the QR code opposite on your smart phone)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8056" y="2734469"/>
            <a:ext cx="3251200" cy="3251200"/>
          </a:xfrm>
        </p:spPr>
      </p:pic>
    </p:spTree>
    <p:extLst>
      <p:ext uri="{BB962C8B-B14F-4D97-AF65-F5344CB8AC3E}">
        <p14:creationId xmlns:p14="http://schemas.microsoft.com/office/powerpoint/2010/main" val="911372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39307" cy="1037062"/>
          </a:xfrm>
        </p:spPr>
        <p:txBody>
          <a:bodyPr>
            <a:normAutofit fontScale="90000"/>
          </a:bodyPr>
          <a:lstStyle/>
          <a:p>
            <a:r>
              <a:rPr lang="en-US" b="1" i="1" dirty="0" smtClean="0">
                <a:solidFill>
                  <a:srgbClr val="FF0000"/>
                </a:solidFill>
              </a:rPr>
              <a:t>Some </a:t>
            </a:r>
            <a:r>
              <a:rPr lang="en-US" b="1" i="1" smtClean="0">
                <a:solidFill>
                  <a:srgbClr val="FF0000"/>
                </a:solidFill>
              </a:rPr>
              <a:t>Resources Authored by </a:t>
            </a:r>
            <a:r>
              <a:rPr lang="en-US" b="1" i="1" dirty="0" smtClean="0">
                <a:solidFill>
                  <a:srgbClr val="FF0000"/>
                </a:solidFill>
              </a:rPr>
              <a:t>Stephen</a:t>
            </a:r>
            <a:endParaRPr lang="en-US" b="1" i="1" dirty="0">
              <a:solidFill>
                <a:srgbClr val="FF0000"/>
              </a:solidFill>
            </a:endParaRPr>
          </a:p>
        </p:txBody>
      </p:sp>
      <p:sp>
        <p:nvSpPr>
          <p:cNvPr id="3" name="Content Placeholder 2"/>
          <p:cNvSpPr>
            <a:spLocks noGrp="1"/>
          </p:cNvSpPr>
          <p:nvPr>
            <p:ph idx="1"/>
          </p:nvPr>
        </p:nvSpPr>
        <p:spPr>
          <a:xfrm>
            <a:off x="838200" y="1037063"/>
            <a:ext cx="10515600" cy="5519854"/>
          </a:xfrm>
          <a:solidFill>
            <a:schemeClr val="accent4">
              <a:lumMod val="20000"/>
              <a:lumOff val="80000"/>
            </a:schemeClr>
          </a:solidFill>
        </p:spPr>
        <p:txBody>
          <a:bodyPr>
            <a:normAutofit fontScale="85000" lnSpcReduction="20000"/>
          </a:bodyPr>
          <a:lstStyle/>
          <a:p>
            <a:r>
              <a:rPr lang="en-US" i="1" dirty="0" smtClean="0">
                <a:solidFill>
                  <a:srgbClr val="00B050"/>
                </a:solidFill>
              </a:rPr>
              <a:t>Becoming a white </a:t>
            </a:r>
            <a:r>
              <a:rPr lang="en-US" i="1" dirty="0">
                <a:solidFill>
                  <a:srgbClr val="00B050"/>
                </a:solidFill>
              </a:rPr>
              <a:t>a</a:t>
            </a:r>
            <a:r>
              <a:rPr lang="en-US" i="1" dirty="0" smtClean="0">
                <a:solidFill>
                  <a:srgbClr val="00B050"/>
                </a:solidFill>
              </a:rPr>
              <a:t>ntiracist: A practical guide for educators, leaders &amp; activists. </a:t>
            </a:r>
            <a:r>
              <a:rPr lang="en-US" dirty="0" smtClean="0"/>
              <a:t>2021.</a:t>
            </a:r>
            <a:r>
              <a:rPr lang="en-US" i="1" dirty="0" smtClean="0"/>
              <a:t> </a:t>
            </a:r>
            <a:r>
              <a:rPr lang="en-US" dirty="0" smtClean="0"/>
              <a:t>Sterling, VA: Stylus (w/Mary Hess)</a:t>
            </a:r>
          </a:p>
          <a:p>
            <a:r>
              <a:rPr lang="en-US" i="1" dirty="0" smtClean="0">
                <a:solidFill>
                  <a:schemeClr val="accent4">
                    <a:lumMod val="50000"/>
                  </a:schemeClr>
                </a:solidFill>
              </a:rPr>
              <a:t>Gospel Beautiful Podcast</a:t>
            </a:r>
            <a:r>
              <a:rPr lang="en-US" dirty="0" smtClean="0"/>
              <a:t>: https</a:t>
            </a:r>
            <a:r>
              <a:rPr lang="en-US" dirty="0"/>
              <a:t>://</a:t>
            </a:r>
            <a:r>
              <a:rPr lang="en-US" dirty="0" err="1"/>
              <a:t>www.buzzsprout.com</a:t>
            </a:r>
            <a:r>
              <a:rPr lang="en-US" dirty="0"/>
              <a:t>/680528/8460030-stephen-brookfield-and-mary-hess-becoming-a-white-antiracist</a:t>
            </a:r>
            <a:endParaRPr lang="en-US" dirty="0" smtClean="0"/>
          </a:p>
          <a:p>
            <a:r>
              <a:rPr lang="en-US" i="1" dirty="0" smtClean="0">
                <a:solidFill>
                  <a:srgbClr val="7030A0"/>
                </a:solidFill>
              </a:rPr>
              <a:t>Teaching </a:t>
            </a:r>
            <a:r>
              <a:rPr lang="en-US" i="1" dirty="0">
                <a:solidFill>
                  <a:srgbClr val="7030A0"/>
                </a:solidFill>
              </a:rPr>
              <a:t>r</a:t>
            </a:r>
            <a:r>
              <a:rPr lang="en-US" i="1" dirty="0" smtClean="0">
                <a:solidFill>
                  <a:srgbClr val="7030A0"/>
                </a:solidFill>
              </a:rPr>
              <a:t>ace: Helping students unmask and challenge racism</a:t>
            </a:r>
            <a:r>
              <a:rPr lang="en-US" i="1" dirty="0" smtClean="0"/>
              <a:t>. </a:t>
            </a:r>
            <a:r>
              <a:rPr lang="en-US" dirty="0" smtClean="0"/>
              <a:t>Hoboken, NJ: Wiley Publishing</a:t>
            </a:r>
          </a:p>
          <a:p>
            <a:r>
              <a:rPr lang="en-US" i="1" dirty="0" smtClean="0"/>
              <a:t>Becoming a critically reflective teacher. </a:t>
            </a:r>
            <a:r>
              <a:rPr lang="en-US" dirty="0" smtClean="0"/>
              <a:t>2017 (2</a:t>
            </a:r>
            <a:r>
              <a:rPr lang="en-US" baseline="30000" dirty="0" smtClean="0"/>
              <a:t>nd</a:t>
            </a:r>
            <a:r>
              <a:rPr lang="en-US" dirty="0" smtClean="0"/>
              <a:t>. Ed.). Hoboken, NJ: Wiley Publishing</a:t>
            </a:r>
          </a:p>
          <a:p>
            <a:r>
              <a:rPr lang="en-US" i="1" dirty="0" smtClean="0">
                <a:solidFill>
                  <a:srgbClr val="FF0000"/>
                </a:solidFill>
              </a:rPr>
              <a:t>Handbook of race and adult education. </a:t>
            </a:r>
            <a:r>
              <a:rPr lang="en-US" dirty="0" smtClean="0"/>
              <a:t>2010. </a:t>
            </a:r>
            <a:r>
              <a:rPr lang="en-US" dirty="0"/>
              <a:t>Hoboken, NJ: Wiley </a:t>
            </a:r>
            <a:r>
              <a:rPr lang="en-US" dirty="0" smtClean="0"/>
              <a:t>Publishing w/ Vanessa Sheared, Juanita Johnson-Bailey, Scipio Colin Jr III, &amp; Elizabeth Peterson. </a:t>
            </a:r>
          </a:p>
          <a:p>
            <a:r>
              <a:rPr lang="en-US" i="1" dirty="0" smtClean="0">
                <a:solidFill>
                  <a:srgbClr val="0070C0"/>
                </a:solidFill>
              </a:rPr>
              <a:t>The discussion book: 50 great ways to get people talking</a:t>
            </a:r>
            <a:r>
              <a:rPr lang="en-US" dirty="0" smtClean="0"/>
              <a:t>. 2016. Hoboken, NJ: Wiley Publishing (w/Stephen </a:t>
            </a:r>
            <a:r>
              <a:rPr lang="en-US" dirty="0" err="1" smtClean="0"/>
              <a:t>Preskill</a:t>
            </a:r>
            <a:r>
              <a:rPr lang="en-US" dirty="0" smtClean="0"/>
              <a:t>)</a:t>
            </a:r>
          </a:p>
          <a:p>
            <a:pPr algn="ctr"/>
            <a:r>
              <a:rPr lang="en-US" sz="6600" dirty="0" smtClean="0">
                <a:hlinkClick r:id="rId2"/>
              </a:rPr>
              <a:t>www.stephenbrookfield.com</a:t>
            </a:r>
            <a:r>
              <a:rPr lang="en-US" dirty="0" smtClean="0"/>
              <a:t> </a:t>
            </a:r>
          </a:p>
          <a:p>
            <a:pPr algn="ctr"/>
            <a:r>
              <a:rPr lang="en-US" dirty="0" smtClean="0"/>
              <a:t>(Go to “Resources”, “Creating an Anti-Racist White Identity” and “Recent Writings” links)</a:t>
            </a:r>
          </a:p>
          <a:p>
            <a:endParaRPr lang="en-US" dirty="0"/>
          </a:p>
        </p:txBody>
      </p:sp>
    </p:spTree>
    <p:extLst>
      <p:ext uri="{BB962C8B-B14F-4D97-AF65-F5344CB8AC3E}">
        <p14:creationId xmlns:p14="http://schemas.microsoft.com/office/powerpoint/2010/main" val="201040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471639" cy="1059366"/>
          </a:xfrm>
        </p:spPr>
        <p:txBody>
          <a:bodyPr>
            <a:normAutofit/>
          </a:bodyPr>
          <a:lstStyle/>
          <a:p>
            <a:r>
              <a:rPr lang="en-US" b="1" i="1" smtClean="0">
                <a:solidFill>
                  <a:srgbClr val="FF0000"/>
                </a:solidFill>
              </a:rPr>
              <a:t>General Resources</a:t>
            </a:r>
            <a:endParaRPr lang="en-US"/>
          </a:p>
        </p:txBody>
      </p:sp>
      <p:sp>
        <p:nvSpPr>
          <p:cNvPr id="3" name="Content Placeholder 2"/>
          <p:cNvSpPr>
            <a:spLocks noGrp="1"/>
          </p:cNvSpPr>
          <p:nvPr>
            <p:ph idx="1"/>
          </p:nvPr>
        </p:nvSpPr>
        <p:spPr>
          <a:xfrm>
            <a:off x="838200" y="970156"/>
            <a:ext cx="10515600" cy="5798633"/>
          </a:xfrm>
          <a:solidFill>
            <a:schemeClr val="accent2">
              <a:lumMod val="20000"/>
              <a:lumOff val="80000"/>
            </a:schemeClr>
          </a:solidFill>
        </p:spPr>
        <p:txBody>
          <a:bodyPr>
            <a:normAutofit fontScale="77500" lnSpcReduction="20000"/>
          </a:bodyPr>
          <a:lstStyle/>
          <a:p>
            <a:r>
              <a:rPr lang="en-US" dirty="0" err="1" smtClean="0"/>
              <a:t>Ijeama</a:t>
            </a:r>
            <a:r>
              <a:rPr lang="en-US" dirty="0" smtClean="0"/>
              <a:t> </a:t>
            </a:r>
            <a:r>
              <a:rPr lang="en-US" dirty="0" err="1" smtClean="0"/>
              <a:t>Oluo</a:t>
            </a:r>
            <a:r>
              <a:rPr lang="en-US" dirty="0" smtClean="0"/>
              <a:t> – </a:t>
            </a:r>
            <a:r>
              <a:rPr lang="en-US" i="1" dirty="0" smtClean="0"/>
              <a:t>So You Want to Talk About Race </a:t>
            </a:r>
            <a:r>
              <a:rPr lang="en-US" dirty="0" smtClean="0"/>
              <a:t>(2019) </a:t>
            </a:r>
            <a:r>
              <a:rPr lang="en-US" dirty="0" smtClean="0">
                <a:hlinkClick r:id="rId2"/>
              </a:rPr>
              <a:t>https://www.youtube.com/watch?v=TnybJZRWipg</a:t>
            </a:r>
            <a:endParaRPr lang="en-US" dirty="0" smtClean="0"/>
          </a:p>
          <a:p>
            <a:r>
              <a:rPr lang="en-US" dirty="0" smtClean="0"/>
              <a:t>George </a:t>
            </a:r>
            <a:r>
              <a:rPr lang="en-US" dirty="0" err="1" smtClean="0"/>
              <a:t>Yancy</a:t>
            </a:r>
            <a:r>
              <a:rPr lang="en-US" dirty="0" smtClean="0"/>
              <a:t>  -  </a:t>
            </a:r>
            <a:r>
              <a:rPr lang="en-US" i="1" dirty="0" smtClean="0"/>
              <a:t>Look! A White </a:t>
            </a:r>
            <a:r>
              <a:rPr lang="en-US" dirty="0" smtClean="0"/>
              <a:t>(2012), </a:t>
            </a:r>
            <a:r>
              <a:rPr lang="en-US" i="1" dirty="0" smtClean="0"/>
              <a:t>What White Looks Like </a:t>
            </a:r>
            <a:r>
              <a:rPr lang="en-US" dirty="0" smtClean="0"/>
              <a:t>(2004), </a:t>
            </a:r>
            <a:r>
              <a:rPr lang="en-US" i="1" dirty="0" smtClean="0"/>
              <a:t>White Self-Criticality beyond Anti-Racism </a:t>
            </a:r>
            <a:r>
              <a:rPr lang="en-US" dirty="0" smtClean="0"/>
              <a:t>(2016) </a:t>
            </a:r>
            <a:r>
              <a:rPr lang="en-US" dirty="0" smtClean="0">
                <a:hlinkClick r:id="rId3"/>
              </a:rPr>
              <a:t>https://www.youtube.com/watch?v=fyZNAAr8czE</a:t>
            </a:r>
            <a:endParaRPr lang="en-US" dirty="0" smtClean="0"/>
          </a:p>
          <a:p>
            <a:r>
              <a:rPr lang="en-US" dirty="0"/>
              <a:t>N.M. Joseph, C. Haynes and F. Cobb (Eds</a:t>
            </a:r>
            <a:r>
              <a:rPr lang="en-US" dirty="0" smtClean="0"/>
              <a:t>.). 2016. </a:t>
            </a:r>
            <a:r>
              <a:rPr lang="en-US" i="1" dirty="0"/>
              <a:t>Interrogating Whiteness and Relinquishing Power: White Faculty’s Commitment to Racial Consciousness in STEM Classrooms</a:t>
            </a:r>
            <a:r>
              <a:rPr lang="en-US" dirty="0"/>
              <a:t>. New York: Peter Lang, </a:t>
            </a:r>
            <a:endParaRPr lang="en-US" dirty="0" smtClean="0"/>
          </a:p>
          <a:p>
            <a:r>
              <a:rPr lang="en-US" dirty="0" err="1" smtClean="0"/>
              <a:t>Derald</a:t>
            </a:r>
            <a:r>
              <a:rPr lang="en-US" dirty="0" smtClean="0"/>
              <a:t> Wing Sue – </a:t>
            </a:r>
            <a:r>
              <a:rPr lang="en-US" i="1" dirty="0" smtClean="0"/>
              <a:t>Race Talk &amp; the Conspiracy of Silence </a:t>
            </a:r>
            <a:r>
              <a:rPr lang="en-US" dirty="0" smtClean="0"/>
              <a:t>(2016) </a:t>
            </a:r>
            <a:r>
              <a:rPr lang="en-US" dirty="0" smtClean="0">
                <a:hlinkClick r:id="rId4"/>
              </a:rPr>
              <a:t>https://www.youtube.com/watch?v=Nrw6Bf5weTM&amp;t=53s</a:t>
            </a:r>
            <a:endParaRPr lang="en-US" dirty="0" smtClean="0"/>
          </a:p>
          <a:p>
            <a:r>
              <a:rPr lang="en-US" dirty="0" smtClean="0"/>
              <a:t>Shannon Sullivan – </a:t>
            </a:r>
            <a:r>
              <a:rPr lang="en-US" i="1" dirty="0" smtClean="0"/>
              <a:t>Good White People </a:t>
            </a:r>
            <a:r>
              <a:rPr lang="en-US" dirty="0" smtClean="0"/>
              <a:t>(2014) </a:t>
            </a:r>
            <a:r>
              <a:rPr lang="en-US" dirty="0" smtClean="0">
                <a:hlinkClick r:id="rId5"/>
              </a:rPr>
              <a:t>https://www.youtube.com/watch?v=UZo06BjmbbE</a:t>
            </a:r>
            <a:endParaRPr lang="en-US" dirty="0" smtClean="0"/>
          </a:p>
          <a:p>
            <a:r>
              <a:rPr lang="en-US" dirty="0" smtClean="0"/>
              <a:t>Robin </a:t>
            </a:r>
            <a:r>
              <a:rPr lang="en-US" dirty="0" err="1" smtClean="0"/>
              <a:t>DiAngelo</a:t>
            </a:r>
            <a:r>
              <a:rPr lang="en-US" dirty="0" smtClean="0"/>
              <a:t> – </a:t>
            </a:r>
            <a:r>
              <a:rPr lang="en-US" i="1" dirty="0" smtClean="0"/>
              <a:t>White Fragility </a:t>
            </a:r>
            <a:r>
              <a:rPr lang="en-US" dirty="0" smtClean="0"/>
              <a:t>(2018) </a:t>
            </a:r>
            <a:r>
              <a:rPr lang="en-US" dirty="0" smtClean="0">
                <a:hlinkClick r:id="rId6"/>
              </a:rPr>
              <a:t>https://www.youtube.com/watch?v=45ey4jgoxeU</a:t>
            </a:r>
            <a:endParaRPr lang="en-US" dirty="0" smtClean="0"/>
          </a:p>
          <a:p>
            <a:r>
              <a:rPr lang="en-US" dirty="0" err="1" smtClean="0"/>
              <a:t>Ibram</a:t>
            </a:r>
            <a:r>
              <a:rPr lang="en-US" dirty="0" smtClean="0"/>
              <a:t> X. </a:t>
            </a:r>
            <a:r>
              <a:rPr lang="en-US" dirty="0" err="1" smtClean="0"/>
              <a:t>Kendi</a:t>
            </a:r>
            <a:r>
              <a:rPr lang="en-US" dirty="0" smtClean="0"/>
              <a:t> – </a:t>
            </a:r>
            <a:r>
              <a:rPr lang="en-US" i="1" dirty="0" smtClean="0"/>
              <a:t>How to Be an Anti-Racist </a:t>
            </a:r>
            <a:r>
              <a:rPr lang="en-US" dirty="0" smtClean="0"/>
              <a:t>(2019) </a:t>
            </a:r>
            <a:r>
              <a:rPr lang="en-US" dirty="0" smtClean="0">
                <a:hlinkClick r:id="rId7"/>
              </a:rPr>
              <a:t>https://www.youtube.com/watch?v=TzuOlyyQlug</a:t>
            </a:r>
            <a:endParaRPr lang="en-US" dirty="0" smtClean="0"/>
          </a:p>
          <a:p>
            <a:r>
              <a:rPr lang="en-US" dirty="0" smtClean="0"/>
              <a:t>Glenn Singleton – </a:t>
            </a:r>
            <a:r>
              <a:rPr lang="en-US" i="1" dirty="0" smtClean="0"/>
              <a:t>Courageous Conversations About Race </a:t>
            </a:r>
            <a:r>
              <a:rPr lang="en-US" dirty="0" smtClean="0"/>
              <a:t>(2014) </a:t>
            </a:r>
            <a:r>
              <a:rPr lang="en-US" dirty="0" smtClean="0">
                <a:hlinkClick r:id="rId8"/>
              </a:rPr>
              <a:t>https://www.youtube.com/watch?v=IwaOBXzJ3hs</a:t>
            </a:r>
            <a:endParaRPr lang="en-US" dirty="0" smtClean="0"/>
          </a:p>
          <a:p>
            <a:r>
              <a:rPr lang="en-US" dirty="0" smtClean="0"/>
              <a:t>Tim Wise – </a:t>
            </a:r>
            <a:r>
              <a:rPr lang="en-US" i="1" dirty="0" smtClean="0"/>
              <a:t>White Like Me </a:t>
            </a:r>
            <a:r>
              <a:rPr lang="en-US" dirty="0" smtClean="0"/>
              <a:t>(2011) </a:t>
            </a:r>
            <a:r>
              <a:rPr lang="en-US" dirty="0" smtClean="0">
                <a:hlinkClick r:id="rId9"/>
              </a:rPr>
              <a:t>https://www.youtube.com/watch?v=N4fbr1LlxEk</a:t>
            </a:r>
            <a:endParaRPr lang="en-US" dirty="0" smtClean="0"/>
          </a:p>
          <a:p>
            <a:endParaRPr lang="en-US" dirty="0"/>
          </a:p>
        </p:txBody>
      </p:sp>
    </p:spTree>
    <p:extLst>
      <p:ext uri="{BB962C8B-B14F-4D97-AF65-F5344CB8AC3E}">
        <p14:creationId xmlns:p14="http://schemas.microsoft.com/office/powerpoint/2010/main" val="755746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2698594" cy="3537800"/>
          </a:xfrm>
        </p:spPr>
        <p:txBody>
          <a:bodyPr/>
          <a:lstStyle/>
          <a:p>
            <a:endParaRPr lang="en-US" dirty="0"/>
          </a:p>
        </p:txBody>
      </p:sp>
      <p:sp>
        <p:nvSpPr>
          <p:cNvPr id="3" name="Content Placeholder 2"/>
          <p:cNvSpPr>
            <a:spLocks noGrp="1"/>
          </p:cNvSpPr>
          <p:nvPr>
            <p:ph idx="1"/>
          </p:nvPr>
        </p:nvSpPr>
        <p:spPr>
          <a:xfrm>
            <a:off x="2899317" y="178420"/>
            <a:ext cx="5988206" cy="6568067"/>
          </a:xfrm>
          <a:solidFill>
            <a:schemeClr val="accent4">
              <a:lumMod val="20000"/>
              <a:lumOff val="80000"/>
            </a:schemeClr>
          </a:solidFill>
        </p:spPr>
        <p:txBody>
          <a:bodyPr>
            <a:normAutofit fontScale="77500" lnSpcReduction="20000"/>
          </a:bodyPr>
          <a:lstStyle/>
          <a:p>
            <a:r>
              <a:rPr lang="en-US" i="1" dirty="0" smtClean="0"/>
              <a:t>I am from…*</a:t>
            </a:r>
            <a:endParaRPr lang="en-US" dirty="0" smtClean="0"/>
          </a:p>
          <a:p>
            <a:r>
              <a:rPr lang="en-US" i="1" dirty="0" smtClean="0">
                <a:solidFill>
                  <a:srgbClr val="FF0000"/>
                </a:solidFill>
              </a:rPr>
              <a:t>the </a:t>
            </a:r>
            <a:r>
              <a:rPr lang="en-US" b="1" i="1" dirty="0" smtClean="0">
                <a:solidFill>
                  <a:srgbClr val="FF0000"/>
                </a:solidFill>
              </a:rPr>
              <a:t>sound</a:t>
            </a:r>
            <a:r>
              <a:rPr lang="en-US" i="1" dirty="0" smtClean="0">
                <a:solidFill>
                  <a:srgbClr val="FF0000"/>
                </a:solidFill>
              </a:rPr>
              <a:t> of seagulls crying over the north sea and </a:t>
            </a:r>
            <a:r>
              <a:rPr lang="en-US" i="1" dirty="0" err="1" smtClean="0">
                <a:solidFill>
                  <a:srgbClr val="FF0000"/>
                </a:solidFill>
              </a:rPr>
              <a:t>merseybeat</a:t>
            </a:r>
            <a:r>
              <a:rPr lang="en-US" i="1" dirty="0" smtClean="0">
                <a:solidFill>
                  <a:srgbClr val="FF0000"/>
                </a:solidFill>
              </a:rPr>
              <a:t> blasting at the Cavern club, </a:t>
            </a:r>
            <a:r>
              <a:rPr lang="en-US" dirty="0" smtClean="0"/>
              <a:t> </a:t>
            </a:r>
          </a:p>
          <a:p>
            <a:r>
              <a:rPr lang="en-US" i="1" dirty="0" smtClean="0">
                <a:solidFill>
                  <a:srgbClr val="7030A0"/>
                </a:solidFill>
              </a:rPr>
              <a:t>the </a:t>
            </a:r>
            <a:r>
              <a:rPr lang="en-US" b="1" i="1" dirty="0" smtClean="0">
                <a:solidFill>
                  <a:srgbClr val="7030A0"/>
                </a:solidFill>
              </a:rPr>
              <a:t>smell</a:t>
            </a:r>
            <a:r>
              <a:rPr lang="en-US" i="1" dirty="0" smtClean="0">
                <a:solidFill>
                  <a:srgbClr val="7030A0"/>
                </a:solidFill>
              </a:rPr>
              <a:t> of fish &amp; chips, factory waste and coal burning fires, </a:t>
            </a:r>
            <a:r>
              <a:rPr lang="en-US" dirty="0" smtClean="0"/>
              <a:t> </a:t>
            </a:r>
          </a:p>
          <a:p>
            <a:r>
              <a:rPr lang="en-US" i="1" dirty="0" smtClean="0">
                <a:solidFill>
                  <a:srgbClr val="00B050"/>
                </a:solidFill>
              </a:rPr>
              <a:t>the </a:t>
            </a:r>
            <a:r>
              <a:rPr lang="en-US" b="1" i="1" dirty="0" smtClean="0">
                <a:solidFill>
                  <a:srgbClr val="00B050"/>
                </a:solidFill>
              </a:rPr>
              <a:t>taste</a:t>
            </a:r>
            <a:r>
              <a:rPr lang="en-US" i="1" dirty="0" smtClean="0">
                <a:solidFill>
                  <a:srgbClr val="00B050"/>
                </a:solidFill>
              </a:rPr>
              <a:t> of grease, sour milk tea and dust at the back of my throat</a:t>
            </a:r>
            <a:endParaRPr lang="en-US" dirty="0" smtClean="0">
              <a:solidFill>
                <a:srgbClr val="00B050"/>
              </a:solidFill>
            </a:endParaRPr>
          </a:p>
          <a:p>
            <a:r>
              <a:rPr lang="en-US" i="1" dirty="0" smtClean="0">
                <a:solidFill>
                  <a:srgbClr val="0070C0"/>
                </a:solidFill>
              </a:rPr>
              <a:t>the </a:t>
            </a:r>
            <a:r>
              <a:rPr lang="en-US" b="1" i="1" dirty="0" smtClean="0">
                <a:solidFill>
                  <a:srgbClr val="0070C0"/>
                </a:solidFill>
              </a:rPr>
              <a:t>idea</a:t>
            </a:r>
            <a:r>
              <a:rPr lang="en-US" i="1" dirty="0" smtClean="0">
                <a:solidFill>
                  <a:srgbClr val="0070C0"/>
                </a:solidFill>
              </a:rPr>
              <a:t> of community pride &amp; the triumph of humor over pretentiousness </a:t>
            </a:r>
            <a:endParaRPr lang="en-US" dirty="0" smtClean="0">
              <a:solidFill>
                <a:srgbClr val="0070C0"/>
              </a:solidFill>
            </a:endParaRPr>
          </a:p>
          <a:p>
            <a:r>
              <a:rPr lang="en-US" sz="2000" dirty="0" smtClean="0"/>
              <a:t>Born in </a:t>
            </a:r>
            <a:r>
              <a:rPr lang="en-US" sz="2000" dirty="0" err="1" smtClean="0"/>
              <a:t>Bootle</a:t>
            </a:r>
            <a:r>
              <a:rPr lang="en-US" sz="2000" dirty="0" smtClean="0"/>
              <a:t>, Liverpool, 1949</a:t>
            </a:r>
          </a:p>
          <a:p>
            <a:r>
              <a:rPr lang="en-US" sz="2000" dirty="0" smtClean="0"/>
              <a:t>Moved to the south of England as a teenager (mum hated Liverpool) - cultural genocide to rid me of my Scouse accent</a:t>
            </a:r>
          </a:p>
          <a:p>
            <a:r>
              <a:rPr lang="en-US" sz="2000" dirty="0" smtClean="0"/>
              <a:t>All education in UK, after graduation worked in community colleges &amp; adult education</a:t>
            </a:r>
          </a:p>
          <a:p>
            <a:r>
              <a:rPr lang="en-US" sz="2000" dirty="0" smtClean="0"/>
              <a:t>Lost my lecturer/organizer job in 1980 &amp; fled (temporarily) to New York – a Thatcher political refugee</a:t>
            </a:r>
          </a:p>
          <a:p>
            <a:r>
              <a:rPr lang="en-US" sz="2000" dirty="0" smtClean="0"/>
              <a:t>Met my partner there &amp; moved to her home state (Minnesota) in 1992, raising 2 kids there</a:t>
            </a:r>
          </a:p>
          <a:p>
            <a:r>
              <a:rPr lang="en-US" sz="2000" dirty="0" smtClean="0"/>
              <a:t>Now the part-time “Distinguished Scholar” at Antioch University</a:t>
            </a:r>
          </a:p>
          <a:p>
            <a:r>
              <a:rPr lang="en-US" sz="2000" dirty="0" smtClean="0"/>
              <a:t>Leader of The 99ers – pop punk band w/ 6 albums on Spinout Records (listen to us on Spotify, I Tunes, etc.)</a:t>
            </a:r>
          </a:p>
          <a:p>
            <a:r>
              <a:rPr lang="en-US" sz="2000" dirty="0" smtClean="0"/>
              <a:t>                                                    * Adapted from the poem </a:t>
            </a:r>
            <a:r>
              <a:rPr lang="en-US" sz="2000" i="1" dirty="0" smtClean="0"/>
              <a:t>Where I’m From </a:t>
            </a:r>
            <a:r>
              <a:rPr lang="en-US" sz="2000" dirty="0" smtClean="0"/>
              <a:t>by George Ella Lyon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5125"/>
            <a:ext cx="2810107" cy="3523862"/>
          </a:xfrm>
          <a:prstGeom prst="rect">
            <a:avLst/>
          </a:prstGeom>
        </p:spPr>
      </p:pic>
      <p:pic>
        <p:nvPicPr>
          <p:cNvPr id="5" name="Picture 4"/>
          <p:cNvPicPr>
            <a:picLocks noChangeAspect="1"/>
          </p:cNvPicPr>
          <p:nvPr/>
        </p:nvPicPr>
        <p:blipFill>
          <a:blip r:embed="rId3"/>
          <a:stretch>
            <a:fillRect/>
          </a:stretch>
        </p:blipFill>
        <p:spPr>
          <a:xfrm>
            <a:off x="9088246" y="3888987"/>
            <a:ext cx="2857500" cy="2857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7796" y="178420"/>
            <a:ext cx="2438400" cy="3340100"/>
          </a:xfrm>
          <a:prstGeom prst="rect">
            <a:avLst/>
          </a:prstGeom>
        </p:spPr>
      </p:pic>
    </p:spTree>
    <p:extLst>
      <p:ext uri="{BB962C8B-B14F-4D97-AF65-F5344CB8AC3E}">
        <p14:creationId xmlns:p14="http://schemas.microsoft.com/office/powerpoint/2010/main" val="198947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88" y="0"/>
            <a:ext cx="1672683" cy="1494263"/>
          </a:xfrm>
          <a:solidFill>
            <a:schemeClr val="accent5">
              <a:lumMod val="60000"/>
              <a:lumOff val="40000"/>
            </a:schemeClr>
          </a:solidFill>
        </p:spPr>
        <p:txBody>
          <a:bodyPr/>
          <a:lstStyle/>
          <a:p>
            <a:r>
              <a:rPr lang="en-US" dirty="0" smtClean="0"/>
              <a:t>Equity</a:t>
            </a:r>
            <a:endParaRPr lang="en-US" dirty="0"/>
          </a:p>
        </p:txBody>
      </p:sp>
      <p:sp>
        <p:nvSpPr>
          <p:cNvPr id="3" name="Content Placeholder 2"/>
          <p:cNvSpPr>
            <a:spLocks noGrp="1"/>
          </p:cNvSpPr>
          <p:nvPr>
            <p:ph idx="1"/>
          </p:nvPr>
        </p:nvSpPr>
        <p:spPr>
          <a:xfrm>
            <a:off x="3523785" y="289932"/>
            <a:ext cx="8263054" cy="6322741"/>
          </a:xfrm>
          <a:solidFill>
            <a:schemeClr val="accent2">
              <a:lumMod val="20000"/>
              <a:lumOff val="80000"/>
            </a:schemeClr>
          </a:solidFill>
        </p:spPr>
        <p:txBody>
          <a:bodyPr>
            <a:normAutofit/>
          </a:bodyPr>
          <a:lstStyle/>
          <a:p>
            <a:r>
              <a:rPr lang="en-US" dirty="0" smtClean="0"/>
              <a:t>A partially functioning ideal - something we never achieve exactly but we strive for</a:t>
            </a:r>
          </a:p>
          <a:p>
            <a:r>
              <a:rPr lang="en-US" dirty="0" smtClean="0"/>
              <a:t>Something students attend to &amp; take seriously – “that’s not fair” = unequal access to resources or unequal treatment based on arbitrary variable</a:t>
            </a:r>
          </a:p>
          <a:p>
            <a:r>
              <a:rPr lang="en-US" dirty="0" smtClean="0"/>
              <a:t>Often conceptualized &amp; practiced as an equal opportunity for all to participate in learning &amp;/or decision-making</a:t>
            </a:r>
          </a:p>
          <a:p>
            <a:r>
              <a:rPr lang="en-US" dirty="0" smtClean="0"/>
              <a:t>Often conflated with inclusion and balance – all perspectives are considered, striving for representation of students, teachers, authors, content</a:t>
            </a:r>
          </a:p>
          <a:p>
            <a:r>
              <a:rPr lang="en-US" dirty="0" smtClean="0"/>
              <a:t>Equal time &amp; weight given to arguments</a:t>
            </a:r>
          </a:p>
          <a:p>
            <a:r>
              <a:rPr lang="en-US" dirty="0" smtClean="0"/>
              <a:t>Entails redressing an imbalance</a:t>
            </a:r>
          </a:p>
          <a:p>
            <a:endParaRPr lang="en-US" sz="3200"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89" y="1739590"/>
            <a:ext cx="2631688" cy="21633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4" y="4064001"/>
            <a:ext cx="3479800" cy="2336800"/>
          </a:xfrm>
          <a:prstGeom prst="rect">
            <a:avLst/>
          </a:prstGeom>
        </p:spPr>
      </p:pic>
    </p:spTree>
    <p:extLst>
      <p:ext uri="{BB962C8B-B14F-4D97-AF65-F5344CB8AC3E}">
        <p14:creationId xmlns:p14="http://schemas.microsoft.com/office/powerpoint/2010/main" val="2106835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55834" cy="6857999"/>
          </a:xfrm>
          <a:solidFill>
            <a:schemeClr val="accent5">
              <a:lumMod val="20000"/>
              <a:lumOff val="80000"/>
            </a:schemeClr>
          </a:solidFill>
        </p:spPr>
        <p:txBody>
          <a:bodyPr>
            <a:normAutofit fontScale="90000"/>
          </a:bodyPr>
          <a:lstStyle/>
          <a:p>
            <a:pPr algn="ctr"/>
            <a:r>
              <a:rPr lang="en-US" sz="2700" dirty="0" smtClean="0">
                <a:latin typeface="+mn-lt"/>
              </a:rPr>
              <a:t/>
            </a:r>
            <a:br>
              <a:rPr lang="en-US" sz="2700" dirty="0" smtClean="0">
                <a:latin typeface="+mn-lt"/>
              </a:rPr>
            </a:br>
            <a:r>
              <a:rPr lang="en-US" sz="2700" dirty="0">
                <a:latin typeface="+mn-lt"/>
              </a:rPr>
              <a:t/>
            </a:r>
            <a:br>
              <a:rPr lang="en-US" sz="2700" dirty="0">
                <a:latin typeface="+mn-lt"/>
              </a:rPr>
            </a:br>
            <a:r>
              <a:rPr lang="en-US" sz="2700" dirty="0" smtClean="0">
                <a:latin typeface="+mn-lt"/>
              </a:rPr>
              <a:t/>
            </a:r>
            <a:br>
              <a:rPr lang="en-US" sz="2700" dirty="0" smtClean="0">
                <a:latin typeface="+mn-lt"/>
              </a:rPr>
            </a:br>
            <a:r>
              <a:rPr lang="en-US" sz="2700" b="1" i="1" dirty="0" smtClean="0">
                <a:solidFill>
                  <a:srgbClr val="FF0000"/>
                </a:solidFill>
                <a:latin typeface="+mn-lt"/>
              </a:rPr>
              <a:t>Diversity, Equity &amp; Inclusion</a:t>
            </a:r>
            <a:r>
              <a:rPr lang="en-US" sz="2700" dirty="0" smtClean="0">
                <a:latin typeface="+mn-lt"/>
              </a:rPr>
              <a:t/>
            </a:r>
            <a:br>
              <a:rPr lang="en-US" sz="2700" dirty="0" smtClean="0">
                <a:latin typeface="+mn-lt"/>
              </a:rPr>
            </a:br>
            <a:r>
              <a:rPr lang="en-US" sz="2700" dirty="0">
                <a:latin typeface="+mn-lt"/>
              </a:rPr>
              <a:t/>
            </a:r>
            <a:br>
              <a:rPr lang="en-US" sz="2700" dirty="0">
                <a:latin typeface="+mn-lt"/>
              </a:rPr>
            </a:br>
            <a:r>
              <a:rPr lang="en-US" sz="2700" dirty="0" smtClean="0">
                <a:latin typeface="+mn-lt"/>
              </a:rPr>
              <a:t>Acknowledges the importance of a full representation of ideas &amp; perspectives</a:t>
            </a:r>
            <a:br>
              <a:rPr lang="en-US" sz="2700" dirty="0" smtClean="0">
                <a:latin typeface="+mn-lt"/>
              </a:rPr>
            </a:br>
            <a:r>
              <a:rPr lang="en-US" sz="2700" dirty="0">
                <a:latin typeface="+mn-lt"/>
              </a:rPr>
              <a:t/>
            </a:r>
            <a:br>
              <a:rPr lang="en-US" sz="2700" dirty="0">
                <a:latin typeface="+mn-lt"/>
              </a:rPr>
            </a:br>
            <a:r>
              <a:rPr lang="en-US" sz="2700" dirty="0" smtClean="0">
                <a:latin typeface="+mn-lt"/>
              </a:rPr>
              <a:t>Attention to a diversity of practices, scholarship and identities</a:t>
            </a:r>
            <a:br>
              <a:rPr lang="en-US" sz="2700" dirty="0" smtClean="0">
                <a:latin typeface="+mn-lt"/>
              </a:rPr>
            </a:br>
            <a:r>
              <a:rPr lang="en-US" sz="2700" dirty="0">
                <a:latin typeface="+mn-lt"/>
              </a:rPr>
              <a:t/>
            </a:r>
            <a:br>
              <a:rPr lang="en-US" sz="2700" dirty="0">
                <a:latin typeface="+mn-lt"/>
              </a:rPr>
            </a:br>
            <a:r>
              <a:rPr lang="en-US" sz="2700" dirty="0" smtClean="0">
                <a:latin typeface="+mn-lt"/>
              </a:rPr>
              <a:t>Striving to ensure that Black, Indigenous &amp; People of Color are well represented on campus as students, staff, faculty &amp; administration</a:t>
            </a:r>
            <a:br>
              <a:rPr lang="en-US" sz="2700" dirty="0" smtClean="0">
                <a:latin typeface="+mn-lt"/>
              </a:rPr>
            </a:br>
            <a:r>
              <a:rPr lang="en-US" sz="2700" dirty="0">
                <a:latin typeface="+mn-lt"/>
              </a:rPr>
              <a:t/>
            </a:r>
            <a:br>
              <a:rPr lang="en-US" sz="2700" dirty="0">
                <a:latin typeface="+mn-lt"/>
              </a:rPr>
            </a:br>
            <a:r>
              <a:rPr lang="en-US" sz="2700" dirty="0" smtClean="0">
                <a:latin typeface="+mn-lt"/>
              </a:rPr>
              <a:t>Asian &amp; Asian American students as the </a:t>
            </a:r>
            <a:r>
              <a:rPr lang="en-US" sz="2700" dirty="0">
                <a:latin typeface="+mn-lt"/>
              </a:rPr>
              <a:t>model minority: https://</a:t>
            </a:r>
            <a:r>
              <a:rPr lang="en-US" sz="2700" dirty="0" err="1">
                <a:latin typeface="+mn-lt"/>
              </a:rPr>
              <a:t>www.nytimes.com</a:t>
            </a:r>
            <a:r>
              <a:rPr lang="en-US" sz="2700" dirty="0">
                <a:latin typeface="+mn-lt"/>
              </a:rPr>
              <a:t>/2016/04/05/opinion/a-conversation-with-</a:t>
            </a:r>
            <a:r>
              <a:rPr lang="en-US" sz="2700" dirty="0" err="1">
                <a:latin typeface="+mn-lt"/>
              </a:rPr>
              <a:t>asians</a:t>
            </a:r>
            <a:r>
              <a:rPr lang="en-US" sz="2700" dirty="0">
                <a:latin typeface="+mn-lt"/>
              </a:rPr>
              <a:t>-on-</a:t>
            </a:r>
            <a:r>
              <a:rPr lang="en-US" sz="2700" dirty="0" err="1">
                <a:latin typeface="+mn-lt"/>
              </a:rPr>
              <a:t>race.html</a:t>
            </a:r>
            <a:r>
              <a:rPr lang="en-US" sz="2700" dirty="0">
                <a:latin typeface="+mn-lt"/>
              </a:rPr>
              <a:t> </a:t>
            </a: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700" dirty="0" smtClean="0">
                <a:latin typeface="+mn-lt"/>
              </a:rPr>
              <a:t>Asian &amp; Asian American students as an invisible identity – viewed as “practically white”, “docile”, “not a problem”, “not subject to racism” </a:t>
            </a:r>
            <a:br>
              <a:rPr lang="en-US" sz="2700" dirty="0" smtClean="0">
                <a:latin typeface="+mn-lt"/>
              </a:rPr>
            </a:br>
            <a:r>
              <a:rPr lang="en-US" sz="2700" dirty="0">
                <a:latin typeface="+mn-lt"/>
              </a:rPr>
              <a:t/>
            </a:r>
            <a:br>
              <a:rPr lang="en-US" sz="2700" dirty="0">
                <a:latin typeface="+mn-lt"/>
              </a:rPr>
            </a:br>
            <a:r>
              <a:rPr lang="en-US" sz="2700" dirty="0" smtClean="0">
                <a:latin typeface="+mn-lt"/>
              </a:rPr>
              <a:t/>
            </a:r>
            <a:br>
              <a:rPr lang="en-US" sz="2700" dirty="0" smtClean="0">
                <a:latin typeface="+mn-lt"/>
              </a:rPr>
            </a:br>
            <a:r>
              <a:rPr lang="en-US" sz="2700" dirty="0">
                <a:latin typeface="+mn-lt"/>
              </a:rPr>
              <a:t/>
            </a:r>
            <a:br>
              <a:rPr lang="en-US" sz="2700" dirty="0">
                <a:latin typeface="+mn-lt"/>
              </a:rPr>
            </a:br>
            <a:endParaRPr lang="en-US" sz="2700" dirty="0">
              <a:latin typeface="+mn-lt"/>
            </a:endParaRPr>
          </a:p>
        </p:txBody>
      </p:sp>
      <p:sp>
        <p:nvSpPr>
          <p:cNvPr id="3" name="Content Placeholder 2"/>
          <p:cNvSpPr>
            <a:spLocks noGrp="1"/>
          </p:cNvSpPr>
          <p:nvPr>
            <p:ph idx="1"/>
          </p:nvPr>
        </p:nvSpPr>
        <p:spPr>
          <a:xfrm>
            <a:off x="6255834" y="0"/>
            <a:ext cx="5936166" cy="6858000"/>
          </a:xfrm>
          <a:solidFill>
            <a:schemeClr val="accent6">
              <a:lumMod val="20000"/>
              <a:lumOff val="80000"/>
            </a:schemeClr>
          </a:solidFill>
        </p:spPr>
        <p:txBody>
          <a:bodyPr>
            <a:normAutofit/>
          </a:bodyPr>
          <a:lstStyle/>
          <a:p>
            <a:pPr algn="ctr"/>
            <a:r>
              <a:rPr lang="en-US" sz="2400" b="1" i="1" dirty="0" smtClean="0">
                <a:solidFill>
                  <a:srgbClr val="FF0000"/>
                </a:solidFill>
              </a:rPr>
              <a:t>Anti-Racism</a:t>
            </a:r>
          </a:p>
          <a:p>
            <a:r>
              <a:rPr lang="en-US" sz="2400" dirty="0" smtClean="0"/>
              <a:t>Assumes that structural inequity is in place across institutions, policies &amp; practices</a:t>
            </a:r>
          </a:p>
          <a:p>
            <a:r>
              <a:rPr lang="en-US" sz="2400" dirty="0" smtClean="0"/>
              <a:t>Assumes that white supremacy pervades organizations &amp; community – the ideology that because of their supposedly superior intelligence &amp; capacity to use reason &amp; logic that whites should “naturally” be in positions of power &amp; authority (correlated particularly with anti-blackness that criminalizes black &amp; brown bodies as volatile, inherently uncontrollable &amp; prone to/on the verge of violence)</a:t>
            </a:r>
          </a:p>
          <a:p>
            <a:r>
              <a:rPr lang="en-US" sz="2400" dirty="0" smtClean="0"/>
              <a:t>Focused on dismantling ideology &amp; practice of white supremacy - changing systems &amp; structures to ensure full participation of BIPOC</a:t>
            </a:r>
          </a:p>
          <a:p>
            <a:r>
              <a:rPr lang="en-US" sz="2400" dirty="0" smtClean="0"/>
              <a:t>Institutional expectation of antiracist work as what it means to be an academic </a:t>
            </a:r>
          </a:p>
          <a:p>
            <a:endParaRPr lang="en-US" sz="2400" dirty="0"/>
          </a:p>
        </p:txBody>
      </p:sp>
    </p:spTree>
    <p:extLst>
      <p:ext uri="{BB962C8B-B14F-4D97-AF65-F5344CB8AC3E}">
        <p14:creationId xmlns:p14="http://schemas.microsoft.com/office/powerpoint/2010/main" val="1180185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084"/>
            <a:ext cx="6846849" cy="6333892"/>
          </a:xfrm>
        </p:spPr>
        <p:txBody>
          <a:bodyPr>
            <a:normAutofit fontScale="90000"/>
          </a:bodyPr>
          <a:lstStyle/>
          <a:p>
            <a:r>
              <a:rPr lang="en-US" sz="3600" dirty="0" smtClean="0">
                <a:latin typeface="+mn-lt"/>
              </a:rPr>
              <a:t>Go to </a:t>
            </a:r>
            <a:r>
              <a:rPr lang="en-US" sz="5300" dirty="0" err="1" smtClean="0">
                <a:solidFill>
                  <a:srgbClr val="FF0000"/>
                </a:solidFill>
                <a:latin typeface="+mn-lt"/>
              </a:rPr>
              <a:t>sli.do</a:t>
            </a:r>
            <a:r>
              <a:rPr lang="en-US" sz="3600" dirty="0" smtClean="0">
                <a:latin typeface="+mn-lt"/>
              </a:rPr>
              <a:t/>
            </a:r>
            <a:br>
              <a:rPr lang="en-US" sz="3600" dirty="0" smtClean="0">
                <a:latin typeface="+mn-lt"/>
              </a:rPr>
            </a:br>
            <a:r>
              <a:rPr lang="en-US" sz="3600" dirty="0" smtClean="0">
                <a:latin typeface="+mn-lt"/>
              </a:rPr>
              <a:t>Enter code: </a:t>
            </a:r>
            <a:r>
              <a:rPr lang="en-US" sz="5400" dirty="0" smtClean="0">
                <a:solidFill>
                  <a:srgbClr val="FF0000"/>
                </a:solidFill>
                <a:latin typeface="+mn-lt"/>
              </a:rPr>
              <a:t>779413</a:t>
            </a:r>
            <a:r>
              <a:rPr lang="en-US" sz="3600" dirty="0" smtClean="0">
                <a:latin typeface="+mn-lt"/>
              </a:rPr>
              <a:t/>
            </a:r>
            <a:br>
              <a:rPr lang="en-US" sz="3600" dirty="0" smtClean="0">
                <a:latin typeface="+mn-lt"/>
              </a:rPr>
            </a:br>
            <a:r>
              <a:rPr lang="en-US" sz="3600" dirty="0" smtClean="0">
                <a:latin typeface="+mn-lt"/>
              </a:rPr>
              <a:t>(Or use the QR code opposite on your smart phone)</a:t>
            </a:r>
            <a:r>
              <a:rPr lang="en-US" sz="3600" dirty="0">
                <a:latin typeface="+mn-lt"/>
              </a:rPr>
              <a:t/>
            </a:r>
            <a:br>
              <a:rPr lang="en-US" sz="3600" dirty="0">
                <a:latin typeface="+mn-lt"/>
              </a:rPr>
            </a:br>
            <a:r>
              <a:rPr lang="en-US" sz="3600" dirty="0" smtClean="0">
                <a:latin typeface="+mn-lt"/>
              </a:rPr>
              <a:t/>
            </a:r>
            <a:br>
              <a:rPr lang="en-US" sz="3600" dirty="0" smtClean="0">
                <a:latin typeface="+mn-lt"/>
              </a:rPr>
            </a:br>
            <a:r>
              <a:rPr lang="en-US" sz="3600" dirty="0" smtClean="0">
                <a:latin typeface="+mn-lt"/>
              </a:rPr>
              <a:t>You have 90 seconds to respond to this question. Your response is anonymous</a:t>
            </a:r>
            <a:br>
              <a:rPr lang="en-US" sz="3600" dirty="0" smtClean="0">
                <a:latin typeface="+mn-lt"/>
              </a:rPr>
            </a:br>
            <a:r>
              <a:rPr lang="en-US" sz="3600" dirty="0" smtClean="0">
                <a:latin typeface="+mn-lt"/>
              </a:rPr>
              <a:t/>
            </a:r>
            <a:br>
              <a:rPr lang="en-US" sz="3600" dirty="0" smtClean="0">
                <a:latin typeface="+mn-lt"/>
              </a:rPr>
            </a:br>
            <a:r>
              <a:rPr lang="en-US" sz="4900" i="1" dirty="0" smtClean="0">
                <a:solidFill>
                  <a:srgbClr val="FF0000"/>
                </a:solidFill>
                <a:latin typeface="+mn-lt"/>
              </a:rPr>
              <a:t>When you enact, experience or observe equity-based teaching, what does it look, sound, or feel like?</a:t>
            </a:r>
            <a:endParaRPr lang="en-US" sz="4900" i="1" dirty="0">
              <a:solidFill>
                <a:srgbClr val="FF0000"/>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6283" y="2631688"/>
            <a:ext cx="3802565" cy="3601844"/>
          </a:xfrm>
        </p:spPr>
      </p:pic>
    </p:spTree>
    <p:extLst>
      <p:ext uri="{BB962C8B-B14F-4D97-AF65-F5344CB8AC3E}">
        <p14:creationId xmlns:p14="http://schemas.microsoft.com/office/powerpoint/2010/main" val="1784945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365125"/>
            <a:ext cx="5118409" cy="6091431"/>
          </a:xfrm>
          <a:solidFill>
            <a:schemeClr val="accent6">
              <a:lumMod val="20000"/>
              <a:lumOff val="80000"/>
            </a:schemeClr>
          </a:solidFill>
        </p:spPr>
        <p:txBody>
          <a:bodyPr>
            <a:normAutofit fontScale="90000"/>
          </a:bodyPr>
          <a:lstStyle/>
          <a:p>
            <a:r>
              <a:rPr lang="en-US" b="1" i="1" dirty="0" smtClean="0">
                <a:solidFill>
                  <a:srgbClr val="FF0000"/>
                </a:solidFill>
              </a:rPr>
              <a:t>Anonymous Social Media Backchannels</a:t>
            </a:r>
            <a:r>
              <a:rPr lang="en-US" dirty="0" smtClean="0"/>
              <a:t/>
            </a:r>
            <a:br>
              <a:rPr lang="en-US" dirty="0" smtClean="0"/>
            </a:br>
            <a:r>
              <a:rPr lang="en-US" dirty="0" smtClean="0"/>
              <a:t/>
            </a:r>
            <a:br>
              <a:rPr lang="en-US" dirty="0" smtClean="0"/>
            </a:br>
            <a:r>
              <a:rPr lang="en-US" dirty="0" err="1" smtClean="0"/>
              <a:t>sli.do</a:t>
            </a:r>
            <a:r>
              <a:rPr lang="en-US" dirty="0" smtClean="0"/>
              <a:t/>
            </a:r>
            <a:br>
              <a:rPr lang="en-US" dirty="0" smtClean="0"/>
            </a:br>
            <a:r>
              <a:rPr lang="en-US" dirty="0" smtClean="0"/>
              <a:t/>
            </a:r>
            <a:br>
              <a:rPr lang="en-US" dirty="0" smtClean="0"/>
            </a:br>
            <a:r>
              <a:rPr lang="en-US" dirty="0" err="1" smtClean="0"/>
              <a:t>backchannelchat.com</a:t>
            </a:r>
            <a:r>
              <a:rPr lang="en-US" dirty="0" smtClean="0"/>
              <a:t/>
            </a:r>
            <a:br>
              <a:rPr lang="en-US" dirty="0" smtClean="0"/>
            </a:br>
            <a:r>
              <a:rPr lang="en-US" dirty="0" smtClean="0"/>
              <a:t/>
            </a:r>
            <a:br>
              <a:rPr lang="en-US" dirty="0" smtClean="0"/>
            </a:br>
            <a:r>
              <a:rPr lang="en-US" dirty="0" err="1" smtClean="0"/>
              <a:t>tweedback.de</a:t>
            </a:r>
            <a:r>
              <a:rPr lang="en-US" dirty="0" smtClean="0"/>
              <a:t/>
            </a:r>
            <a:br>
              <a:rPr lang="en-US" dirty="0" smtClean="0"/>
            </a:br>
            <a:r>
              <a:rPr lang="en-US" dirty="0" smtClean="0"/>
              <a:t/>
            </a:r>
            <a:br>
              <a:rPr lang="en-US" dirty="0" smtClean="0"/>
            </a:br>
            <a:r>
              <a:rPr lang="en-US" dirty="0" err="1" smtClean="0"/>
              <a:t>todaysmeet.com</a:t>
            </a:r>
            <a:r>
              <a:rPr lang="en-US" dirty="0" smtClean="0"/>
              <a:t> (now defunct)</a:t>
            </a:r>
            <a:endParaRPr lang="en-US" dirty="0"/>
          </a:p>
        </p:txBody>
      </p:sp>
      <p:sp>
        <p:nvSpPr>
          <p:cNvPr id="3" name="Content Placeholder 2"/>
          <p:cNvSpPr>
            <a:spLocks noGrp="1"/>
          </p:cNvSpPr>
          <p:nvPr>
            <p:ph idx="1"/>
          </p:nvPr>
        </p:nvSpPr>
        <p:spPr>
          <a:xfrm>
            <a:off x="5374888" y="365124"/>
            <a:ext cx="6333892" cy="6091431"/>
          </a:xfrm>
          <a:solidFill>
            <a:schemeClr val="tx2">
              <a:lumMod val="20000"/>
              <a:lumOff val="80000"/>
            </a:schemeClr>
          </a:solidFill>
        </p:spPr>
        <p:txBody>
          <a:bodyPr>
            <a:normAutofit lnSpcReduction="10000"/>
          </a:bodyPr>
          <a:lstStyle/>
          <a:p>
            <a:r>
              <a:rPr lang="en-US" dirty="0" smtClean="0"/>
              <a:t>Pose a question at start of class to assess what knowledge, experience &amp; preconceptions students bring</a:t>
            </a:r>
          </a:p>
          <a:p>
            <a:r>
              <a:rPr lang="en-US" dirty="0" smtClean="0"/>
              <a:t>Pose quick questions during class to check for understanding, identify misconceptions</a:t>
            </a:r>
          </a:p>
          <a:p>
            <a:r>
              <a:rPr lang="en-US" dirty="0" smtClean="0"/>
              <a:t>Invite students to raise questions or seek clarification anonymously via a backchannel</a:t>
            </a:r>
          </a:p>
          <a:p>
            <a:r>
              <a:rPr lang="en-US" dirty="0" smtClean="0"/>
              <a:t>Interrupts the normal privileging of speech, extroverts, dominant language speakers – no one can dominate</a:t>
            </a:r>
          </a:p>
          <a:p>
            <a:r>
              <a:rPr lang="en-US" dirty="0" smtClean="0"/>
              <a:t>Anonymity means students aren’t afraid to ask ‘dumb’ questions</a:t>
            </a:r>
          </a:p>
          <a:p>
            <a:r>
              <a:rPr lang="en-US" dirty="0" smtClean="0"/>
              <a:t>As with all activities, open to sabotage</a:t>
            </a:r>
          </a:p>
          <a:p>
            <a:endParaRPr lang="en-US" dirty="0"/>
          </a:p>
        </p:txBody>
      </p:sp>
    </p:spTree>
    <p:extLst>
      <p:ext uri="{BB962C8B-B14F-4D97-AF65-F5344CB8AC3E}">
        <p14:creationId xmlns:p14="http://schemas.microsoft.com/office/powerpoint/2010/main" val="119980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694341" cy="6768789"/>
          </a:xfrm>
        </p:spPr>
        <p:txBody>
          <a:bodyPr>
            <a:normAutofit fontScale="90000"/>
          </a:bodyPr>
          <a:lstStyle/>
          <a:p>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a:r>
            <a:br>
              <a:rPr lang="en-US" sz="3200" dirty="0" smtClean="0">
                <a:latin typeface="+mn-lt"/>
              </a:rPr>
            </a:br>
            <a:r>
              <a:rPr lang="en-US" sz="3200" dirty="0">
                <a:latin typeface="+mn-lt"/>
              </a:rPr>
              <a:t/>
            </a:r>
            <a:br>
              <a:rPr lang="en-US" sz="3200" dirty="0">
                <a:latin typeface="+mn-lt"/>
              </a:rPr>
            </a:br>
            <a:r>
              <a:rPr lang="en-US" sz="3200" dirty="0" smtClean="0">
                <a:latin typeface="+mn-lt"/>
              </a:rPr>
              <a:t>Please </a:t>
            </a:r>
            <a:r>
              <a:rPr lang="en-US" sz="3200" dirty="0">
                <a:latin typeface="+mn-lt"/>
              </a:rPr>
              <a:t>go to </a:t>
            </a:r>
            <a:r>
              <a:rPr lang="en-US" sz="4800" b="1" i="1" dirty="0" err="1" smtClean="0">
                <a:solidFill>
                  <a:srgbClr val="FF0000"/>
                </a:solidFill>
                <a:latin typeface="+mn-lt"/>
              </a:rPr>
              <a:t>sli.do</a:t>
            </a:r>
            <a:r>
              <a:rPr lang="en-US" sz="4800" b="1" i="1" dirty="0" smtClean="0">
                <a:solidFill>
                  <a:srgbClr val="FF0000"/>
                </a:solidFill>
                <a:latin typeface="+mn-lt"/>
              </a:rPr>
              <a:t> </a:t>
            </a:r>
            <a:r>
              <a:rPr lang="en-US" sz="3200" dirty="0" smtClean="0">
                <a:latin typeface="+mn-lt"/>
              </a:rPr>
              <a:t>Enter </a:t>
            </a:r>
            <a:r>
              <a:rPr lang="en-US" sz="3200" dirty="0">
                <a:latin typeface="+mn-lt"/>
              </a:rPr>
              <a:t>code: </a:t>
            </a:r>
            <a:r>
              <a:rPr lang="en-US" sz="5400" b="1" dirty="0">
                <a:solidFill>
                  <a:srgbClr val="FF0000"/>
                </a:solidFill>
                <a:latin typeface="+mn-lt"/>
              </a:rPr>
              <a:t>779413</a:t>
            </a:r>
            <a:r>
              <a:rPr lang="en-US" sz="3200" dirty="0">
                <a:latin typeface="+mn-lt"/>
              </a:rPr>
              <a:t/>
            </a:r>
            <a:br>
              <a:rPr lang="en-US" sz="3200" dirty="0">
                <a:latin typeface="+mn-lt"/>
              </a:rPr>
            </a:br>
            <a:r>
              <a:rPr lang="en-US" sz="3200" dirty="0">
                <a:latin typeface="+mn-lt"/>
              </a:rPr>
              <a:t>(Or use the QR code opposite on your smart phone)</a:t>
            </a:r>
            <a:br>
              <a:rPr lang="en-US" sz="3200" dirty="0">
                <a:latin typeface="+mn-lt"/>
              </a:rPr>
            </a:br>
            <a:r>
              <a:rPr lang="en-US" sz="3200" dirty="0">
                <a:latin typeface="+mn-lt"/>
              </a:rPr>
              <a:t/>
            </a:r>
            <a:br>
              <a:rPr lang="en-US" sz="3200" dirty="0">
                <a:latin typeface="+mn-lt"/>
              </a:rPr>
            </a:br>
            <a:r>
              <a:rPr lang="en-US" sz="3200" dirty="0">
                <a:latin typeface="+mn-lt"/>
              </a:rPr>
              <a:t>Post any questions </a:t>
            </a:r>
            <a:r>
              <a:rPr lang="en-US" sz="3200" dirty="0" smtClean="0">
                <a:latin typeface="+mn-lt"/>
              </a:rPr>
              <a:t>you’d like </a:t>
            </a:r>
            <a:r>
              <a:rPr lang="en-US" sz="3200" dirty="0" smtClean="0">
                <a:latin typeface="+mn-lt"/>
              </a:rPr>
              <a:t>me</a:t>
            </a:r>
            <a:r>
              <a:rPr lang="en-US" sz="3200" dirty="0" smtClean="0">
                <a:latin typeface="+mn-lt"/>
              </a:rPr>
              <a:t> </a:t>
            </a:r>
            <a:r>
              <a:rPr lang="en-US" sz="3200" dirty="0" smtClean="0">
                <a:latin typeface="+mn-lt"/>
              </a:rPr>
              <a:t>to address to the </a:t>
            </a:r>
            <a:r>
              <a:rPr lang="en-US" sz="3200" dirty="0" err="1" smtClean="0">
                <a:latin typeface="+mn-lt"/>
              </a:rPr>
              <a:t>sli.do</a:t>
            </a:r>
            <a:r>
              <a:rPr lang="en-US" sz="3200" dirty="0" smtClean="0">
                <a:latin typeface="+mn-lt"/>
              </a:rPr>
              <a:t> link</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6413" y="2812256"/>
            <a:ext cx="3251200" cy="3251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88" y="0"/>
            <a:ext cx="5441795" cy="4081346"/>
          </a:xfrm>
          <a:prstGeom prst="rect">
            <a:avLst/>
          </a:prstGeom>
        </p:spPr>
      </p:pic>
    </p:spTree>
    <p:extLst>
      <p:ext uri="{BB962C8B-B14F-4D97-AF65-F5344CB8AC3E}">
        <p14:creationId xmlns:p14="http://schemas.microsoft.com/office/powerpoint/2010/main" val="363695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2914</Words>
  <Application>Microsoft Macintosh PowerPoint</Application>
  <PresentationFormat>Widescreen</PresentationFormat>
  <Paragraphs>208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Calibri Light</vt:lpstr>
      <vt:lpstr>Mangal</vt:lpstr>
      <vt:lpstr>Arial</vt:lpstr>
      <vt:lpstr>Office Theme</vt:lpstr>
      <vt:lpstr>What Does it Mean to Teach Equitably? University of the Sciences, Philadelphia, May 18th, 2021</vt:lpstr>
      <vt:lpstr>HOME PAGE - www.stephenbrookfield.com</vt:lpstr>
      <vt:lpstr>Situating Myself as a Teacher…  History of academic mediocrity –failed high school leaving exams, university places cancelled, College of Technology, graduated in bottom half of my class, turned down for graduate study, failed my master’s degree exam – Broadening student-centered assessment measures  Watching my doctoral supervisor – giving me ‘bad’ inconvenient news in a way that I knew was in my own best interests Ethical use of teacher power Relational underpinnings to critical thinking  Balancing Credibility &amp; Authenticity</vt:lpstr>
      <vt:lpstr>PowerPoint Presentation</vt:lpstr>
      <vt:lpstr>Equity</vt:lpstr>
      <vt:lpstr>   Diversity, Equity &amp; Inclusion  Acknowledges the importance of a full representation of ideas &amp; perspectives  Attention to a diversity of practices, scholarship and identities  Striving to ensure that Black, Indigenous &amp; People of Color are well represented on campus as students, staff, faculty &amp; administration  Asian &amp; Asian American students as the model minority: https://www.nytimes.com/2016/04/05/opinion/a-conversation-with-asians-on-race.html   Asian &amp; Asian American students as an invisible identity – viewed as “practically white”, “docile”, “not a problem”, “not subject to racism”     </vt:lpstr>
      <vt:lpstr>Go to sli.do Enter code: 779413 (Or use the QR code opposite on your smart phone)  You have 90 seconds to respond to this question. Your response is anonymous  When you enact, experience or observe equity-based teaching, what does it look, sound, or feel like?</vt:lpstr>
      <vt:lpstr>Anonymous Social Media Backchannels  sli.do  backchannelchat.com  tweedback.de  todaysmeet.com (now defunct)</vt:lpstr>
      <vt:lpstr>          Please go to sli.do Enter code: 779413 (Or use the QR code opposite on your smart phone)  Post any questions you’d like me to address to the sli.do link</vt:lpstr>
      <vt:lpstr>     Asymmetries of Power</vt:lpstr>
      <vt:lpstr>A complicating example</vt:lpstr>
      <vt:lpstr>Assumption  If I arrange chairs in a circle….</vt:lpstr>
      <vt:lpstr>Students’ Perceptions</vt:lpstr>
      <vt:lpstr>    My personal experience as a student &amp; conference goer is totally at odds with my practice as a teacher  </vt:lpstr>
      <vt:lpstr>Now….</vt:lpstr>
      <vt:lpstr>Racial Equity</vt:lpstr>
      <vt:lpstr>Two Kinds of Preparation for Teaching that Incorporates Race</vt:lpstr>
      <vt:lpstr>An arithmetic level of understanding of the dynamics of pervasive, structural racism amongst many whites who have not thought much about racial identity &amp; whiteness   THIS IS A REASON FOR AFFINITY GROUPS</vt:lpstr>
      <vt:lpstr>A Note to White Faculty “Good Whites” like me (Stephen)</vt:lpstr>
      <vt:lpstr>Behaviors of “Good Whites” </vt:lpstr>
      <vt:lpstr>    Hard Truths I’ve Learned as a White Instructor</vt:lpstr>
      <vt:lpstr>MODELING We take the lead in modeling disclosure about how our racial identity frames our life, how we struggle to understand  &amp; negotiate racism, how we make sense of what’s happening in the wider world</vt:lpstr>
      <vt:lpstr>How to Prepare for Teaching with Race in Mind</vt:lpstr>
      <vt:lpstr>So where do we go from here?</vt:lpstr>
      <vt:lpstr>So where do we go from here?</vt:lpstr>
      <vt:lpstr>Q &amp; A  Please go to sli.do Enter code: 779413 (Or use the QR code opposite on your smart phone)  Post any questions you have to sli.do  </vt:lpstr>
      <vt:lpstr>1st Breakout Room Session</vt:lpstr>
      <vt:lpstr>An equitable small group discussion protocol – the Circle of Voices  S. Brookfield &amp; S. Preskill. 2016. The discussion book: 50 great ways to get people talking. Hoboken, NJ: Wiley</vt:lpstr>
      <vt:lpstr>Please post questions and issues that arose in your circle of voices conversation to sli.do  These can be about the circle of voices protocol or about the themes and items that generated conversation  Please go to sli.do Enter code: 779413 (Or use the QR code opposite on your smart phone) </vt:lpstr>
      <vt:lpstr>2nd Breakout Room Session</vt:lpstr>
      <vt:lpstr>Circular Response S. Brookfield &amp; S. Preskill. 2016. The discussion book: 50 great ways to get people talking. Hoboken, NJ: Wiley</vt:lpstr>
      <vt:lpstr>Please post questions and issues that arose in your circular response conversation to sli.do  These can be about the circular response protocol itself or about the themes and items that generated conversation  Please go to sli.do Enter code: 779413 (Or use the QR code opposite on your smart phone)</vt:lpstr>
      <vt:lpstr>Some Resources Authored by Stephen</vt:lpstr>
      <vt:lpstr>General Resources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Teach Equitably? University of the Sciences, May 18th, 2021</dc:title>
  <dc:creator>Brookfield, Stephen D.</dc:creator>
  <cp:lastModifiedBy>Brookfield, Stephen D.</cp:lastModifiedBy>
  <cp:revision>39</cp:revision>
  <dcterms:created xsi:type="dcterms:W3CDTF">2021-04-20T16:52:24Z</dcterms:created>
  <dcterms:modified xsi:type="dcterms:W3CDTF">2021-05-17T18:51:58Z</dcterms:modified>
</cp:coreProperties>
</file>