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7" r:id="rId5"/>
    <p:sldId id="259" r:id="rId6"/>
    <p:sldId id="258" r:id="rId7"/>
    <p:sldId id="262" r:id="rId8"/>
    <p:sldId id="265" r:id="rId9"/>
    <p:sldId id="266" r:id="rId10"/>
    <p:sldId id="264" r:id="rId11"/>
    <p:sldId id="261"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5"/>
    <p:restoredTop sz="95865"/>
  </p:normalViewPr>
  <p:slideViewPr>
    <p:cSldViewPr snapToGrid="0" snapToObjects="1">
      <p:cViewPr varScale="1">
        <p:scale>
          <a:sx n="96" d="100"/>
          <a:sy n="96" d="100"/>
        </p:scale>
        <p:origin x="17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BC7690-C6B9-1542-8C58-79D4A5392CD6}" type="datetimeFigureOut">
              <a:rPr lang="en-US" smtClean="0"/>
              <a:t>7/25/22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111873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C7690-C6B9-1542-8C58-79D4A5392CD6}" type="datetimeFigureOut">
              <a:rPr lang="en-US" smtClean="0"/>
              <a:t>7/25/22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107735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C7690-C6B9-1542-8C58-79D4A5392CD6}" type="datetimeFigureOut">
              <a:rPr lang="en-US" smtClean="0"/>
              <a:t>7/25/22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161725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C7690-C6B9-1542-8C58-79D4A5392CD6}" type="datetimeFigureOut">
              <a:rPr lang="en-US" smtClean="0"/>
              <a:t>7/25/22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199253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C7690-C6B9-1542-8C58-79D4A5392CD6}" type="datetimeFigureOut">
              <a:rPr lang="en-US" smtClean="0"/>
              <a:t>7/25/22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89754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BC7690-C6B9-1542-8C58-79D4A5392CD6}"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116206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C7690-C6B9-1542-8C58-79D4A5392CD6}" type="datetimeFigureOut">
              <a:rPr lang="en-US" smtClean="0"/>
              <a:t>7/25/22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162403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C7690-C6B9-1542-8C58-79D4A5392CD6}" type="datetimeFigureOut">
              <a:rPr lang="en-US" smtClean="0"/>
              <a:t>7/25/22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63836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C7690-C6B9-1542-8C58-79D4A5392CD6}" type="datetimeFigureOut">
              <a:rPr lang="en-US" smtClean="0"/>
              <a:t>7/25/22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23828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C7690-C6B9-1542-8C58-79D4A5392CD6}"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201859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C7690-C6B9-1542-8C58-79D4A5392CD6}" type="datetimeFigureOut">
              <a:rPr lang="en-US" smtClean="0"/>
              <a:t>7/25/22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4E004-6A94-3649-B403-FACC92E1E2BB}" type="slidenum">
              <a:rPr lang="en-US" smtClean="0"/>
              <a:t>‹#›</a:t>
            </a:fld>
            <a:endParaRPr lang="en-US"/>
          </a:p>
        </p:txBody>
      </p:sp>
    </p:spTree>
    <p:extLst>
      <p:ext uri="{BB962C8B-B14F-4D97-AF65-F5344CB8AC3E}">
        <p14:creationId xmlns:p14="http://schemas.microsoft.com/office/powerpoint/2010/main" val="593442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C7690-C6B9-1542-8C58-79D4A5392CD6}" type="datetimeFigureOut">
              <a:rPr lang="en-US" smtClean="0"/>
              <a:t>7/25/22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4E004-6A94-3649-B403-FACC92E1E2BB}" type="slidenum">
              <a:rPr lang="en-US" smtClean="0"/>
              <a:t>‹#›</a:t>
            </a:fld>
            <a:endParaRPr lang="en-US"/>
          </a:p>
        </p:txBody>
      </p:sp>
    </p:spTree>
    <p:extLst>
      <p:ext uri="{BB962C8B-B14F-4D97-AF65-F5344CB8AC3E}">
        <p14:creationId xmlns:p14="http://schemas.microsoft.com/office/powerpoint/2010/main" val="194055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powerpoints-pdf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9724"/>
            <a:ext cx="9144000" cy="3387778"/>
          </a:xfrm>
          <a:solidFill>
            <a:schemeClr val="accent4">
              <a:lumMod val="20000"/>
              <a:lumOff val="80000"/>
            </a:schemeClr>
          </a:solidFill>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Using </a:t>
            </a:r>
            <a:r>
              <a:rPr lang="en-US" dirty="0"/>
              <a:t>Discussion as a Way of </a:t>
            </a:r>
            <a:r>
              <a:rPr lang="en-US" dirty="0" smtClean="0"/>
              <a:t>Teaching</a:t>
            </a:r>
            <a:br>
              <a:rPr lang="en-US" dirty="0" smtClean="0"/>
            </a:br>
            <a:r>
              <a:rPr lang="en-US" b="1" dirty="0"/>
              <a:t> </a:t>
            </a:r>
            <a:r>
              <a:rPr lang="en-US" sz="3600" b="1" dirty="0"/>
              <a:t>Friedrich-Alexander-</a:t>
            </a:r>
            <a:r>
              <a:rPr lang="en-US" sz="3600" b="1" dirty="0" err="1"/>
              <a:t>Universität</a:t>
            </a:r>
            <a:r>
              <a:rPr lang="en-US" sz="3600" b="1" dirty="0"/>
              <a:t> Erlangen-</a:t>
            </a:r>
            <a:r>
              <a:rPr lang="en-US" sz="3600" b="1" dirty="0" err="1"/>
              <a:t>Nürnberg</a:t>
            </a:r>
            <a:r>
              <a:rPr lang="en-US" sz="3600" b="1" dirty="0"/>
              <a:t> (FAU) </a:t>
            </a:r>
            <a:r>
              <a:rPr lang="en-US" sz="3600" b="1" dirty="0" smtClean="0"/>
              <a:t>July 28</a:t>
            </a:r>
            <a:r>
              <a:rPr lang="en-US" sz="3600" b="1" baseline="30000" dirty="0" smtClean="0"/>
              <a:t>th</a:t>
            </a:r>
            <a:r>
              <a:rPr lang="en-US" sz="3600" b="1" dirty="0" smtClean="0"/>
              <a:t>, 2022</a:t>
            </a:r>
            <a:r>
              <a:rPr lang="en-US" dirty="0"/>
              <a:t/>
            </a:r>
            <a:br>
              <a:rPr lang="en-US" dirty="0"/>
            </a:br>
            <a:endParaRPr lang="en-US" dirty="0"/>
          </a:p>
        </p:txBody>
      </p:sp>
      <p:sp>
        <p:nvSpPr>
          <p:cNvPr id="3" name="Subtitle 2"/>
          <p:cNvSpPr>
            <a:spLocks noGrp="1"/>
          </p:cNvSpPr>
          <p:nvPr>
            <p:ph type="subTitle" idx="1"/>
          </p:nvPr>
        </p:nvSpPr>
        <p:spPr>
          <a:xfrm>
            <a:off x="1524000" y="3957403"/>
            <a:ext cx="9144000" cy="2698230"/>
          </a:xfrm>
          <a:solidFill>
            <a:schemeClr val="accent6">
              <a:lumMod val="20000"/>
              <a:lumOff val="80000"/>
            </a:schemeClr>
          </a:solidFill>
        </p:spPr>
        <p:txBody>
          <a:bodyPr>
            <a:normAutofit/>
          </a:bodyPr>
          <a:lstStyle/>
          <a:p>
            <a:r>
              <a:rPr lang="en-US" sz="3200" b="1" dirty="0" smtClean="0">
                <a:solidFill>
                  <a:srgbClr val="FF0000"/>
                </a:solidFill>
              </a:rPr>
              <a:t>Stephen Brookfield</a:t>
            </a:r>
          </a:p>
          <a:p>
            <a:r>
              <a:rPr lang="en-US" sz="3200" b="1" dirty="0" smtClean="0">
                <a:solidFill>
                  <a:srgbClr val="00B0F0"/>
                </a:solidFill>
              </a:rPr>
              <a:t>(Distinguished Scholar, Antioch University</a:t>
            </a:r>
          </a:p>
          <a:p>
            <a:r>
              <a:rPr lang="en-US" sz="3200" b="1" dirty="0" smtClean="0">
                <a:solidFill>
                  <a:srgbClr val="00B0F0"/>
                </a:solidFill>
              </a:rPr>
              <a:t>Adjunct Professor, Columbia University Teachers College)</a:t>
            </a:r>
          </a:p>
          <a:p>
            <a:r>
              <a:rPr lang="en-US" sz="3200" b="1" dirty="0" err="1" smtClean="0">
                <a:solidFill>
                  <a:srgbClr val="FF0000"/>
                </a:solidFill>
              </a:rPr>
              <a:t>www.stephenbrookfield.com</a:t>
            </a:r>
            <a:endParaRPr lang="en-US" sz="3200" b="1" dirty="0" smtClean="0">
              <a:solidFill>
                <a:srgbClr val="FF0000"/>
              </a:solidFill>
            </a:endParaRPr>
          </a:p>
          <a:p>
            <a:endParaRPr lang="en-US" dirty="0"/>
          </a:p>
        </p:txBody>
      </p:sp>
    </p:spTree>
    <p:extLst>
      <p:ext uri="{BB962C8B-B14F-4D97-AF65-F5344CB8AC3E}">
        <p14:creationId xmlns:p14="http://schemas.microsoft.com/office/powerpoint/2010/main" val="1281662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019330"/>
          </a:xfrm>
        </p:spPr>
        <p:txBody>
          <a:bodyPr/>
          <a:lstStyle/>
          <a:p>
            <a:r>
              <a:rPr lang="en-US" b="1" i="1" dirty="0" smtClean="0">
                <a:solidFill>
                  <a:srgbClr val="FF0000"/>
                </a:solidFill>
              </a:rPr>
              <a:t>Setting Expectations</a:t>
            </a:r>
            <a:r>
              <a:rPr lang="mr-IN" b="1" i="1" dirty="0" smtClean="0">
                <a:solidFill>
                  <a:srgbClr val="FF0000"/>
                </a:solidFill>
              </a:rPr>
              <a:t>…</a:t>
            </a:r>
            <a:endParaRPr lang="en-US" b="1" i="1" dirty="0">
              <a:solidFill>
                <a:srgbClr val="FF0000"/>
              </a:solidFill>
            </a:endParaRPr>
          </a:p>
        </p:txBody>
      </p:sp>
      <p:sp>
        <p:nvSpPr>
          <p:cNvPr id="3" name="Content Placeholder 2"/>
          <p:cNvSpPr>
            <a:spLocks noGrp="1"/>
          </p:cNvSpPr>
          <p:nvPr>
            <p:ph idx="1"/>
          </p:nvPr>
        </p:nvSpPr>
        <p:spPr>
          <a:xfrm>
            <a:off x="0" y="1019330"/>
            <a:ext cx="12192000" cy="5838669"/>
          </a:xfrm>
          <a:solidFill>
            <a:schemeClr val="accent6">
              <a:lumMod val="20000"/>
              <a:lumOff val="80000"/>
            </a:schemeClr>
          </a:solidFill>
        </p:spPr>
        <p:txBody>
          <a:bodyPr>
            <a:normAutofit/>
          </a:bodyPr>
          <a:lstStyle/>
          <a:p>
            <a:r>
              <a:rPr lang="en-US" sz="3600" dirty="0" smtClean="0"/>
              <a:t>Have students create their own norms for discussion based on their best &amp; worst experiences as discussion participants</a:t>
            </a:r>
          </a:p>
          <a:p>
            <a:r>
              <a:rPr lang="en-US" sz="3600" dirty="0" smtClean="0"/>
              <a:t>Avoid counterfeit discussions – that look like the real thing but that are fake currency</a:t>
            </a:r>
          </a:p>
          <a:p>
            <a:r>
              <a:rPr lang="en-US" sz="3600" dirty="0" smtClean="0"/>
              <a:t>Announce protocols that</a:t>
            </a:r>
            <a:r>
              <a:rPr lang="mr-IN" sz="3600" dirty="0" smtClean="0"/>
              <a:t>…</a:t>
            </a:r>
            <a:r>
              <a:rPr lang="en-US" sz="3600" dirty="0" smtClean="0"/>
              <a:t> (1) involve everyone participating, (2) require careful listening &amp; (3)</a:t>
            </a:r>
            <a:r>
              <a:rPr lang="en-US" sz="3600" dirty="0"/>
              <a:t> </a:t>
            </a:r>
            <a:r>
              <a:rPr lang="en-US" sz="3600" dirty="0" smtClean="0"/>
              <a:t>incorporate regular structured silence for thinking &amp; reflection</a:t>
            </a:r>
          </a:p>
          <a:p>
            <a:r>
              <a:rPr lang="en-US" sz="3600" dirty="0" smtClean="0"/>
              <a:t>Publish criteria for grading participation early</a:t>
            </a:r>
          </a:p>
          <a:p>
            <a:r>
              <a:rPr lang="en-US" sz="3600" dirty="0" smtClean="0"/>
              <a:t>Make sure those criteria include silent contributions</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891" y="4388640"/>
            <a:ext cx="1528997" cy="2248525"/>
          </a:xfrm>
          <a:prstGeom prst="rect">
            <a:avLst/>
          </a:prstGeom>
        </p:spPr>
      </p:pic>
    </p:spTree>
    <p:extLst>
      <p:ext uri="{BB962C8B-B14F-4D97-AF65-F5344CB8AC3E}">
        <p14:creationId xmlns:p14="http://schemas.microsoft.com/office/powerpoint/2010/main" val="304027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6857999"/>
          </a:xfrm>
          <a:solidFill>
            <a:schemeClr val="accent5">
              <a:lumMod val="20000"/>
              <a:lumOff val="80000"/>
            </a:schemeClr>
          </a:solidFill>
        </p:spPr>
        <p:txBody>
          <a:bodyPr>
            <a:normAutofit fontScale="90000"/>
          </a:bodyPr>
          <a:lstStyle/>
          <a:p>
            <a:pPr lvl="0" algn="ctr"/>
            <a:r>
              <a:rPr lang="en-US" b="1" i="1" dirty="0" smtClean="0">
                <a:solidFill>
                  <a:srgbClr val="FF0000"/>
                </a:solidFill>
                <a:latin typeface="+mn-lt"/>
              </a:rPr>
              <a:t/>
            </a:r>
            <a:br>
              <a:rPr lang="en-US" b="1" i="1" dirty="0" smtClean="0">
                <a:solidFill>
                  <a:srgbClr val="FF0000"/>
                </a:solidFill>
                <a:latin typeface="+mn-lt"/>
              </a:rPr>
            </a:br>
            <a:r>
              <a:rPr lang="en-US" b="1" i="1" dirty="0" smtClean="0">
                <a:solidFill>
                  <a:srgbClr val="FF0000"/>
                </a:solidFill>
                <a:latin typeface="+mn-lt"/>
              </a:rPr>
              <a:t>Grading for Participation</a:t>
            </a:r>
            <a:r>
              <a:rPr lang="en-US" sz="2800" b="1" i="1" dirty="0" smtClean="0">
                <a:solidFill>
                  <a:srgbClr val="FF0000"/>
                </a:solidFill>
                <a:latin typeface="+mn-lt"/>
              </a:rPr>
              <a:t/>
            </a:r>
            <a:br>
              <a:rPr lang="en-US" sz="2800" b="1" i="1" dirty="0" smtClean="0">
                <a:solidFill>
                  <a:srgbClr val="FF0000"/>
                </a:solidFill>
                <a:latin typeface="+mn-lt"/>
              </a:rPr>
            </a:br>
            <a:r>
              <a:rPr lang="en-US" sz="2800" b="1" i="1" dirty="0">
                <a:solidFill>
                  <a:srgbClr val="FF0000"/>
                </a:solidFill>
                <a:latin typeface="+mn-lt"/>
              </a:rPr>
              <a:t/>
            </a:r>
            <a:br>
              <a:rPr lang="en-US" sz="2800" b="1" i="1" dirty="0">
                <a:solidFill>
                  <a:srgbClr val="FF0000"/>
                </a:solidFill>
                <a:latin typeface="+mn-lt"/>
              </a:rPr>
            </a:br>
            <a:r>
              <a:rPr lang="en-US" sz="2700" dirty="0" smtClean="0">
                <a:latin typeface="+mn-lt"/>
              </a:rPr>
              <a:t>Post a question, comment or make a suggestion online that takes us in a promising or provocative new direction</a:t>
            </a:r>
            <a:br>
              <a:rPr lang="en-US" sz="2700" dirty="0" smtClean="0">
                <a:latin typeface="+mn-lt"/>
              </a:rPr>
            </a:br>
            <a:r>
              <a:rPr lang="en-US" sz="2700" dirty="0" smtClean="0">
                <a:solidFill>
                  <a:schemeClr val="accent6"/>
                </a:solidFill>
                <a:latin typeface="+mn-lt"/>
              </a:rPr>
              <a:t/>
            </a:r>
            <a:br>
              <a:rPr lang="en-US" sz="2700" dirty="0" smtClean="0">
                <a:solidFill>
                  <a:schemeClr val="accent6"/>
                </a:solidFill>
                <a:latin typeface="+mn-lt"/>
              </a:rPr>
            </a:br>
            <a:r>
              <a:rPr lang="en-US" sz="2700" dirty="0" smtClean="0">
                <a:solidFill>
                  <a:schemeClr val="accent6"/>
                </a:solidFill>
                <a:latin typeface="+mn-lt"/>
              </a:rPr>
              <a:t>Post a resource (a reading, web link, video) not covered in the syllabus but  that adds valuable new information/perspectives</a:t>
            </a:r>
            <a:br>
              <a:rPr lang="en-US" sz="2700" dirty="0" smtClean="0">
                <a:solidFill>
                  <a:schemeClr val="accent6"/>
                </a:solidFill>
                <a:latin typeface="+mn-lt"/>
              </a:rPr>
            </a:br>
            <a:r>
              <a:rPr lang="en-US" sz="2700" dirty="0" smtClean="0">
                <a:solidFill>
                  <a:schemeClr val="accent6"/>
                </a:solidFill>
                <a:latin typeface="+mn-lt"/>
              </a:rPr>
              <a:t/>
            </a:r>
            <a:br>
              <a:rPr lang="en-US" sz="2700" dirty="0" smtClean="0">
                <a:solidFill>
                  <a:schemeClr val="accent6"/>
                </a:solidFill>
                <a:latin typeface="+mn-lt"/>
              </a:rPr>
            </a:br>
            <a:r>
              <a:rPr lang="en-US" sz="2700" dirty="0" smtClean="0">
                <a:solidFill>
                  <a:srgbClr val="7030A0"/>
                </a:solidFill>
                <a:latin typeface="+mn-lt"/>
              </a:rPr>
              <a:t>Make a comment indicating how you found someone’s ideas interesting or useful.  Be specific about what was so helpful </a:t>
            </a:r>
            <a:br>
              <a:rPr lang="en-US" sz="2700" dirty="0" smtClean="0">
                <a:solidFill>
                  <a:srgbClr val="7030A0"/>
                </a:solidFill>
                <a:latin typeface="+mn-lt"/>
              </a:rPr>
            </a:br>
            <a:r>
              <a:rPr lang="en-US" sz="2700" dirty="0" smtClean="0">
                <a:solidFill>
                  <a:srgbClr val="7030A0"/>
                </a:solidFill>
                <a:latin typeface="+mn-lt"/>
              </a:rPr>
              <a:t/>
            </a:r>
            <a:br>
              <a:rPr lang="en-US" sz="2700" dirty="0" smtClean="0">
                <a:solidFill>
                  <a:srgbClr val="7030A0"/>
                </a:solidFill>
                <a:latin typeface="+mn-lt"/>
              </a:rPr>
            </a:br>
            <a:r>
              <a:rPr lang="en-US" sz="2700" dirty="0" smtClean="0">
                <a:solidFill>
                  <a:srgbClr val="0070C0"/>
                </a:solidFill>
                <a:latin typeface="+mn-lt"/>
              </a:rPr>
              <a:t>Alert us to a question posed that is not being answered</a:t>
            </a:r>
            <a:r>
              <a:rPr lang="en-US" sz="2700" dirty="0" smtClean="0">
                <a:solidFill>
                  <a:srgbClr val="FF0000"/>
                </a:solidFill>
                <a:latin typeface="+mn-lt"/>
              </a:rPr>
              <a:t/>
            </a:r>
            <a:br>
              <a:rPr lang="en-US" sz="2700" dirty="0" smtClean="0">
                <a:solidFill>
                  <a:srgbClr val="FF0000"/>
                </a:solidFill>
                <a:latin typeface="+mn-lt"/>
              </a:rPr>
            </a:br>
            <a:r>
              <a:rPr lang="en-US" sz="2700" dirty="0" smtClean="0">
                <a:solidFill>
                  <a:srgbClr val="FF0000"/>
                </a:solidFill>
                <a:latin typeface="+mn-lt"/>
              </a:rPr>
              <a:t/>
            </a:r>
            <a:br>
              <a:rPr lang="en-US" sz="2700" dirty="0" smtClean="0">
                <a:solidFill>
                  <a:srgbClr val="FF0000"/>
                </a:solidFill>
                <a:latin typeface="+mn-lt"/>
              </a:rPr>
            </a:br>
            <a:r>
              <a:rPr lang="en-US" sz="2700" dirty="0" smtClean="0">
                <a:latin typeface="+mn-lt"/>
              </a:rPr>
              <a:t>Make a comment that explicitly underscores the link between two people's contributions  </a:t>
            </a:r>
            <a:r>
              <a:rPr lang="en-US" dirty="0" smtClean="0"/>
              <a:t/>
            </a:r>
            <a:br>
              <a:rPr lang="en-US" dirty="0" smtClean="0"/>
            </a:br>
            <a:endParaRPr lang="en-US" dirty="0"/>
          </a:p>
        </p:txBody>
      </p:sp>
      <p:sp>
        <p:nvSpPr>
          <p:cNvPr id="3" name="Content Placeholder 2"/>
          <p:cNvSpPr>
            <a:spLocks noGrp="1"/>
          </p:cNvSpPr>
          <p:nvPr>
            <p:ph idx="1"/>
          </p:nvPr>
        </p:nvSpPr>
        <p:spPr>
          <a:xfrm>
            <a:off x="5943600" y="0"/>
            <a:ext cx="6248400" cy="6858000"/>
          </a:xfrm>
          <a:solidFill>
            <a:schemeClr val="accent4">
              <a:lumMod val="20000"/>
              <a:lumOff val="80000"/>
            </a:schemeClr>
          </a:solidFill>
        </p:spPr>
        <p:txBody>
          <a:bodyPr>
            <a:normAutofit/>
          </a:bodyPr>
          <a:lstStyle/>
          <a:p>
            <a:pPr algn="ctr"/>
            <a:r>
              <a:rPr lang="en-US" sz="4000" b="1" i="1" dirty="0" smtClean="0">
                <a:solidFill>
                  <a:srgbClr val="FF0000"/>
                </a:solidFill>
              </a:rPr>
              <a:t>Grading for Participation</a:t>
            </a:r>
          </a:p>
          <a:p>
            <a:r>
              <a:rPr lang="en-US" sz="2200" dirty="0" smtClean="0">
                <a:solidFill>
                  <a:srgbClr val="7030A0"/>
                </a:solidFill>
              </a:rPr>
              <a:t>Contribute something that builds on, or springs from, what someone else has said.  Be explicit about how you do this</a:t>
            </a:r>
          </a:p>
          <a:p>
            <a:r>
              <a:rPr lang="en-US" sz="2200" dirty="0" smtClean="0">
                <a:solidFill>
                  <a:schemeClr val="accent6"/>
                </a:solidFill>
              </a:rPr>
              <a:t>Make a summary observation that acknowledges several people's contributions &amp; touches on a recurring theme </a:t>
            </a:r>
          </a:p>
          <a:p>
            <a:r>
              <a:rPr lang="en-US" sz="2200" dirty="0" smtClean="0">
                <a:solidFill>
                  <a:srgbClr val="FF0000"/>
                </a:solidFill>
              </a:rPr>
              <a:t>Provide an example that clarifies or illustrates someone’s point</a:t>
            </a:r>
          </a:p>
          <a:p>
            <a:r>
              <a:rPr lang="en-US" sz="2200" dirty="0" smtClean="0"/>
              <a:t>Ask a question or make a comment that encourages someone to elaborate on something they’ve already said</a:t>
            </a:r>
          </a:p>
          <a:p>
            <a:r>
              <a:rPr lang="en-US" sz="2200" dirty="0" smtClean="0">
                <a:solidFill>
                  <a:srgbClr val="0070C0"/>
                </a:solidFill>
              </a:rPr>
              <a:t>Find a way to express appreciation for the enlightenment you have gained from the discussion. Be specific about what helped you understand something better</a:t>
            </a:r>
          </a:p>
          <a:p>
            <a:r>
              <a:rPr lang="en-US" sz="2200" dirty="0" smtClean="0">
                <a:solidFill>
                  <a:srgbClr val="FF0000"/>
                </a:solidFill>
                <a:latin typeface="+mn-lt"/>
              </a:rPr>
              <a:t>Challenge an idea without challenging a person</a:t>
            </a:r>
            <a:endParaRPr lang="en-US" sz="2200" dirty="0" smtClean="0">
              <a:solidFill>
                <a:srgbClr val="0070C0"/>
              </a:solidFill>
            </a:endParaRPr>
          </a:p>
          <a:p>
            <a:endParaRPr lang="en-US" dirty="0"/>
          </a:p>
        </p:txBody>
      </p:sp>
    </p:spTree>
    <p:extLst>
      <p:ext uri="{BB962C8B-B14F-4D97-AF65-F5344CB8AC3E}">
        <p14:creationId xmlns:p14="http://schemas.microsoft.com/office/powerpoint/2010/main" val="1872559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264" y="1"/>
            <a:ext cx="6495736" cy="6858000"/>
          </a:xfrm>
          <a:solidFill>
            <a:schemeClr val="accent1">
              <a:lumMod val="20000"/>
              <a:lumOff val="80000"/>
            </a:schemeClr>
          </a:solidFill>
        </p:spPr>
        <p:txBody>
          <a:bodyPr>
            <a:normAutofit fontScale="90000"/>
          </a:bodyPr>
          <a:lstStyle/>
          <a:p>
            <a:r>
              <a:rPr lang="en-US" sz="2700" b="1" i="1" dirty="0" smtClean="0">
                <a:solidFill>
                  <a:srgbClr val="00B050"/>
                </a:solidFill>
                <a:latin typeface="+mn-lt"/>
              </a:rPr>
              <a:t/>
            </a:r>
            <a:br>
              <a:rPr lang="en-US" sz="2700" b="1" i="1" dirty="0" smtClean="0">
                <a:solidFill>
                  <a:srgbClr val="00B050"/>
                </a:solidFill>
                <a:latin typeface="+mn-lt"/>
              </a:rPr>
            </a:br>
            <a:r>
              <a:rPr lang="en-US" sz="2700" b="1" i="1" dirty="0" smtClean="0">
                <a:solidFill>
                  <a:srgbClr val="00B050"/>
                </a:solidFill>
                <a:latin typeface="+mn-lt"/>
              </a:rPr>
              <a:t>QUESTION</a:t>
            </a:r>
            <a:br>
              <a:rPr lang="en-US" sz="2700" b="1" i="1" dirty="0" smtClean="0">
                <a:solidFill>
                  <a:srgbClr val="00B050"/>
                </a:solidFill>
                <a:latin typeface="+mn-lt"/>
              </a:rPr>
            </a:br>
            <a:r>
              <a:rPr lang="en-US" sz="2800" b="1" i="1" dirty="0" smtClean="0">
                <a:solidFill>
                  <a:srgbClr val="00B050"/>
                </a:solidFill>
                <a:latin typeface="+mn-lt"/>
              </a:rPr>
              <a:t>When </a:t>
            </a:r>
            <a:r>
              <a:rPr lang="en-US" sz="2800" b="1" i="1" dirty="0">
                <a:solidFill>
                  <a:srgbClr val="00B050"/>
                </a:solidFill>
                <a:latin typeface="+mn-lt"/>
              </a:rPr>
              <a:t>a discussion is going well, what does it LOOK, SOUND or FEEL like? </a:t>
            </a:r>
            <a:r>
              <a:rPr lang="en-US" sz="2700" b="1" i="1" dirty="0" smtClean="0">
                <a:solidFill>
                  <a:srgbClr val="00B050"/>
                </a:solidFill>
                <a:latin typeface="+mn-lt"/>
              </a:rPr>
              <a:t/>
            </a:r>
            <a:br>
              <a:rPr lang="en-US" sz="2700" b="1" i="1" dirty="0" smtClean="0">
                <a:solidFill>
                  <a:srgbClr val="00B050"/>
                </a:solidFill>
                <a:latin typeface="+mn-lt"/>
              </a:rPr>
            </a:br>
            <a:r>
              <a:rPr lang="en-US" sz="2700" i="1" dirty="0" smtClean="0">
                <a:solidFill>
                  <a:srgbClr val="00B050"/>
                </a:solidFill>
                <a:latin typeface="+mn-lt"/>
              </a:rPr>
              <a:t/>
            </a:r>
            <a:br>
              <a:rPr lang="en-US" sz="2700" i="1" dirty="0" smtClean="0">
                <a:solidFill>
                  <a:srgbClr val="00B050"/>
                </a:solidFill>
                <a:latin typeface="+mn-lt"/>
              </a:rPr>
            </a:br>
            <a:r>
              <a:rPr lang="en-US" sz="2700" dirty="0" smtClean="0">
                <a:latin typeface="+mn-lt"/>
              </a:rPr>
              <a:t>(1) Declare a 1-2 minute silent period for people to think about their response to the question &amp; make written or mental notes</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(2) Go alphabetically around the group and have each person give their response to the question(s) they’ve just been thinking about. Each person tries to keep their comments to a minute or so. No interruptions of each other please.</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(3) Once everyone has spoken move into open conversation – anyone can speak at any time &amp; there is no order of contribution. However, try to speak ONLY about what someone ELSE said in the opening round of comments.</a:t>
            </a:r>
            <a:r>
              <a:rPr lang="en-US" dirty="0" smtClean="0"/>
              <a:t/>
            </a:r>
            <a:br>
              <a:rPr lang="en-US" dirty="0" smtClean="0"/>
            </a:br>
            <a:endParaRPr lang="en-US" dirty="0"/>
          </a:p>
        </p:txBody>
      </p:sp>
      <p:sp>
        <p:nvSpPr>
          <p:cNvPr id="3" name="Content Placeholder 2"/>
          <p:cNvSpPr>
            <a:spLocks noGrp="1"/>
          </p:cNvSpPr>
          <p:nvPr>
            <p:ph idx="1"/>
          </p:nvPr>
        </p:nvSpPr>
        <p:spPr>
          <a:xfrm>
            <a:off x="0" y="0"/>
            <a:ext cx="5696264" cy="6857999"/>
          </a:xfrm>
        </p:spPr>
        <p:txBody>
          <a:bodyPr>
            <a:normAutofit/>
          </a:bodyPr>
          <a:lstStyle/>
          <a:p>
            <a:pPr algn="ctr"/>
            <a:endParaRPr lang="en-US" sz="5400" i="1" dirty="0" smtClean="0">
              <a:solidFill>
                <a:srgbClr val="FF0000"/>
              </a:solidFill>
            </a:endParaRPr>
          </a:p>
          <a:p>
            <a:pPr algn="ctr"/>
            <a:r>
              <a:rPr lang="en-US" sz="4000" i="1" dirty="0" smtClean="0">
                <a:solidFill>
                  <a:srgbClr val="FF0000"/>
                </a:solidFill>
              </a:rPr>
              <a:t>A Classroom Tool – the Circle of Voices Protocol</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33" y="2533338"/>
            <a:ext cx="5186597" cy="3852472"/>
          </a:xfrm>
          <a:prstGeom prst="rect">
            <a:avLst/>
          </a:prstGeom>
        </p:spPr>
      </p:pic>
    </p:spTree>
    <p:extLst>
      <p:ext uri="{BB962C8B-B14F-4D97-AF65-F5344CB8AC3E}">
        <p14:creationId xmlns:p14="http://schemas.microsoft.com/office/powerpoint/2010/main" val="947391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My Website</a:t>
            </a:r>
            <a:endParaRPr lang="en-US" b="1" i="1" dirty="0">
              <a:solidFill>
                <a:srgbClr val="FF0000"/>
              </a:solidFill>
            </a:endParaRPr>
          </a:p>
        </p:txBody>
      </p:sp>
      <p:sp>
        <p:nvSpPr>
          <p:cNvPr id="3" name="Content Placeholder 2"/>
          <p:cNvSpPr>
            <a:spLocks noGrp="1"/>
          </p:cNvSpPr>
          <p:nvPr>
            <p:ph idx="1"/>
          </p:nvPr>
        </p:nvSpPr>
        <p:spPr>
          <a:solidFill>
            <a:schemeClr val="accent5">
              <a:lumMod val="20000"/>
              <a:lumOff val="80000"/>
            </a:schemeClr>
          </a:solidFill>
        </p:spPr>
        <p:txBody>
          <a:bodyPr>
            <a:normAutofit fontScale="92500" lnSpcReduction="10000"/>
          </a:bodyPr>
          <a:lstStyle/>
          <a:p>
            <a:r>
              <a:rPr lang="en-US" dirty="0" smtClean="0"/>
              <a:t>My website is open access so if you want to find out more about any of the exercises or activities I mention go to the page and click on the ‘Resources’ link.</a:t>
            </a:r>
          </a:p>
          <a:p>
            <a:r>
              <a:rPr lang="en-US" dirty="0" smtClean="0"/>
              <a:t>Scroll down &amp; you will find multiple PDF files of workshop packets stuffed with activities or power point files.</a:t>
            </a:r>
          </a:p>
          <a:p>
            <a:r>
              <a:rPr lang="en-US" dirty="0" smtClean="0"/>
              <a:t>Today’s power point is the first one listed: </a:t>
            </a:r>
            <a:r>
              <a:rPr lang="en-US" dirty="0" smtClean="0">
                <a:hlinkClick r:id="rId2"/>
              </a:rPr>
              <a:t>http://www.stephenbrookfield.com/powerpoints-pdfs</a:t>
            </a:r>
            <a:endParaRPr lang="en-US" dirty="0" smtClean="0"/>
          </a:p>
          <a:p>
            <a:r>
              <a:rPr lang="en-US" dirty="0" smtClean="0"/>
              <a:t>You do not need to ask my permission to use any of these resources. If they’re useful then please try them out and adapt them to your context.</a:t>
            </a:r>
          </a:p>
          <a:p>
            <a:pPr algn="ctr"/>
            <a:r>
              <a:rPr lang="en-US" sz="6000" dirty="0" err="1" smtClean="0">
                <a:solidFill>
                  <a:srgbClr val="FF0000"/>
                </a:solidFill>
              </a:rPr>
              <a:t>www.stephenbrookfield.com</a:t>
            </a:r>
            <a:endParaRPr lang="en-US" sz="6000" dirty="0" smtClean="0"/>
          </a:p>
          <a:p>
            <a:endParaRPr lang="en-US" dirty="0"/>
          </a:p>
        </p:txBody>
      </p:sp>
    </p:spTree>
    <p:extLst>
      <p:ext uri="{BB962C8B-B14F-4D97-AF65-F5344CB8AC3E}">
        <p14:creationId xmlns:p14="http://schemas.microsoft.com/office/powerpoint/2010/main" val="64968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54044" cy="6857999"/>
          </a:xfrm>
          <a:solidFill>
            <a:schemeClr val="accent6">
              <a:lumMod val="20000"/>
              <a:lumOff val="80000"/>
            </a:schemeClr>
          </a:solidFill>
        </p:spPr>
        <p:txBody>
          <a:bodyPr>
            <a:normAutofit/>
          </a:bodyPr>
          <a:lstStyle/>
          <a:p>
            <a:r>
              <a:rPr lang="en-US" sz="2800" i="1" dirty="0">
                <a:latin typeface="+mn-lt"/>
              </a:rPr>
              <a:t>Who I am as a teacher is influenced by who I am as a learner</a:t>
            </a:r>
            <a:r>
              <a:rPr lang="mr-IN" sz="2800" i="1" dirty="0">
                <a:latin typeface="+mn-lt"/>
              </a:rPr>
              <a:t>…</a:t>
            </a:r>
            <a:r>
              <a:rPr lang="en-US" sz="2800" i="1" dirty="0">
                <a:latin typeface="+mn-lt"/>
              </a:rPr>
              <a:t>.</a:t>
            </a:r>
            <a:br>
              <a:rPr lang="en-US" sz="2800" i="1" dirty="0">
                <a:latin typeface="+mn-lt"/>
              </a:rPr>
            </a:br>
            <a:r>
              <a:rPr lang="en-US" sz="2800" dirty="0">
                <a:latin typeface="+mn-lt"/>
              </a:rPr>
              <a:t/>
            </a:r>
            <a:br>
              <a:rPr lang="en-US" sz="2800" dirty="0">
                <a:latin typeface="+mn-lt"/>
              </a:rPr>
            </a:br>
            <a:r>
              <a:rPr lang="en-US" sz="2800" b="1" dirty="0">
                <a:solidFill>
                  <a:srgbClr val="FF0000"/>
                </a:solidFill>
                <a:latin typeface="+mn-lt"/>
              </a:rPr>
              <a:t>History </a:t>
            </a:r>
            <a:r>
              <a:rPr lang="en-US" sz="2800" b="1" dirty="0" smtClean="0">
                <a:solidFill>
                  <a:srgbClr val="FF0000"/>
                </a:solidFill>
                <a:latin typeface="+mn-lt"/>
              </a:rPr>
              <a:t>of  </a:t>
            </a:r>
            <a:r>
              <a:rPr lang="en-US" sz="2800" b="1" dirty="0">
                <a:solidFill>
                  <a:srgbClr val="FF0000"/>
                </a:solidFill>
                <a:latin typeface="+mn-lt"/>
              </a:rPr>
              <a:t>academic mediocrity </a:t>
            </a:r>
            <a:r>
              <a:rPr lang="en-US" sz="2800" dirty="0">
                <a:latin typeface="+mn-lt"/>
              </a:rPr>
              <a:t>–failed high school leaving exams, university places cancelled, </a:t>
            </a:r>
            <a:r>
              <a:rPr lang="en-US" sz="2800" dirty="0" smtClean="0">
                <a:latin typeface="+mn-lt"/>
              </a:rPr>
              <a:t>graduated </a:t>
            </a:r>
            <a:r>
              <a:rPr lang="en-US" sz="2800" dirty="0">
                <a:latin typeface="+mn-lt"/>
              </a:rPr>
              <a:t>in bottom half of my class, turned down for graduate study, failed my master’s degree exam </a:t>
            </a:r>
            <a:r>
              <a:rPr lang="en-US" sz="2800" dirty="0" smtClean="0">
                <a:latin typeface="+mn-lt"/>
              </a:rPr>
              <a:t> </a:t>
            </a:r>
            <a:r>
              <a:rPr lang="en-US" sz="2800" i="1" dirty="0">
                <a:latin typeface="+mn-lt"/>
              </a:rPr>
              <a:t>Broadening student-centered assessment </a:t>
            </a:r>
            <a:r>
              <a:rPr lang="en-US" sz="2800" i="1" dirty="0" smtClean="0">
                <a:latin typeface="+mn-lt"/>
              </a:rPr>
              <a:t>measures</a:t>
            </a:r>
            <a:br>
              <a:rPr lang="en-US" sz="2800" i="1" dirty="0" smtClean="0">
                <a:latin typeface="+mn-lt"/>
              </a:rPr>
            </a:br>
            <a:r>
              <a:rPr lang="en-US" sz="2800" i="1" dirty="0">
                <a:latin typeface="+mn-lt"/>
              </a:rPr>
              <a:t/>
            </a:r>
            <a:br>
              <a:rPr lang="en-US" sz="2800" i="1" dirty="0">
                <a:latin typeface="+mn-lt"/>
              </a:rPr>
            </a:br>
            <a:r>
              <a:rPr lang="en-US" sz="2800" b="1" dirty="0" smtClean="0">
                <a:solidFill>
                  <a:srgbClr val="FF0000"/>
                </a:solidFill>
                <a:latin typeface="+mn-lt"/>
              </a:rPr>
              <a:t>Discussions as Performance Events </a:t>
            </a:r>
            <a:r>
              <a:rPr lang="en-US" sz="2800" dirty="0" smtClean="0">
                <a:latin typeface="+mn-lt"/>
              </a:rPr>
              <a:t>– good discussion is speaking a lot, sounding smart, quoting sources correctly, being “noticed”</a:t>
            </a:r>
            <a:br>
              <a:rPr lang="en-US" sz="2800" dirty="0" smtClean="0">
                <a:latin typeface="+mn-lt"/>
              </a:rPr>
            </a:br>
            <a:r>
              <a:rPr lang="en-US" sz="2800" i="1" dirty="0" smtClean="0">
                <a:latin typeface="+mn-lt"/>
              </a:rPr>
              <a:t>Establishing quiet ways of participating &amp; normalizing periods of structured silence</a:t>
            </a:r>
            <a:endParaRPr lang="en-US" sz="2800" i="1" dirty="0">
              <a:latin typeface="+mn-lt"/>
            </a:endParaRPr>
          </a:p>
        </p:txBody>
      </p:sp>
      <p:sp>
        <p:nvSpPr>
          <p:cNvPr id="3" name="Content Placeholder 2"/>
          <p:cNvSpPr>
            <a:spLocks noGrp="1"/>
          </p:cNvSpPr>
          <p:nvPr>
            <p:ph idx="1"/>
          </p:nvPr>
        </p:nvSpPr>
        <p:spPr>
          <a:xfrm>
            <a:off x="6254044" y="0"/>
            <a:ext cx="5937956" cy="6858000"/>
          </a:xfrm>
          <a:solidFill>
            <a:schemeClr val="accent4">
              <a:lumMod val="20000"/>
              <a:lumOff val="80000"/>
            </a:schemeClr>
          </a:solidFill>
        </p:spPr>
        <p:txBody>
          <a:bodyPr/>
          <a:lstStyle/>
          <a:p>
            <a:r>
              <a:rPr lang="en-US" b="1" dirty="0" smtClean="0">
                <a:solidFill>
                  <a:srgbClr val="FF0000"/>
                </a:solidFill>
                <a:latin typeface="+mn-lt"/>
              </a:rPr>
              <a:t>Watching my doctoral supervisor </a:t>
            </a:r>
            <a:r>
              <a:rPr lang="en-US" dirty="0" smtClean="0">
                <a:latin typeface="+mn-lt"/>
              </a:rPr>
              <a:t>– giving me ‘bad’ inconvenient news in a way that I knew was in my own best interests</a:t>
            </a:r>
            <a:br>
              <a:rPr lang="en-US" dirty="0" smtClean="0">
                <a:latin typeface="+mn-lt"/>
              </a:rPr>
            </a:br>
            <a:r>
              <a:rPr lang="en-US" i="1" dirty="0" smtClean="0">
                <a:latin typeface="+mn-lt"/>
              </a:rPr>
              <a:t>Ethical use of teacher power</a:t>
            </a:r>
            <a:br>
              <a:rPr lang="en-US" i="1" dirty="0" smtClean="0">
                <a:latin typeface="+mn-lt"/>
              </a:rPr>
            </a:br>
            <a:r>
              <a:rPr lang="en-US" i="1" dirty="0" smtClean="0">
                <a:latin typeface="+mn-lt"/>
              </a:rPr>
              <a:t>Relational underpinnings to critical thinking </a:t>
            </a:r>
            <a:br>
              <a:rPr lang="en-US" i="1" dirty="0" smtClean="0">
                <a:latin typeface="+mn-lt"/>
              </a:rPr>
            </a:br>
            <a:r>
              <a:rPr lang="en-US" i="1" dirty="0" smtClean="0">
                <a:latin typeface="+mn-lt"/>
              </a:rPr>
              <a:t>An authoritative ally</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555" y="3428999"/>
            <a:ext cx="4077324" cy="3117954"/>
          </a:xfrm>
          <a:prstGeom prst="rect">
            <a:avLst/>
          </a:prstGeom>
        </p:spPr>
      </p:pic>
    </p:spTree>
    <p:extLst>
      <p:ext uri="{BB962C8B-B14F-4D97-AF65-F5344CB8AC3E}">
        <p14:creationId xmlns:p14="http://schemas.microsoft.com/office/powerpoint/2010/main" val="1633191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0174"/>
          </a:xfrm>
        </p:spPr>
        <p:txBody>
          <a:bodyPr/>
          <a:lstStyle/>
          <a:p>
            <a:r>
              <a:rPr lang="en-US" b="1" i="1" dirty="0" smtClean="0">
                <a:solidFill>
                  <a:srgbClr val="FF0000"/>
                </a:solidFill>
              </a:rPr>
              <a:t>Misconceptions</a:t>
            </a:r>
            <a:endParaRPr lang="en-US" b="1" i="1" dirty="0">
              <a:solidFill>
                <a:srgbClr val="FF0000"/>
              </a:solidFill>
            </a:endParaRPr>
          </a:p>
        </p:txBody>
      </p:sp>
      <p:sp>
        <p:nvSpPr>
          <p:cNvPr id="3" name="Content Placeholder 2"/>
          <p:cNvSpPr>
            <a:spLocks noGrp="1"/>
          </p:cNvSpPr>
          <p:nvPr>
            <p:ph idx="1"/>
          </p:nvPr>
        </p:nvSpPr>
        <p:spPr>
          <a:xfrm>
            <a:off x="838200" y="1060175"/>
            <a:ext cx="10515600" cy="5473147"/>
          </a:xfrm>
          <a:solidFill>
            <a:schemeClr val="accent5">
              <a:lumMod val="20000"/>
              <a:lumOff val="80000"/>
            </a:schemeClr>
          </a:solidFill>
        </p:spPr>
        <p:txBody>
          <a:bodyPr>
            <a:noAutofit/>
          </a:bodyPr>
          <a:lstStyle/>
          <a:p>
            <a:r>
              <a:rPr lang="en-US" sz="3200" dirty="0" smtClean="0">
                <a:solidFill>
                  <a:srgbClr val="FF0000"/>
                </a:solidFill>
              </a:rPr>
              <a:t>Discussion is inherently democratic </a:t>
            </a:r>
            <a:r>
              <a:rPr lang="en-US" sz="3200" dirty="0" smtClean="0"/>
              <a:t>– in fact, some groups shut down certain members &amp; isolate them &amp; their views</a:t>
            </a:r>
          </a:p>
          <a:p>
            <a:r>
              <a:rPr lang="en-US" sz="3200" dirty="0" smtClean="0">
                <a:solidFill>
                  <a:srgbClr val="00B050"/>
                </a:solidFill>
              </a:rPr>
              <a:t>Discussion is spontaneous &amp; open </a:t>
            </a:r>
            <a:r>
              <a:rPr lang="en-US" sz="3200" dirty="0" smtClean="0"/>
              <a:t>– counterfeit discussion: it looks like discussion but is really a fake currency of manipulation</a:t>
            </a:r>
          </a:p>
          <a:p>
            <a:r>
              <a:rPr lang="en-US" sz="3200" dirty="0" smtClean="0">
                <a:solidFill>
                  <a:srgbClr val="7030A0"/>
                </a:solidFill>
              </a:rPr>
              <a:t>Discussion is suited to every pedagogic purpose </a:t>
            </a:r>
            <a:r>
              <a:rPr lang="en-US" sz="3200" dirty="0" smtClean="0"/>
              <a:t>– No: it’s best suited to uncovering &amp; developing complexity, opening people up to alternatives, causing people to question their assumptions</a:t>
            </a:r>
          </a:p>
          <a:p>
            <a:r>
              <a:rPr lang="en-US" sz="3200" dirty="0" smtClean="0">
                <a:solidFill>
                  <a:srgbClr val="0070C0"/>
                </a:solidFill>
              </a:rPr>
              <a:t>Discussion binds and coheres groups </a:t>
            </a:r>
            <a:r>
              <a:rPr lang="en-US" sz="3200" dirty="0" smtClean="0"/>
              <a:t>– sometimes it splinters &amp; divides them into </a:t>
            </a:r>
            <a:r>
              <a:rPr lang="en-US" sz="3200" dirty="0" err="1" smtClean="0"/>
              <a:t>unbridgeably</a:t>
            </a:r>
            <a:r>
              <a:rPr lang="en-US" sz="3200" dirty="0" smtClean="0"/>
              <a:t> different clusters</a:t>
            </a:r>
            <a:endParaRPr lang="en-US" sz="3200" dirty="0"/>
          </a:p>
        </p:txBody>
      </p:sp>
    </p:spTree>
    <p:extLst>
      <p:ext uri="{BB962C8B-B14F-4D97-AF65-F5344CB8AC3E}">
        <p14:creationId xmlns:p14="http://schemas.microsoft.com/office/powerpoint/2010/main" val="453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An ‘Icebreaker’ I use – “I AM FROM”</a:t>
            </a:r>
            <a:endParaRPr lang="en-US" b="1" i="1" dirty="0">
              <a:solidFill>
                <a:srgbClr val="FF0000"/>
              </a:solidFill>
            </a:endParaRPr>
          </a:p>
        </p:txBody>
      </p:sp>
      <p:sp>
        <p:nvSpPr>
          <p:cNvPr id="3" name="Content Placeholder 2"/>
          <p:cNvSpPr>
            <a:spLocks noGrp="1"/>
          </p:cNvSpPr>
          <p:nvPr>
            <p:ph idx="1"/>
          </p:nvPr>
        </p:nvSpPr>
        <p:spPr>
          <a:xfrm>
            <a:off x="838200" y="1690688"/>
            <a:ext cx="10515600" cy="5003623"/>
          </a:xfrm>
          <a:solidFill>
            <a:schemeClr val="accent2">
              <a:lumMod val="20000"/>
              <a:lumOff val="80000"/>
            </a:schemeClr>
          </a:solidFill>
        </p:spPr>
        <p:txBody>
          <a:bodyPr>
            <a:normAutofit lnSpcReduction="10000"/>
          </a:bodyPr>
          <a:lstStyle/>
          <a:p>
            <a:pPr algn="ctr"/>
            <a:r>
              <a:rPr lang="en-US" sz="2400" dirty="0" smtClean="0"/>
              <a:t>Particularly helpful in discussions around contentious issues</a:t>
            </a:r>
          </a:p>
          <a:p>
            <a:pPr algn="ctr"/>
            <a:r>
              <a:rPr lang="en-US" sz="2400" dirty="0" smtClean="0"/>
              <a:t>Suited to groups where people are mistrustful</a:t>
            </a:r>
          </a:p>
          <a:p>
            <a:pPr algn="ctr"/>
            <a:r>
              <a:rPr lang="en-US" sz="2400" dirty="0" smtClean="0"/>
              <a:t>Designed to build good relationships</a:t>
            </a:r>
          </a:p>
          <a:p>
            <a:pPr algn="ctr"/>
            <a:r>
              <a:rPr lang="en-US" sz="2400" dirty="0" smtClean="0"/>
              <a:t>Demonstrate common ground</a:t>
            </a:r>
          </a:p>
          <a:p>
            <a:endParaRPr lang="en-US" sz="2400" dirty="0"/>
          </a:p>
          <a:p>
            <a:pPr algn="ctr"/>
            <a:r>
              <a:rPr lang="en-US" sz="4400" dirty="0" smtClean="0"/>
              <a:t>METHODOLOGY</a:t>
            </a:r>
          </a:p>
          <a:p>
            <a:r>
              <a:rPr lang="en-US" sz="2400" dirty="0" smtClean="0"/>
              <a:t>Students choose 3 or 4 sentence prompts to complete the phrase “I AM FROM</a:t>
            </a:r>
            <a:r>
              <a:rPr lang="mr-IN" sz="2400" dirty="0" smtClean="0"/>
              <a:t>…</a:t>
            </a:r>
            <a:r>
              <a:rPr lang="en-US" sz="2400" dirty="0" smtClean="0"/>
              <a:t>”</a:t>
            </a:r>
          </a:p>
          <a:p>
            <a:pPr algn="ctr"/>
            <a:r>
              <a:rPr lang="en-US" sz="3600" i="1" dirty="0" smtClean="0"/>
              <a:t>The sound of</a:t>
            </a:r>
            <a:r>
              <a:rPr lang="mr-IN" sz="3600" i="1" dirty="0" smtClean="0"/>
              <a:t>…</a:t>
            </a:r>
            <a:r>
              <a:rPr lang="en-US" sz="3600" i="1" dirty="0" smtClean="0"/>
              <a:t>.     The values of</a:t>
            </a:r>
            <a:r>
              <a:rPr lang="mr-IN" sz="3600" i="1" dirty="0" smtClean="0"/>
              <a:t>…</a:t>
            </a:r>
            <a:r>
              <a:rPr lang="en-US" sz="3600" i="1" dirty="0" smtClean="0"/>
              <a:t>.       The touch of</a:t>
            </a:r>
            <a:r>
              <a:rPr lang="mr-IN" sz="3600" i="1" dirty="0" smtClean="0"/>
              <a:t>…</a:t>
            </a:r>
            <a:r>
              <a:rPr lang="en-US" sz="3600" i="1" dirty="0" smtClean="0"/>
              <a:t>.</a:t>
            </a:r>
          </a:p>
          <a:p>
            <a:pPr algn="ctr"/>
            <a:r>
              <a:rPr lang="en-US" sz="3600" i="1" dirty="0" smtClean="0"/>
              <a:t>The smell of</a:t>
            </a:r>
            <a:r>
              <a:rPr lang="mr-IN" sz="3600" i="1" dirty="0" smtClean="0"/>
              <a:t>…</a:t>
            </a:r>
            <a:r>
              <a:rPr lang="en-US" sz="3600" i="1" dirty="0" smtClean="0"/>
              <a:t>.       The family of</a:t>
            </a:r>
            <a:r>
              <a:rPr lang="mr-IN" sz="3600" i="1" dirty="0" smtClean="0"/>
              <a:t>…</a:t>
            </a:r>
            <a:r>
              <a:rPr lang="en-US" sz="3600" i="1" dirty="0" smtClean="0"/>
              <a:t>.       The faith of</a:t>
            </a:r>
            <a:r>
              <a:rPr lang="mr-IN" sz="3600" i="1" dirty="0" smtClean="0"/>
              <a:t>…</a:t>
            </a:r>
            <a:r>
              <a:rPr lang="en-US" sz="3600" i="1" dirty="0" smtClean="0"/>
              <a:t>.</a:t>
            </a:r>
          </a:p>
          <a:p>
            <a:pPr algn="ctr"/>
            <a:r>
              <a:rPr lang="en-US" sz="3600" i="1" dirty="0" smtClean="0"/>
              <a:t>The taste of</a:t>
            </a:r>
            <a:r>
              <a:rPr lang="mr-IN" sz="3600" i="1" dirty="0" smtClean="0"/>
              <a:t>…</a:t>
            </a:r>
            <a:r>
              <a:rPr lang="en-US" sz="3600" i="1" dirty="0" smtClean="0"/>
              <a:t>.       The feeling of</a:t>
            </a:r>
            <a:r>
              <a:rPr lang="mr-IN" sz="3600" i="1" dirty="0" smtClean="0"/>
              <a:t>…</a:t>
            </a:r>
            <a:r>
              <a:rPr lang="en-US" sz="3600" i="1" dirty="0" smtClean="0"/>
              <a:t>.      The place of</a:t>
            </a:r>
            <a:r>
              <a:rPr lang="mr-IN" sz="3600" i="1" dirty="0" smtClean="0"/>
              <a:t>…</a:t>
            </a:r>
            <a:r>
              <a:rPr lang="en-US" sz="3600" i="1" dirty="0" smtClean="0"/>
              <a:t>.</a:t>
            </a:r>
          </a:p>
        </p:txBody>
      </p:sp>
    </p:spTree>
    <p:extLst>
      <p:ext uri="{BB962C8B-B14F-4D97-AF65-F5344CB8AC3E}">
        <p14:creationId xmlns:p14="http://schemas.microsoft.com/office/powerpoint/2010/main" val="450822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0881" y="38803"/>
            <a:ext cx="12030238" cy="69934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815" y="156632"/>
            <a:ext cx="2956812" cy="34558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2609" y="4001294"/>
            <a:ext cx="2956812" cy="29746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81" y="191911"/>
            <a:ext cx="2841084" cy="3691468"/>
          </a:xfrm>
          <a:prstGeom prst="rect">
            <a:avLst/>
          </a:prstGeom>
        </p:spPr>
      </p:pic>
    </p:spTree>
    <p:extLst>
      <p:ext uri="{BB962C8B-B14F-4D97-AF65-F5344CB8AC3E}">
        <p14:creationId xmlns:p14="http://schemas.microsoft.com/office/powerpoint/2010/main" val="179427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365125"/>
            <a:ext cx="7644983" cy="6350468"/>
          </a:xfrm>
          <a:solidFill>
            <a:schemeClr val="accent1">
              <a:lumMod val="20000"/>
              <a:lumOff val="80000"/>
            </a:schemeClr>
          </a:solidFill>
        </p:spPr>
        <p:txBody>
          <a:bodyPr>
            <a:normAutofit fontScale="90000"/>
          </a:bodyPr>
          <a:lstStyle/>
          <a:p>
            <a:pPr algn="ctr"/>
            <a:r>
              <a:rPr lang="en-US" dirty="0" smtClean="0">
                <a:latin typeface="+mn-lt"/>
              </a:rPr>
              <a:t/>
            </a:r>
            <a:br>
              <a:rPr lang="en-US" dirty="0" smtClean="0">
                <a:latin typeface="+mn-lt"/>
              </a:rPr>
            </a:br>
            <a:r>
              <a:rPr lang="en-US" dirty="0" smtClean="0">
                <a:solidFill>
                  <a:srgbClr val="00B050"/>
                </a:solidFill>
                <a:latin typeface="+mn-lt"/>
              </a:rPr>
              <a:t>A SOCIAL MEDIA TOOL</a:t>
            </a: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Go to </a:t>
            </a:r>
            <a:r>
              <a:rPr lang="en-US" sz="5400" b="1" i="1" dirty="0" err="1" smtClean="0">
                <a:solidFill>
                  <a:srgbClr val="FF0000"/>
                </a:solidFill>
                <a:latin typeface="+mn-lt"/>
              </a:rPr>
              <a:t>sli.do</a:t>
            </a:r>
            <a:r>
              <a:rPr lang="en-US" sz="5400" dirty="0" smtClean="0">
                <a:latin typeface="+mn-lt"/>
              </a:rPr>
              <a:t> </a:t>
            </a:r>
            <a:r>
              <a:rPr lang="en-US" sz="3600" dirty="0" smtClean="0">
                <a:latin typeface="+mn-lt"/>
              </a:rPr>
              <a:t/>
            </a:r>
            <a:br>
              <a:rPr lang="en-US" sz="3600" dirty="0" smtClean="0">
                <a:latin typeface="+mn-lt"/>
              </a:rPr>
            </a:br>
            <a:r>
              <a:rPr lang="en-US" dirty="0" smtClean="0">
                <a:latin typeface="+mn-lt"/>
              </a:rPr>
              <a:t>Enter Code: </a:t>
            </a:r>
            <a:r>
              <a:rPr lang="en-US" sz="5400" b="1" dirty="0" smtClean="0">
                <a:solidFill>
                  <a:srgbClr val="FF0000"/>
                </a:solidFill>
                <a:latin typeface="+mn-lt"/>
              </a:rPr>
              <a:t>1303695</a:t>
            </a:r>
            <a:r>
              <a:rPr lang="en-US" sz="3600" dirty="0" smtClean="0">
                <a:solidFill>
                  <a:srgbClr val="FF0000"/>
                </a:solidFill>
                <a:latin typeface="+mn-lt"/>
              </a:rPr>
              <a:t/>
            </a:r>
            <a:br>
              <a:rPr lang="en-US" sz="3600" dirty="0" smtClean="0">
                <a:solidFill>
                  <a:srgbClr val="FF0000"/>
                </a:solidFill>
                <a:latin typeface="+mn-lt"/>
              </a:rPr>
            </a:br>
            <a:r>
              <a:rPr lang="en-US" sz="3600" dirty="0" smtClean="0">
                <a:latin typeface="+mn-lt"/>
              </a:rPr>
              <a:t>(</a:t>
            </a:r>
            <a:r>
              <a:rPr lang="en-US" dirty="0" smtClean="0">
                <a:latin typeface="+mn-lt"/>
              </a:rPr>
              <a:t>Or, use the QR Code opposite)</a:t>
            </a:r>
            <a:br>
              <a:rPr lang="en-US" dirty="0" smtClean="0">
                <a:latin typeface="+mn-lt"/>
              </a:rPr>
            </a:br>
            <a:r>
              <a:rPr lang="en-US" dirty="0" smtClean="0">
                <a:latin typeface="+mn-lt"/>
              </a:rPr>
              <a:t/>
            </a:r>
            <a:br>
              <a:rPr lang="en-US" dirty="0" smtClean="0">
                <a:latin typeface="+mn-lt"/>
              </a:rPr>
            </a:br>
            <a:r>
              <a:rPr lang="en-US" dirty="0" smtClean="0">
                <a:latin typeface="+mn-lt"/>
              </a:rPr>
              <a:t>Reply to the question: </a:t>
            </a:r>
            <a:r>
              <a:rPr lang="en-US" i="1" dirty="0" smtClean="0">
                <a:solidFill>
                  <a:srgbClr val="FF0000"/>
                </a:solidFill>
                <a:latin typeface="+mn-lt"/>
              </a:rPr>
              <a:t>What do you hope to achieve when you use discussion as a way of teaching?</a:t>
            </a:r>
            <a:br>
              <a:rPr lang="en-US" i="1" dirty="0" smtClean="0">
                <a:solidFill>
                  <a:srgbClr val="FF0000"/>
                </a:solidFill>
                <a:latin typeface="+mn-lt"/>
              </a:rPr>
            </a:br>
            <a:r>
              <a:rPr lang="en-US" b="1" dirty="0" smtClean="0">
                <a:latin typeface="+mn-lt"/>
              </a:rPr>
              <a:t/>
            </a:r>
            <a:br>
              <a:rPr lang="en-US" b="1" dirty="0" smtClean="0">
                <a:latin typeface="+mn-lt"/>
              </a:rPr>
            </a:br>
            <a:r>
              <a:rPr lang="en-US" dirty="0" smtClean="0">
                <a:latin typeface="+mn-lt"/>
              </a:rPr>
              <a:t>Your responses are </a:t>
            </a:r>
            <a:r>
              <a:rPr lang="en-US" b="1" dirty="0" smtClean="0">
                <a:solidFill>
                  <a:srgbClr val="7030A0"/>
                </a:solidFill>
                <a:latin typeface="+mn-lt"/>
              </a:rPr>
              <a:t>ANONYMOUS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5346" y="2008682"/>
            <a:ext cx="3251200" cy="3387790"/>
          </a:xfrm>
        </p:spPr>
      </p:pic>
    </p:spTree>
    <p:extLst>
      <p:ext uri="{BB962C8B-B14F-4D97-AF65-F5344CB8AC3E}">
        <p14:creationId xmlns:p14="http://schemas.microsoft.com/office/powerpoint/2010/main" val="924885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5768622" cy="5811838"/>
          </a:xfrm>
        </p:spPr>
        <p:txBody>
          <a:bodyPr/>
          <a:lstStyle/>
          <a:p>
            <a:endParaRPr lang="en-US"/>
          </a:p>
        </p:txBody>
      </p:sp>
      <p:sp>
        <p:nvSpPr>
          <p:cNvPr id="3" name="Content Placeholder 2"/>
          <p:cNvSpPr>
            <a:spLocks noGrp="1"/>
          </p:cNvSpPr>
          <p:nvPr>
            <p:ph idx="1"/>
          </p:nvPr>
        </p:nvSpPr>
        <p:spPr>
          <a:xfrm>
            <a:off x="6073422" y="365125"/>
            <a:ext cx="5280377" cy="5811838"/>
          </a:xfrm>
          <a:solidFill>
            <a:schemeClr val="accent2">
              <a:lumMod val="20000"/>
              <a:lumOff val="80000"/>
            </a:schemeClr>
          </a:solidFill>
        </p:spPr>
        <p:txBody>
          <a:bodyPr>
            <a:normAutofit fontScale="85000" lnSpcReduction="20000"/>
          </a:bodyPr>
          <a:lstStyle/>
          <a:p>
            <a:pPr algn="ctr"/>
            <a:r>
              <a:rPr lang="en-US" dirty="0" smtClean="0">
                <a:latin typeface="+mn-lt"/>
              </a:rPr>
              <a:t>Pose a question at start of class to assess what knowledge, experience &amp; preconceptions students bring</a:t>
            </a:r>
            <a:br>
              <a:rPr lang="en-US" dirty="0" smtClean="0">
                <a:latin typeface="+mn-lt"/>
              </a:rPr>
            </a:br>
            <a:r>
              <a:rPr lang="en-US" dirty="0" smtClean="0">
                <a:latin typeface="+mn-lt"/>
              </a:rPr>
              <a:t/>
            </a:r>
            <a:br>
              <a:rPr lang="en-US" dirty="0" smtClean="0">
                <a:latin typeface="+mn-lt"/>
              </a:rPr>
            </a:br>
            <a:r>
              <a:rPr lang="en-US" dirty="0" smtClean="0">
                <a:latin typeface="+mn-lt"/>
              </a:rPr>
              <a:t>Pose quick questions during class to check for understanding, identify misconceptions</a:t>
            </a:r>
            <a:br>
              <a:rPr lang="en-US" dirty="0" smtClean="0">
                <a:latin typeface="+mn-lt"/>
              </a:rPr>
            </a:br>
            <a:r>
              <a:rPr lang="en-US" dirty="0" smtClean="0">
                <a:latin typeface="+mn-lt"/>
              </a:rPr>
              <a:t>Invite students to raise questions or seek clarification anonymously</a:t>
            </a:r>
            <a:br>
              <a:rPr lang="en-US" dirty="0" smtClean="0">
                <a:latin typeface="+mn-lt"/>
              </a:rPr>
            </a:br>
            <a:r>
              <a:rPr lang="en-US" dirty="0" smtClean="0">
                <a:latin typeface="+mn-lt"/>
              </a:rPr>
              <a:t/>
            </a:r>
            <a:br>
              <a:rPr lang="en-US" dirty="0" smtClean="0">
                <a:latin typeface="+mn-lt"/>
              </a:rPr>
            </a:br>
            <a:r>
              <a:rPr lang="en-US" dirty="0" smtClean="0">
                <a:latin typeface="+mn-lt"/>
              </a:rPr>
              <a:t> Interrupts the normal privileging of speech, extroverts, dominant language speakers – no one can dominate</a:t>
            </a:r>
            <a:br>
              <a:rPr lang="en-US" dirty="0" smtClean="0">
                <a:latin typeface="+mn-lt"/>
              </a:rPr>
            </a:br>
            <a:r>
              <a:rPr lang="en-US" dirty="0" smtClean="0">
                <a:latin typeface="+mn-lt"/>
              </a:rPr>
              <a:t/>
            </a:r>
            <a:br>
              <a:rPr lang="en-US" dirty="0" smtClean="0">
                <a:latin typeface="+mn-lt"/>
              </a:rPr>
            </a:br>
            <a:r>
              <a:rPr lang="en-US" dirty="0" smtClean="0">
                <a:latin typeface="+mn-lt"/>
              </a:rPr>
              <a:t>Anonymity means students aren’t afraid to ask ‘dumb’ questions</a:t>
            </a:r>
            <a:br>
              <a:rPr lang="en-US" dirty="0" smtClean="0">
                <a:latin typeface="+mn-lt"/>
              </a:rPr>
            </a:br>
            <a:r>
              <a:rPr lang="en-US" dirty="0" smtClean="0">
                <a:latin typeface="+mn-lt"/>
              </a:rPr>
              <a:t/>
            </a:r>
            <a:br>
              <a:rPr lang="en-US" dirty="0" smtClean="0">
                <a:latin typeface="+mn-lt"/>
              </a:rPr>
            </a:br>
            <a:r>
              <a:rPr lang="en-US" dirty="0" smtClean="0">
                <a:latin typeface="+mn-lt"/>
              </a:rPr>
              <a:t>As with all activities, open to sabotage</a:t>
            </a:r>
            <a:br>
              <a:rPr lang="en-US" dirty="0" smtClean="0">
                <a:latin typeface="+mn-lt"/>
              </a:rPr>
            </a:br>
            <a:r>
              <a:rPr lang="en-US" dirty="0" err="1" smtClean="0">
                <a:solidFill>
                  <a:srgbClr val="FF0000"/>
                </a:solidFill>
                <a:latin typeface="+mn-lt"/>
              </a:rPr>
              <a:t>sli.do</a:t>
            </a:r>
            <a:r>
              <a:rPr lang="en-US" dirty="0" smtClean="0">
                <a:solidFill>
                  <a:srgbClr val="FF0000"/>
                </a:solidFill>
                <a:latin typeface="+mn-lt"/>
              </a:rPr>
              <a:t/>
            </a:r>
            <a:br>
              <a:rPr lang="en-US" dirty="0" smtClean="0">
                <a:solidFill>
                  <a:srgbClr val="FF0000"/>
                </a:solidFill>
                <a:latin typeface="+mn-lt"/>
              </a:rPr>
            </a:br>
            <a:r>
              <a:rPr lang="en-US" dirty="0" err="1" smtClean="0">
                <a:solidFill>
                  <a:srgbClr val="FF0000"/>
                </a:solidFill>
                <a:latin typeface="+mn-lt"/>
              </a:rPr>
              <a:t>backchannelchat.com</a:t>
            </a:r>
            <a:r>
              <a:rPr lang="en-US" dirty="0" smtClean="0">
                <a:solidFill>
                  <a:srgbClr val="FF0000"/>
                </a:solidFill>
                <a:latin typeface="+mn-lt"/>
              </a:rPr>
              <a:t/>
            </a:r>
            <a:br>
              <a:rPr lang="en-US" dirty="0" smtClean="0">
                <a:solidFill>
                  <a:srgbClr val="FF0000"/>
                </a:solidFill>
                <a:latin typeface="+mn-lt"/>
              </a:rPr>
            </a:br>
            <a:r>
              <a:rPr lang="en-US" dirty="0" err="1" smtClean="0">
                <a:solidFill>
                  <a:srgbClr val="FF0000"/>
                </a:solidFill>
                <a:latin typeface="+mn-lt"/>
              </a:rPr>
              <a:t>tweedback.de</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65125"/>
            <a:ext cx="5768622" cy="5811839"/>
          </a:xfrm>
          <a:prstGeom prst="rect">
            <a:avLst/>
          </a:prstGeom>
        </p:spPr>
      </p:pic>
    </p:spTree>
    <p:extLst>
      <p:ext uri="{BB962C8B-B14F-4D97-AF65-F5344CB8AC3E}">
        <p14:creationId xmlns:p14="http://schemas.microsoft.com/office/powerpoint/2010/main" val="47474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27"/>
            <a:ext cx="10515600" cy="1060174"/>
          </a:xfrm>
        </p:spPr>
        <p:txBody>
          <a:bodyPr/>
          <a:lstStyle/>
          <a:p>
            <a:r>
              <a:rPr lang="en-US" b="1" i="1" dirty="0" smtClean="0">
                <a:solidFill>
                  <a:srgbClr val="FF0000"/>
                </a:solidFill>
              </a:rPr>
              <a:t>The Importance of Modeling</a:t>
            </a:r>
            <a:endParaRPr lang="en-US" b="1" i="1" dirty="0">
              <a:solidFill>
                <a:srgbClr val="FF0000"/>
              </a:solidFill>
            </a:endParaRPr>
          </a:p>
        </p:txBody>
      </p:sp>
      <p:sp>
        <p:nvSpPr>
          <p:cNvPr id="3" name="Content Placeholder 2"/>
          <p:cNvSpPr>
            <a:spLocks noGrp="1"/>
          </p:cNvSpPr>
          <p:nvPr>
            <p:ph idx="1"/>
          </p:nvPr>
        </p:nvSpPr>
        <p:spPr>
          <a:xfrm>
            <a:off x="838200" y="1219201"/>
            <a:ext cx="10515600" cy="4957762"/>
          </a:xfrm>
          <a:solidFill>
            <a:schemeClr val="accent4">
              <a:lumMod val="20000"/>
              <a:lumOff val="80000"/>
            </a:schemeClr>
          </a:solidFill>
        </p:spPr>
        <p:txBody>
          <a:bodyPr>
            <a:normAutofit/>
          </a:bodyPr>
          <a:lstStyle/>
          <a:p>
            <a:r>
              <a:rPr lang="en-US" dirty="0" smtClean="0"/>
              <a:t>Ending lectures with questions uppermost in your mind</a:t>
            </a:r>
          </a:p>
          <a:p>
            <a:r>
              <a:rPr lang="en-US" dirty="0" smtClean="0"/>
              <a:t>Using your own learning autobiography to illustrate the growing depth of convictions, or important turning points for you</a:t>
            </a:r>
          </a:p>
          <a:p>
            <a:r>
              <a:rPr lang="en-US" dirty="0" smtClean="0"/>
              <a:t>TEAM TEACHING</a:t>
            </a:r>
          </a:p>
          <a:p>
            <a:r>
              <a:rPr lang="en-US" dirty="0" smtClean="0"/>
              <a:t>Point / Counterpoint </a:t>
            </a:r>
          </a:p>
          <a:p>
            <a:r>
              <a:rPr lang="en-US" dirty="0" smtClean="0"/>
              <a:t>Dialectical conversation</a:t>
            </a:r>
          </a:p>
          <a:p>
            <a:r>
              <a:rPr lang="en-US" dirty="0" smtClean="0"/>
              <a:t>Displaying curiosity</a:t>
            </a:r>
          </a:p>
          <a:p>
            <a:r>
              <a:rPr lang="en-US" dirty="0" smtClean="0"/>
              <a:t>Disagreeing</a:t>
            </a:r>
          </a:p>
          <a:p>
            <a:r>
              <a:rPr lang="en-US" dirty="0" smtClean="0"/>
              <a:t>Being open to alternative views</a:t>
            </a:r>
          </a:p>
          <a:p>
            <a:endParaRPr lang="en-US" dirty="0"/>
          </a:p>
        </p:txBody>
      </p:sp>
      <p:pic>
        <p:nvPicPr>
          <p:cNvPr id="4" name="Picture 3"/>
          <p:cNvPicPr>
            <a:picLocks noChangeAspect="1"/>
          </p:cNvPicPr>
          <p:nvPr/>
        </p:nvPicPr>
        <p:blipFill>
          <a:blip r:embed="rId2"/>
          <a:stretch>
            <a:fillRect/>
          </a:stretch>
        </p:blipFill>
        <p:spPr>
          <a:xfrm>
            <a:off x="6586330" y="3101008"/>
            <a:ext cx="4068416" cy="2916929"/>
          </a:xfrm>
          <a:prstGeom prst="rect">
            <a:avLst/>
          </a:prstGeom>
        </p:spPr>
      </p:pic>
    </p:spTree>
    <p:extLst>
      <p:ext uri="{BB962C8B-B14F-4D97-AF65-F5344CB8AC3E}">
        <p14:creationId xmlns:p14="http://schemas.microsoft.com/office/powerpoint/2010/main" val="1175257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4125</TotalTime>
  <Words>535</Words>
  <Application>Microsoft Macintosh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Mangal</vt:lpstr>
      <vt:lpstr>Arial</vt:lpstr>
      <vt:lpstr>Office Theme</vt:lpstr>
      <vt:lpstr>   Using Discussion as a Way of Teaching  Friedrich-Alexander-Universität Erlangen-Nürnberg (FAU) July 28th, 2022 </vt:lpstr>
      <vt:lpstr>My Website</vt:lpstr>
      <vt:lpstr>Who I am as a teacher is influenced by who I am as a learner….  History of  academic mediocrity –failed high school leaving exams, university places cancelled, graduated in bottom half of my class, turned down for graduate study, failed my master’s degree exam  Broadening student-centered assessment measures  Discussions as Performance Events – good discussion is speaking a lot, sounding smart, quoting sources correctly, being “noticed” Establishing quiet ways of participating &amp; normalizing periods of structured silence</vt:lpstr>
      <vt:lpstr>Misconceptions</vt:lpstr>
      <vt:lpstr>An ‘Icebreaker’ I use – “I AM FROM”</vt:lpstr>
      <vt:lpstr>PowerPoint Presentation</vt:lpstr>
      <vt:lpstr> A SOCIAL MEDIA TOOL  Go to sli.do  Enter Code: 1303695 (Or, use the QR Code opposite)  Reply to the question: What do you hope to achieve when you use discussion as a way of teaching?  Your responses are ANONYMOUS </vt:lpstr>
      <vt:lpstr>PowerPoint Presentation</vt:lpstr>
      <vt:lpstr>The Importance of Modeling</vt:lpstr>
      <vt:lpstr>Setting Expectations…</vt:lpstr>
      <vt:lpstr> Grading for Participation  Post a question, comment or make a suggestion online that takes us in a promising or provocative new direction  Post a resource (a reading, web link, video) not covered in the syllabus but  that adds valuable new information/perspectives  Make a comment indicating how you found someone’s ideas interesting or useful.  Be specific about what was so helpful   Alert us to a question posed that is not being answered  Make a comment that explicitly underscores the link between two people's contributions   </vt:lpstr>
      <vt:lpstr> QUESTION When a discussion is going well, what does it LOOK, SOUND or FEEL like?   (1) Declare a 1-2 minute silent period for people to think about their response to the question &amp; make written or mental notes  (2) Go alphabetically around the group and have each person give their response to the question(s) they’ve just been thinking about. Each person tries to keep their comments to a minute or so. No interruptions of each other please.  (3) Once everyone has spoken move into open conversation – anyone can speak at any time &amp; there is no order of contribution. However, try to speak ONLY about what someone ELSE said in the opening round of comments. </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Discussion as a Way of Teaching </dc:title>
  <dc:creator>Brookfield, Stephen D.</dc:creator>
  <cp:lastModifiedBy>Brookfield, Stephen D.</cp:lastModifiedBy>
  <cp:revision>18</cp:revision>
  <dcterms:created xsi:type="dcterms:W3CDTF">2022-07-25T17:33:35Z</dcterms:created>
  <dcterms:modified xsi:type="dcterms:W3CDTF">2022-07-28T14:18:47Z</dcterms:modified>
</cp:coreProperties>
</file>