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 varScale="1">
        <p:scale>
          <a:sx n="113" d="100"/>
          <a:sy n="113" d="100"/>
        </p:scale>
        <p:origin x="52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3AA3-F178-F54D-AE8B-00813B34E7B9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20D0-3862-6C41-A77C-BA90D6FE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Relationship Id="rId3" Type="http://schemas.openxmlformats.org/officeDocument/2006/relationships/hyperlink" Target="http://www.stephenbrookfield.com/powerpoints-pdf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978"/>
            <a:ext cx="9144000" cy="31608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/>
              <a:t> 2022-SPRING SEMESTER LAUNCH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/>
              <a:t>Saturday, January 8, </a:t>
            </a:r>
            <a:r>
              <a:rPr lang="en-US" sz="3600" dirty="0" smtClean="0"/>
              <a:t>2022</a:t>
            </a:r>
            <a:br>
              <a:rPr lang="en-US" sz="3600" dirty="0" smtClean="0"/>
            </a:br>
            <a:r>
              <a:rPr lang="en-US" sz="3600" dirty="0" err="1" smtClean="0"/>
              <a:t>Ed.D</a:t>
            </a:r>
            <a:r>
              <a:rPr lang="en-US" sz="3600" dirty="0" smtClean="0"/>
              <a:t> in Education &amp; Professional Practice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> What Constitutes </a:t>
            </a:r>
            <a:r>
              <a:rPr lang="en-US" dirty="0" err="1" smtClean="0"/>
              <a:t>Allyship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3956"/>
            <a:ext cx="9144000" cy="209973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Stephen Brookfield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Distinguished Scholar, Antioch University</a:t>
            </a:r>
          </a:p>
          <a:p>
            <a:r>
              <a:rPr lang="en-US" sz="4800" dirty="0" smtClean="0">
                <a:hlinkClick r:id="rId2"/>
              </a:rPr>
              <a:t>http://www.stephenbrookfield.com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00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6978" cy="1015999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Common Traps &amp;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Preaching at &amp; disdaining members of your own racial group who are supposedly less ‘enlightened’ than you</a:t>
            </a:r>
          </a:p>
          <a:p>
            <a:r>
              <a:rPr lang="en-US" sz="3200" dirty="0" smtClean="0"/>
              <a:t>Opposing racial affinity conversations as holding a movement back (there are times your presence is a distraction to ‘real talk’)</a:t>
            </a:r>
          </a:p>
          <a:p>
            <a:r>
              <a:rPr lang="en-US" sz="3200" dirty="0" smtClean="0"/>
              <a:t>Resolving to stay silent in multiracial discussions so as to ‘give voice’ to others</a:t>
            </a:r>
          </a:p>
          <a:p>
            <a:r>
              <a:rPr lang="en-US" sz="3200" dirty="0" smtClean="0"/>
              <a:t>Becoming discouraged, &amp; believing you’ve ‘failed’, when you’re called out on your own racism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6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492978" cy="86924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Resources (Alphabetically)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244"/>
            <a:ext cx="12192000" cy="59887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Brookfield, S.D. &amp; Hess, M.E. 2021. </a:t>
            </a:r>
            <a:r>
              <a:rPr lang="en-US" i="1" u="sng" dirty="0"/>
              <a:t>Becoming a white antiracist: A practical guide for educators, leaders, and activists</a:t>
            </a:r>
            <a:r>
              <a:rPr lang="en-US" u="sng" dirty="0"/>
              <a:t>.  Sterling, VA: Stylus. ISBN: 978-1620368596</a:t>
            </a:r>
            <a:endParaRPr lang="en-US" dirty="0"/>
          </a:p>
          <a:p>
            <a:r>
              <a:rPr lang="en-US" u="sng" dirty="0"/>
              <a:t>Crass, C. 2013. </a:t>
            </a:r>
            <a:r>
              <a:rPr lang="en-US" i="1" u="sng" dirty="0"/>
              <a:t>Towards collective Liberation: Anti-racist organizing, feminist praxis and movement building strategy</a:t>
            </a:r>
            <a:r>
              <a:rPr lang="en-US" u="sng" dirty="0"/>
              <a:t>. St. Louis, MO: Chalice Press. ISBN: 978-1-60486-654-4</a:t>
            </a:r>
            <a:endParaRPr lang="en-US" dirty="0"/>
          </a:p>
          <a:p>
            <a:r>
              <a:rPr lang="en-US" u="sng" dirty="0"/>
              <a:t>Delgado, R. &amp; </a:t>
            </a:r>
            <a:r>
              <a:rPr lang="en-US" u="sng" dirty="0" err="1"/>
              <a:t>Stefancic</a:t>
            </a:r>
            <a:r>
              <a:rPr lang="en-US" u="sng" dirty="0"/>
              <a:t>, J. 2017. </a:t>
            </a:r>
            <a:r>
              <a:rPr lang="en-US" i="1" u="sng" dirty="0"/>
              <a:t>Critical race theory: An introduction</a:t>
            </a:r>
            <a:r>
              <a:rPr lang="en-US" u="sng" dirty="0"/>
              <a:t>. New York: New York University Press. ISBN: 978-1479802760</a:t>
            </a:r>
            <a:endParaRPr lang="en-US" dirty="0"/>
          </a:p>
          <a:p>
            <a:r>
              <a:rPr lang="en-US" u="sng" dirty="0" err="1"/>
              <a:t>Kendi</a:t>
            </a:r>
            <a:r>
              <a:rPr lang="en-US" u="sng" dirty="0"/>
              <a:t>, I.X. 2019. </a:t>
            </a:r>
            <a:r>
              <a:rPr lang="en-US" i="1" u="sng" dirty="0"/>
              <a:t>How to be an antiracist</a:t>
            </a:r>
            <a:r>
              <a:rPr lang="en-US" u="sng" dirty="0"/>
              <a:t>. New York: One World Books. ISBN: 9780525509288</a:t>
            </a:r>
            <a:endParaRPr lang="en-US" dirty="0"/>
          </a:p>
          <a:p>
            <a:r>
              <a:rPr lang="en-US" u="sng" dirty="0" err="1"/>
              <a:t>Saad</a:t>
            </a:r>
            <a:r>
              <a:rPr lang="en-US" u="sng" dirty="0"/>
              <a:t>, L.F. 2020. </a:t>
            </a:r>
            <a:r>
              <a:rPr lang="en-US" i="1" u="sng" dirty="0"/>
              <a:t>Me and white supremacy: Combat racism, change the world, and become a good ancestor</a:t>
            </a:r>
            <a:r>
              <a:rPr lang="en-US" u="sng" dirty="0"/>
              <a:t>. Naperville, IL: Sourcebooks. ISBN: 978-17228238869</a:t>
            </a:r>
            <a:endParaRPr lang="en-US" dirty="0"/>
          </a:p>
          <a:p>
            <a:r>
              <a:rPr lang="en-US" u="sng" dirty="0"/>
              <a:t>Solomon, A. &amp; Rankin, K. 2019. </a:t>
            </a:r>
            <a:r>
              <a:rPr lang="en-US" i="1" u="sng" dirty="0"/>
              <a:t>How we fight white supremacy: A field guide to black resistance</a:t>
            </a:r>
            <a:r>
              <a:rPr lang="en-US" u="sng" dirty="0"/>
              <a:t>. New York: Bold Type Books. ISBN: 9781568588490</a:t>
            </a:r>
            <a:endParaRPr lang="en-US" dirty="0"/>
          </a:p>
          <a:p>
            <a:r>
              <a:rPr lang="en-US" u="sng" dirty="0" err="1"/>
              <a:t>Yancy</a:t>
            </a:r>
            <a:r>
              <a:rPr lang="en-US" u="sng" dirty="0"/>
              <a:t>, G. 2018. </a:t>
            </a:r>
            <a:r>
              <a:rPr lang="en-US" i="1" u="sng" dirty="0"/>
              <a:t>Backlash: What happens when we talk honestly about racism in America</a:t>
            </a:r>
            <a:r>
              <a:rPr lang="en-US" u="sng" dirty="0"/>
              <a:t>. Lanham, MD: Rowman &amp; Littlefield. ISBN: 978-1-5381-0405-7</a:t>
            </a:r>
            <a:endParaRPr lang="en-US" dirty="0"/>
          </a:p>
          <a:p>
            <a:r>
              <a:rPr lang="en-US" u="sng" dirty="0" err="1"/>
              <a:t>Zalamin</a:t>
            </a:r>
            <a:r>
              <a:rPr lang="en-US" u="sng" dirty="0"/>
              <a:t>, A. 2019. </a:t>
            </a:r>
            <a:r>
              <a:rPr lang="en-US" i="1" u="sng" dirty="0"/>
              <a:t>Antiracism: An introduction</a:t>
            </a:r>
            <a:r>
              <a:rPr lang="en-US" u="sng" dirty="0"/>
              <a:t>. New York: New York University Press. ISBN: 9781479849284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9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to access this power point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200" dirty="0" smtClean="0"/>
              <a:t>Go to my home page: </a:t>
            </a:r>
            <a:r>
              <a:rPr lang="en-US" sz="3200" dirty="0" smtClean="0">
                <a:hlinkClick r:id="rId2"/>
              </a:rPr>
              <a:t>http://www.stephenbrookfield.com/</a:t>
            </a:r>
            <a:endParaRPr lang="en-US" sz="3200" dirty="0" smtClean="0"/>
          </a:p>
          <a:p>
            <a:pPr algn="ctr"/>
            <a:r>
              <a:rPr lang="en-US" sz="3200" dirty="0" smtClean="0"/>
              <a:t>Click on the “Resources” link (top left, next to ‘Home’</a:t>
            </a:r>
          </a:p>
          <a:p>
            <a:pPr algn="ctr"/>
            <a:r>
              <a:rPr lang="en-US" sz="3200" dirty="0" smtClean="0"/>
              <a:t>Scroll down to power points &amp; pdf’s </a:t>
            </a:r>
            <a:r>
              <a:rPr lang="en-US" sz="3200" dirty="0" smtClean="0">
                <a:hlinkClick r:id="rId3"/>
              </a:rPr>
              <a:t>http://www.stephenbrookfield.com/powerpoints-pdfs</a:t>
            </a:r>
            <a:endParaRPr lang="en-US" sz="3200" dirty="0" smtClean="0"/>
          </a:p>
          <a:p>
            <a:pPr algn="ctr"/>
            <a:r>
              <a:rPr lang="en-US" sz="3200" dirty="0" smtClean="0"/>
              <a:t>This power point is the 1st one listed – </a:t>
            </a:r>
            <a:r>
              <a:rPr lang="en-US" sz="3200" i="1" dirty="0" smtClean="0">
                <a:solidFill>
                  <a:srgbClr val="FF0000"/>
                </a:solidFill>
              </a:rPr>
              <a:t>What Constitutes </a:t>
            </a:r>
            <a:r>
              <a:rPr lang="en-US" sz="3200" i="1" dirty="0" err="1" smtClean="0">
                <a:solidFill>
                  <a:srgbClr val="FF0000"/>
                </a:solidFill>
              </a:rPr>
              <a:t>Allyship</a:t>
            </a:r>
            <a:r>
              <a:rPr lang="en-US" sz="3200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dirty="0" smtClean="0"/>
              <a:t>Feel free to steal anything from my home page – it’s open access for free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2644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644" y="0"/>
            <a:ext cx="8376356" cy="6858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+mn-lt"/>
              </a:rPr>
              <a:t>The (White) Elephant in the Room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Another White man leading something on race – doesn’t this underscore the power of Whiteness?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problem of race is the problem of unchallenged white supremacy – its idea &amp; practice 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the heart of racism is the fact that many White folks such as Stephen Brookfield have not examined what it means to have a White racial identity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White students &amp; colleagues need to see us typically &amp; unremarkably center racial dynamics as a factor in teaching &amp; leadership – “equity pause” in meetings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Diversity, equity &amp; inclusion (DEI) work often involves cross-racial conversations &amp; alliances – facilitated by a team of colleagues of different racial identities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01157" cy="326661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6618"/>
            <a:ext cx="3601156" cy="35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0" y="1"/>
            <a:ext cx="28575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345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i="1" dirty="0" smtClean="0"/>
              <a:t>I am from…*</a:t>
            </a:r>
            <a:endParaRPr lang="en-US" sz="4800" dirty="0" smtClean="0"/>
          </a:p>
          <a:p>
            <a:r>
              <a:rPr lang="en-US" sz="3200" i="1" dirty="0" smtClean="0">
                <a:solidFill>
                  <a:srgbClr val="FF0000"/>
                </a:solidFill>
              </a:rPr>
              <a:t>the </a:t>
            </a:r>
            <a:r>
              <a:rPr lang="en-US" sz="3200" b="1" i="1" dirty="0" smtClean="0">
                <a:solidFill>
                  <a:srgbClr val="FF0000"/>
                </a:solidFill>
              </a:rPr>
              <a:t>sound</a:t>
            </a:r>
            <a:r>
              <a:rPr lang="mr-IN" sz="3200" i="1" dirty="0" smtClean="0">
                <a:solidFill>
                  <a:srgbClr val="FF0000"/>
                </a:solidFill>
              </a:rPr>
              <a:t>…</a:t>
            </a:r>
            <a:r>
              <a:rPr lang="en-US" sz="3200" i="1" dirty="0" smtClean="0">
                <a:solidFill>
                  <a:srgbClr val="FF0000"/>
                </a:solidFill>
              </a:rPr>
              <a:t>of seagulls crying over the north sea and </a:t>
            </a:r>
            <a:r>
              <a:rPr lang="en-US" sz="3200" i="1" dirty="0" err="1" smtClean="0">
                <a:solidFill>
                  <a:srgbClr val="FF0000"/>
                </a:solidFill>
              </a:rPr>
              <a:t>merseybeat</a:t>
            </a:r>
            <a:r>
              <a:rPr lang="en-US" sz="3200" i="1" dirty="0" smtClean="0">
                <a:solidFill>
                  <a:srgbClr val="FF0000"/>
                </a:solidFill>
              </a:rPr>
              <a:t> blasting at the Cavern club, </a:t>
            </a:r>
            <a:r>
              <a:rPr lang="en-US" sz="3200" dirty="0" smtClean="0"/>
              <a:t> </a:t>
            </a:r>
          </a:p>
          <a:p>
            <a:r>
              <a:rPr lang="en-US" sz="3200" i="1" dirty="0" smtClean="0">
                <a:solidFill>
                  <a:srgbClr val="7030A0"/>
                </a:solidFill>
              </a:rPr>
              <a:t>the </a:t>
            </a:r>
            <a:r>
              <a:rPr lang="en-US" sz="3200" b="1" i="1" dirty="0" smtClean="0">
                <a:solidFill>
                  <a:srgbClr val="7030A0"/>
                </a:solidFill>
              </a:rPr>
              <a:t>smell</a:t>
            </a:r>
            <a:r>
              <a:rPr lang="mr-IN" sz="3200" i="1" dirty="0" smtClean="0">
                <a:solidFill>
                  <a:srgbClr val="7030A0"/>
                </a:solidFill>
              </a:rPr>
              <a:t>…</a:t>
            </a:r>
            <a:r>
              <a:rPr lang="en-US" sz="3200" i="1" dirty="0" smtClean="0">
                <a:solidFill>
                  <a:srgbClr val="7030A0"/>
                </a:solidFill>
              </a:rPr>
              <a:t>of fish &amp; chips, factory waste and coal burning fires, </a:t>
            </a:r>
            <a:r>
              <a:rPr lang="en-US" sz="3200" dirty="0" smtClean="0"/>
              <a:t> </a:t>
            </a:r>
          </a:p>
          <a:p>
            <a:r>
              <a:rPr lang="en-US" sz="3200" i="1" dirty="0" smtClean="0">
                <a:solidFill>
                  <a:srgbClr val="00B050"/>
                </a:solidFill>
              </a:rPr>
              <a:t>the </a:t>
            </a:r>
            <a:r>
              <a:rPr lang="en-US" sz="3200" b="1" i="1" dirty="0" smtClean="0">
                <a:solidFill>
                  <a:srgbClr val="00B050"/>
                </a:solidFill>
              </a:rPr>
              <a:t>taste</a:t>
            </a:r>
            <a:r>
              <a:rPr lang="mr-IN" sz="3200" i="1" dirty="0" smtClean="0">
                <a:solidFill>
                  <a:srgbClr val="00B050"/>
                </a:solidFill>
              </a:rPr>
              <a:t>…</a:t>
            </a:r>
            <a:r>
              <a:rPr lang="en-US" sz="3200" i="1" dirty="0" smtClean="0">
                <a:solidFill>
                  <a:srgbClr val="00B050"/>
                </a:solidFill>
              </a:rPr>
              <a:t>of grease, sour milk tea and dust at the back of my throat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i="1" dirty="0" smtClean="0">
                <a:solidFill>
                  <a:srgbClr val="0070C0"/>
                </a:solidFill>
              </a:rPr>
              <a:t>the </a:t>
            </a:r>
            <a:r>
              <a:rPr lang="en-US" sz="3200" b="1" i="1" dirty="0" smtClean="0">
                <a:solidFill>
                  <a:srgbClr val="0070C0"/>
                </a:solidFill>
              </a:rPr>
              <a:t>idea</a:t>
            </a:r>
            <a:r>
              <a:rPr lang="mr-IN" sz="3200" i="1" dirty="0" smtClean="0">
                <a:solidFill>
                  <a:srgbClr val="0070C0"/>
                </a:solidFill>
              </a:rPr>
              <a:t>…</a:t>
            </a:r>
            <a:r>
              <a:rPr lang="en-US" sz="3200" i="1" dirty="0" smtClean="0">
                <a:solidFill>
                  <a:srgbClr val="0070C0"/>
                </a:solidFill>
              </a:rPr>
              <a:t>of community pride &amp; the triumph of humor over pretentiousness</a:t>
            </a:r>
          </a:p>
          <a:p>
            <a:r>
              <a:rPr lang="en-US" sz="2000" dirty="0" smtClean="0"/>
              <a:t>* Adapted from the poem </a:t>
            </a:r>
            <a:r>
              <a:rPr lang="en-US" sz="2000" i="1" dirty="0" smtClean="0"/>
              <a:t>Where I’m From </a:t>
            </a:r>
            <a:r>
              <a:rPr lang="en-US" sz="2000" dirty="0" smtClean="0"/>
              <a:t>by George Ella Lyon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3429000"/>
            <a:ext cx="2857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Situating Myself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History of academic mediocrity </a:t>
            </a:r>
            <a:r>
              <a:rPr lang="en-US" dirty="0" smtClean="0"/>
              <a:t>–failed high school leaving exams, university places cancelled, College of Technology, graduated in bottom half of my class, turned down for graduate study, failed my master’s degree exam  </a:t>
            </a:r>
          </a:p>
          <a:p>
            <a:r>
              <a:rPr lang="en-US" i="1" dirty="0" smtClean="0"/>
              <a:t>Broadening student-centered assessment measures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 smtClean="0">
                <a:solidFill>
                  <a:srgbClr val="FF0000"/>
                </a:solidFill>
              </a:rPr>
              <a:t>Watching my doctoral supervisor </a:t>
            </a:r>
            <a:r>
              <a:rPr lang="en-US" dirty="0" smtClean="0"/>
              <a:t>– giving me ‘bad’ inconvenient news in a way that I knew was in my own best interests</a:t>
            </a:r>
          </a:p>
          <a:p>
            <a:r>
              <a:rPr lang="en-US" i="1" dirty="0" smtClean="0"/>
              <a:t>Ethical use of teacher power</a:t>
            </a:r>
          </a:p>
          <a:p>
            <a:r>
              <a:rPr lang="en-US" i="1" dirty="0" smtClean="0"/>
              <a:t>Relational underpinnings to critical thinking </a:t>
            </a:r>
          </a:p>
          <a:p>
            <a:r>
              <a:rPr lang="en-US" i="1" dirty="0" smtClean="0"/>
              <a:t>Balancing credibility &amp; authenticity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56" y="3431822"/>
            <a:ext cx="4095044" cy="3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5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Situating Myself Racially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12192000" cy="5841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Born into a White family in Liverpool, England grew up in the UK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Did not speak to anyone who wasn’t White until I was 18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Spent over half my life regarding myself as a “Good White Person”* who has escaped racism with a color-blind perspective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Will never lose the White supremacist conditioning I’ve received </a:t>
            </a:r>
            <a:br>
              <a:rPr lang="en-US" sz="3000" dirty="0" smtClean="0"/>
            </a:br>
            <a:r>
              <a:rPr lang="en-US" sz="3000" dirty="0" smtClean="0"/>
              <a:t>- blackness as dangerous &amp; volatile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Will always feel “unqualified” to talk about racism - &amp; then remind myself I’m an expert on how white supremacy is learned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Believe that Whites like me need to develop an antiracist identity**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*Shannon Sullivan. 2014. </a:t>
            </a:r>
            <a:r>
              <a:rPr lang="en-US" sz="2400" i="1" dirty="0" smtClean="0">
                <a:latin typeface="+mn-lt"/>
              </a:rPr>
              <a:t>Good White People </a:t>
            </a:r>
            <a:r>
              <a:rPr lang="en-US" sz="2400" dirty="0" smtClean="0">
                <a:latin typeface="+mn-lt"/>
              </a:rPr>
              <a:t>(SUNY Press)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** Stephen Brookfield &amp; Mary Hess. 2021. </a:t>
            </a:r>
            <a:r>
              <a:rPr lang="en-US" sz="2400" i="1" dirty="0" smtClean="0">
                <a:latin typeface="+mn-lt"/>
              </a:rPr>
              <a:t>Becoming a White Antiracist</a:t>
            </a:r>
            <a:r>
              <a:rPr lang="en-US" sz="2400" dirty="0" smtClean="0">
                <a:latin typeface="+mn-lt"/>
              </a:rPr>
              <a:t> (Stylus)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0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56" y="1727199"/>
            <a:ext cx="3499555" cy="3567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22" y="282222"/>
            <a:ext cx="7484534" cy="64572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Let’s try a social media tool</a:t>
            </a:r>
          </a:p>
          <a:p>
            <a:r>
              <a:rPr lang="en-US" dirty="0" smtClean="0"/>
              <a:t>Go to </a:t>
            </a:r>
            <a:r>
              <a:rPr lang="en-US" sz="6600" dirty="0" err="1" smtClean="0">
                <a:solidFill>
                  <a:srgbClr val="FF0000"/>
                </a:solidFill>
              </a:rPr>
              <a:t>sli.do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Enter Code: </a:t>
            </a:r>
            <a:r>
              <a:rPr lang="en-US" sz="6600" dirty="0" smtClean="0">
                <a:solidFill>
                  <a:srgbClr val="FF0000"/>
                </a:solidFill>
              </a:rPr>
              <a:t>877750</a:t>
            </a:r>
          </a:p>
          <a:p>
            <a:r>
              <a:rPr lang="en-US" dirty="0" smtClean="0"/>
              <a:t>Or use the QR code opposite (if you’re using a smart phone)</a:t>
            </a:r>
          </a:p>
          <a:p>
            <a:r>
              <a:rPr lang="en-US" dirty="0" smtClean="0"/>
              <a:t>Give your response to the following question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sz="4800" i="1" dirty="0">
                <a:solidFill>
                  <a:srgbClr val="FF0000"/>
                </a:solidFill>
              </a:rPr>
              <a:t>What is an act of racial </a:t>
            </a:r>
            <a:r>
              <a:rPr lang="en-US" sz="4800" i="1" dirty="0" err="1">
                <a:solidFill>
                  <a:srgbClr val="FF0000"/>
                </a:solidFill>
              </a:rPr>
              <a:t>allyship</a:t>
            </a:r>
            <a:r>
              <a:rPr lang="en-US" sz="4800" i="1" dirty="0">
                <a:solidFill>
                  <a:srgbClr val="FF0000"/>
                </a:solidFill>
              </a:rPr>
              <a:t> that you've witnessed or heard/read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5" y="1875896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832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+mn-lt"/>
              </a:rPr>
            </a:b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+mn-lt"/>
              </a:rPr>
            </a:br>
            <a:r>
              <a:rPr lang="en-US" sz="27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FF0000"/>
                </a:solidFill>
                <a:latin typeface="+mn-lt"/>
              </a:rPr>
            </a:b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+mn-lt"/>
              </a:rPr>
            </a:br>
            <a:r>
              <a:rPr lang="en-US" sz="2700" dirty="0" err="1" smtClean="0">
                <a:solidFill>
                  <a:srgbClr val="FF0000"/>
                </a:solidFill>
                <a:latin typeface="+mn-lt"/>
              </a:rPr>
              <a:t>Allyship</a:t>
            </a: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>is </a:t>
            </a:r>
            <a:r>
              <a:rPr lang="en-US" sz="2700" i="1" dirty="0" smtClean="0">
                <a:solidFill>
                  <a:srgbClr val="FF0000"/>
                </a:solidFill>
                <a:latin typeface="+mn-lt"/>
              </a:rPr>
              <a:t>Conferred</a:t>
            </a: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+mn-lt"/>
              </a:rPr>
              <a:t>not </a:t>
            </a:r>
            <a:r>
              <a:rPr lang="en-US" sz="2700" i="1" dirty="0" smtClean="0">
                <a:solidFill>
                  <a:srgbClr val="FF0000"/>
                </a:solidFill>
                <a:latin typeface="+mn-lt"/>
              </a:rPr>
              <a:t>Announc</a:t>
            </a:r>
            <a:r>
              <a:rPr lang="en-US" sz="2700" i="1" dirty="0" smtClean="0">
                <a:solidFill>
                  <a:srgbClr val="FF0000"/>
                </a:solidFill>
                <a:latin typeface="+mn-lt"/>
              </a:rPr>
              <a:t>ed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solidFill>
                  <a:srgbClr val="00B050"/>
                </a:solidFill>
                <a:latin typeface="+mn-lt"/>
              </a:rPr>
              <a:t>An ally works at the direction of the movement/group </a:t>
            </a:r>
            <a:r>
              <a:rPr lang="en-US" sz="2700" dirty="0" smtClean="0">
                <a:solidFill>
                  <a:srgbClr val="00B050"/>
                </a:solidFill>
                <a:latin typeface="+mn-lt"/>
              </a:rPr>
              <a:t>leaders – </a:t>
            </a:r>
            <a:r>
              <a:rPr lang="en-US" sz="2700" dirty="0" err="1" smtClean="0">
                <a:solidFill>
                  <a:srgbClr val="00B050"/>
                </a:solidFill>
                <a:latin typeface="+mn-lt"/>
              </a:rPr>
              <a:t>eg</a:t>
            </a:r>
            <a:r>
              <a:rPr lang="en-US" sz="2700" dirty="0" smtClean="0">
                <a:solidFill>
                  <a:srgbClr val="00B050"/>
                </a:solidFill>
                <a:latin typeface="+mn-lt"/>
              </a:rPr>
              <a:t>. White protesters at front &amp; sides of protest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solidFill>
                  <a:srgbClr val="7030A0"/>
                </a:solidFill>
                <a:latin typeface="+mn-lt"/>
              </a:rPr>
              <a:t>Allies work within their own racial groups on addressing the racism/white supremacy that’s present in those groups</a:t>
            </a: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Allies use any privilege or cultural capital they have to identify &amp; challenge racism/white </a:t>
            </a:r>
            <a:r>
              <a:rPr lang="en-US" sz="2700" dirty="0" smtClean="0">
                <a:latin typeface="+mn-lt"/>
              </a:rPr>
              <a:t>supremacy</a:t>
            </a:r>
            <a:br>
              <a:rPr lang="en-US" sz="2700" dirty="0" smtClean="0">
                <a:latin typeface="+mn-lt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 err="1" smtClean="0">
                <a:latin typeface="+mn-lt"/>
              </a:rPr>
              <a:t>Allyship</a:t>
            </a:r>
            <a:r>
              <a:rPr lang="en-US" sz="2700" dirty="0" smtClean="0">
                <a:latin typeface="+mn-lt"/>
              </a:rPr>
              <a:t> does NOT expect or seek any recognition or acknowledgment of effort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0"/>
            <a:ext cx="67281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You don’t become an ally by declaring you’re one </a:t>
            </a:r>
          </a:p>
          <a:p>
            <a:endParaRPr lang="en-US" sz="2400" i="1" dirty="0" smtClean="0"/>
          </a:p>
          <a:p>
            <a:r>
              <a:rPr lang="en-US" sz="2400" i="1" dirty="0" smtClean="0">
                <a:solidFill>
                  <a:srgbClr val="00B050"/>
                </a:solidFill>
              </a:rPr>
              <a:t>Given that different agendas &amp; stakeholders </a:t>
            </a:r>
            <a:r>
              <a:rPr lang="en-US" sz="2400" i="1" dirty="0" smtClean="0">
                <a:solidFill>
                  <a:srgbClr val="00B050"/>
                </a:solidFill>
              </a:rPr>
              <a:t>exist in any movement, </a:t>
            </a:r>
            <a:r>
              <a:rPr lang="en-US" sz="2400" i="1" dirty="0" smtClean="0">
                <a:solidFill>
                  <a:srgbClr val="00B050"/>
                </a:solidFill>
              </a:rPr>
              <a:t>this </a:t>
            </a:r>
            <a:r>
              <a:rPr lang="en-US" sz="2400" i="1" dirty="0" smtClean="0">
                <a:solidFill>
                  <a:srgbClr val="00B050"/>
                </a:solidFill>
              </a:rPr>
              <a:t>sometimes means </a:t>
            </a:r>
            <a:r>
              <a:rPr lang="en-US" sz="2400" i="1" dirty="0" smtClean="0">
                <a:solidFill>
                  <a:srgbClr val="00B050"/>
                </a:solidFill>
              </a:rPr>
              <a:t>choosing which groups you will be directed by</a:t>
            </a:r>
          </a:p>
          <a:p>
            <a:endParaRPr lang="en-US" sz="2400" i="1" dirty="0" smtClean="0">
              <a:solidFill>
                <a:srgbClr val="00B050"/>
              </a:solidFill>
            </a:endParaRPr>
          </a:p>
          <a:p>
            <a:r>
              <a:rPr lang="en-US" sz="2400" i="1" dirty="0" smtClean="0">
                <a:solidFill>
                  <a:srgbClr val="7030A0"/>
                </a:solidFill>
              </a:rPr>
              <a:t>How do we learn &amp; internalize white supremacy? How do we rationalize our own enactment of it? What Eurocentric paradigms of education &amp; assessment go unchallenged as the universal norm? </a:t>
            </a:r>
            <a:r>
              <a:rPr lang="en-US" sz="2400" i="1" dirty="0">
                <a:solidFill>
                  <a:srgbClr val="7030A0"/>
                </a:solidFill>
              </a:rPr>
              <a:t>P</a:t>
            </a:r>
            <a:r>
              <a:rPr lang="en-US" sz="2400" i="1" dirty="0" smtClean="0">
                <a:solidFill>
                  <a:srgbClr val="7030A0"/>
                </a:solidFill>
              </a:rPr>
              <a:t>rivileging text, solo knowledge production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endParaRPr lang="en-US" sz="2400" i="1" dirty="0"/>
          </a:p>
          <a:p>
            <a:r>
              <a:rPr lang="en-US" sz="2400" i="1" dirty="0" smtClean="0"/>
              <a:t>If you’re from the dominant racial group you are the first to raise issues of race, racism &amp; white supremacy – you will </a:t>
            </a:r>
            <a:r>
              <a:rPr lang="en-US" sz="2400" i="1" dirty="0" smtClean="0"/>
              <a:t>not face the </a:t>
            </a:r>
            <a:r>
              <a:rPr lang="en-US" sz="2400" i="1" smtClean="0"/>
              <a:t>same accusations </a:t>
            </a:r>
            <a:r>
              <a:rPr lang="en-US" sz="2400" i="1" dirty="0" smtClean="0"/>
              <a:t>of having a racial agenda, playing the race card or advancing a sectional interest</a:t>
            </a:r>
          </a:p>
        </p:txBody>
      </p:sp>
    </p:spTree>
    <p:extLst>
      <p:ext uri="{BB962C8B-B14F-4D97-AF65-F5344CB8AC3E}">
        <p14:creationId xmlns:p14="http://schemas.microsoft.com/office/powerpoint/2010/main" val="1970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8" y="259644"/>
            <a:ext cx="5892801" cy="108373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Common Traps &amp; Dangers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90" y="1806222"/>
            <a:ext cx="10826044" cy="442524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Announcing one’s status as an ally</a:t>
            </a:r>
          </a:p>
          <a:p>
            <a:r>
              <a:rPr lang="en-US" sz="3200" dirty="0" smtClean="0"/>
              <a:t>False &amp; inauthentic presentation of your own identity – clothing, slang, gestures</a:t>
            </a:r>
          </a:p>
          <a:p>
            <a:r>
              <a:rPr lang="en-US" sz="3200" dirty="0" smtClean="0"/>
              <a:t>Always looking to BIPOC to tell you want to do</a:t>
            </a:r>
          </a:p>
          <a:p>
            <a:r>
              <a:rPr lang="en-US" sz="3200" dirty="0" smtClean="0"/>
              <a:t>Looking for approval from BIPOC because of your actions – the ‘good ally’ medal</a:t>
            </a:r>
          </a:p>
          <a:p>
            <a:r>
              <a:rPr lang="en-US" sz="3200" dirty="0" smtClean="0"/>
              <a:t>Speaking on behalf of a group to advocate for &amp; represent their needs</a:t>
            </a:r>
          </a:p>
        </p:txBody>
      </p:sp>
    </p:spTree>
    <p:extLst>
      <p:ext uri="{BB962C8B-B14F-4D97-AF65-F5344CB8AC3E}">
        <p14:creationId xmlns:p14="http://schemas.microsoft.com/office/powerpoint/2010/main" val="98947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725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 Theme</vt:lpstr>
      <vt:lpstr>     2022-SPRING SEMESTER LAUNCH  Saturday, January 8, 2022 Ed.D in Education &amp; Professional Practice   What Constitutes Allyship?</vt:lpstr>
      <vt:lpstr>How to access this power point…</vt:lpstr>
      <vt:lpstr>PowerPoint Presentation</vt:lpstr>
      <vt:lpstr>PowerPoint Presentation</vt:lpstr>
      <vt:lpstr>Situating Myself as a Teacher</vt:lpstr>
      <vt:lpstr>Situating Myself Racially</vt:lpstr>
      <vt:lpstr>PowerPoint Presentation</vt:lpstr>
      <vt:lpstr>    Allyship is Conferred not Announced   An ally works at the direction of the movement/group leaders – eg. White protesters at front &amp; sides of protest   Allies work within their own racial groups on addressing the racism/white supremacy that’s present in those groups   Allies use any privilege or cultural capital they have to identify &amp; challenge racism/white supremacy  Allyship does NOT expect or seek any recognition or acknowledgment of effort     </vt:lpstr>
      <vt:lpstr>Common Traps &amp; Dangers</vt:lpstr>
      <vt:lpstr>Common Traps &amp; Dangers</vt:lpstr>
      <vt:lpstr>Resources (Alphabetically)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2022-SPRING SEMESTER LAUNCH  Saturday, January 8, 2022 Ed.D in Education &amp; Professional Practice   What Constitutes Allyship?</dc:title>
  <dc:creator>Brookfield, Stephen D.</dc:creator>
  <cp:lastModifiedBy>Brookfield, Stephen D.</cp:lastModifiedBy>
  <cp:revision>11</cp:revision>
  <dcterms:created xsi:type="dcterms:W3CDTF">2022-01-04T15:51:46Z</dcterms:created>
  <dcterms:modified xsi:type="dcterms:W3CDTF">2022-01-08T16:50:59Z</dcterms:modified>
</cp:coreProperties>
</file>